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7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18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6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822912-2B5C-4329-89DE-03576CD66AAA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D6DC1DC-9ACD-4C4E-A0B7-6FC879B427AE}">
      <dgm:prSet phldrT="[Text]" custT="1"/>
      <dgm:spPr/>
      <dgm:t>
        <a:bodyPr/>
        <a:lstStyle/>
        <a:p>
          <a:r>
            <a:rPr lang="en-US" sz="2000" dirty="0" smtClean="0"/>
            <a:t>Retain and develop top female talent</a:t>
          </a:r>
          <a:endParaRPr lang="en-US" sz="2000" dirty="0"/>
        </a:p>
      </dgm:t>
    </dgm:pt>
    <dgm:pt modelId="{FC2FEB33-8513-4C6B-A1E1-863009F2CB67}" type="parTrans" cxnId="{6399CD29-F81B-48D7-9D77-F5F2A5CF9F8B}">
      <dgm:prSet/>
      <dgm:spPr/>
      <dgm:t>
        <a:bodyPr/>
        <a:lstStyle/>
        <a:p>
          <a:endParaRPr lang="en-US"/>
        </a:p>
      </dgm:t>
    </dgm:pt>
    <dgm:pt modelId="{8A9F23A3-F027-414B-9A4D-B09E4829C078}" type="sibTrans" cxnId="{6399CD29-F81B-48D7-9D77-F5F2A5CF9F8B}">
      <dgm:prSet/>
      <dgm:spPr/>
      <dgm:t>
        <a:bodyPr/>
        <a:lstStyle/>
        <a:p>
          <a:endParaRPr lang="en-US"/>
        </a:p>
      </dgm:t>
    </dgm:pt>
    <dgm:pt modelId="{0204E60A-21F9-4115-AB26-F1511944237F}">
      <dgm:prSet phldrT="[Text]" custT="1"/>
      <dgm:spPr/>
      <dgm:t>
        <a:bodyPr/>
        <a:lstStyle/>
        <a:p>
          <a:r>
            <a:rPr lang="en-US" sz="2000" dirty="0" smtClean="0"/>
            <a:t>Demonstrate commitment to diversity in senior-level positions across the organization</a:t>
          </a:r>
          <a:endParaRPr lang="en-US" sz="2000" dirty="0"/>
        </a:p>
      </dgm:t>
    </dgm:pt>
    <dgm:pt modelId="{667E5F8D-77E3-4294-A8C1-D73FBF4BC98B}" type="parTrans" cxnId="{141F7A37-1E8B-4FC4-9967-04311FA5BE79}">
      <dgm:prSet/>
      <dgm:spPr/>
      <dgm:t>
        <a:bodyPr/>
        <a:lstStyle/>
        <a:p>
          <a:endParaRPr lang="en-US"/>
        </a:p>
      </dgm:t>
    </dgm:pt>
    <dgm:pt modelId="{878B721A-1CCF-4AE1-B029-4F9BACB0D41C}" type="sibTrans" cxnId="{141F7A37-1E8B-4FC4-9967-04311FA5BE79}">
      <dgm:prSet/>
      <dgm:spPr/>
      <dgm:t>
        <a:bodyPr/>
        <a:lstStyle/>
        <a:p>
          <a:endParaRPr lang="en-US"/>
        </a:p>
      </dgm:t>
    </dgm:pt>
    <dgm:pt modelId="{816E84B8-7E38-49D8-9DFD-8FC120AE91A5}">
      <dgm:prSet phldrT="[Text]" custT="1"/>
      <dgm:spPr/>
      <dgm:t>
        <a:bodyPr/>
        <a:lstStyle/>
        <a:p>
          <a:r>
            <a:rPr lang="en-US" sz="2000" dirty="0" smtClean="0"/>
            <a:t>Accelerate exposure of top female talent in alignment with  objectives</a:t>
          </a:r>
          <a:endParaRPr lang="en-US" sz="2000" dirty="0"/>
        </a:p>
      </dgm:t>
    </dgm:pt>
    <dgm:pt modelId="{87DE3BB9-9DFA-4398-BEBC-752211293267}" type="parTrans" cxnId="{2FD6E032-90A6-4E57-9A2F-50EEEF93093F}">
      <dgm:prSet/>
      <dgm:spPr/>
      <dgm:t>
        <a:bodyPr/>
        <a:lstStyle/>
        <a:p>
          <a:endParaRPr lang="en-US"/>
        </a:p>
      </dgm:t>
    </dgm:pt>
    <dgm:pt modelId="{E8B90C3C-0CAB-4E4D-B384-1B4B0D0F494B}" type="sibTrans" cxnId="{2FD6E032-90A6-4E57-9A2F-50EEEF93093F}">
      <dgm:prSet/>
      <dgm:spPr/>
      <dgm:t>
        <a:bodyPr/>
        <a:lstStyle/>
        <a:p>
          <a:endParaRPr lang="en-US"/>
        </a:p>
      </dgm:t>
    </dgm:pt>
    <dgm:pt modelId="{3B157444-0D00-4897-9384-9F3764770AEA}">
      <dgm:prSet phldrT="[Text]"/>
      <dgm:spPr/>
      <dgm:t>
        <a:bodyPr/>
        <a:lstStyle/>
        <a:p>
          <a:r>
            <a:rPr lang="en-US" dirty="0" smtClean="0"/>
            <a:t>Create professional development opportunities</a:t>
          </a:r>
          <a:endParaRPr lang="en-US" dirty="0"/>
        </a:p>
      </dgm:t>
    </dgm:pt>
    <dgm:pt modelId="{424F65B4-5B74-4DC4-AE30-0EA0CF6FC3CA}" type="parTrans" cxnId="{33A594B4-4DE2-41A7-B72E-B0D10C0CAF5A}">
      <dgm:prSet/>
      <dgm:spPr/>
      <dgm:t>
        <a:bodyPr/>
        <a:lstStyle/>
        <a:p>
          <a:endParaRPr lang="en-US"/>
        </a:p>
      </dgm:t>
    </dgm:pt>
    <dgm:pt modelId="{991ABA52-3ED6-4A2F-B938-7B96EECB9CF1}" type="sibTrans" cxnId="{33A594B4-4DE2-41A7-B72E-B0D10C0CAF5A}">
      <dgm:prSet/>
      <dgm:spPr/>
      <dgm:t>
        <a:bodyPr/>
        <a:lstStyle/>
        <a:p>
          <a:endParaRPr lang="en-US"/>
        </a:p>
      </dgm:t>
    </dgm:pt>
    <dgm:pt modelId="{0A430506-FD15-4605-A7B7-50A095583DC4}" type="pres">
      <dgm:prSet presAssocID="{76822912-2B5C-4329-89DE-03576CD66AA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FAFB262-4CF7-497E-8E35-62F9CAC4862C}" type="pres">
      <dgm:prSet presAssocID="{76822912-2B5C-4329-89DE-03576CD66AAA}" presName="Name1" presStyleCnt="0"/>
      <dgm:spPr/>
    </dgm:pt>
    <dgm:pt modelId="{42B7CB91-5AF0-4722-95B4-DDC4E37B4881}" type="pres">
      <dgm:prSet presAssocID="{76822912-2B5C-4329-89DE-03576CD66AAA}" presName="cycle" presStyleCnt="0"/>
      <dgm:spPr/>
    </dgm:pt>
    <dgm:pt modelId="{0AE0E4A5-A321-45DB-8B46-27A72ABB96F6}" type="pres">
      <dgm:prSet presAssocID="{76822912-2B5C-4329-89DE-03576CD66AAA}" presName="srcNode" presStyleLbl="node1" presStyleIdx="0" presStyleCnt="4"/>
      <dgm:spPr/>
    </dgm:pt>
    <dgm:pt modelId="{26899D7E-9649-461D-BBE0-C3F0DB674604}" type="pres">
      <dgm:prSet presAssocID="{76822912-2B5C-4329-89DE-03576CD66AAA}" presName="conn" presStyleLbl="parChTrans1D2" presStyleIdx="0" presStyleCnt="1"/>
      <dgm:spPr/>
      <dgm:t>
        <a:bodyPr/>
        <a:lstStyle/>
        <a:p>
          <a:endParaRPr lang="en-US"/>
        </a:p>
      </dgm:t>
    </dgm:pt>
    <dgm:pt modelId="{077CD672-7551-45CC-8ADC-1B6BA66D32AA}" type="pres">
      <dgm:prSet presAssocID="{76822912-2B5C-4329-89DE-03576CD66AAA}" presName="extraNode" presStyleLbl="node1" presStyleIdx="0" presStyleCnt="4"/>
      <dgm:spPr/>
    </dgm:pt>
    <dgm:pt modelId="{64221C19-7D92-4DB6-99CD-E1FD1B7AE95D}" type="pres">
      <dgm:prSet presAssocID="{76822912-2B5C-4329-89DE-03576CD66AAA}" presName="dstNode" presStyleLbl="node1" presStyleIdx="0" presStyleCnt="4"/>
      <dgm:spPr/>
    </dgm:pt>
    <dgm:pt modelId="{3844F2A0-9A31-4D73-9748-A16073619299}" type="pres">
      <dgm:prSet presAssocID="{5D6DC1DC-9ACD-4C4E-A0B7-6FC879B427AE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9F4BC2-DC0A-4530-999D-055E416190BD}" type="pres">
      <dgm:prSet presAssocID="{5D6DC1DC-9ACD-4C4E-A0B7-6FC879B427AE}" presName="accent_1" presStyleCnt="0"/>
      <dgm:spPr/>
    </dgm:pt>
    <dgm:pt modelId="{058337F8-3F0A-4D53-AEF4-FBB7C8492EAD}" type="pres">
      <dgm:prSet presAssocID="{5D6DC1DC-9ACD-4C4E-A0B7-6FC879B427AE}" presName="accentRepeatNode" presStyleLbl="solidFgAcc1" presStyleIdx="0" presStyleCnt="4"/>
      <dgm:spPr/>
    </dgm:pt>
    <dgm:pt modelId="{7423CB9B-DD05-490A-BB1A-10071CEFB049}" type="pres">
      <dgm:prSet presAssocID="{0204E60A-21F9-4115-AB26-F1511944237F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70A8A1-0BA0-4F10-9097-441CFD7E37CD}" type="pres">
      <dgm:prSet presAssocID="{0204E60A-21F9-4115-AB26-F1511944237F}" presName="accent_2" presStyleCnt="0"/>
      <dgm:spPr/>
    </dgm:pt>
    <dgm:pt modelId="{2E0543D6-315C-4F72-9A53-A2B89E083A7E}" type="pres">
      <dgm:prSet presAssocID="{0204E60A-21F9-4115-AB26-F1511944237F}" presName="accentRepeatNode" presStyleLbl="solidFgAcc1" presStyleIdx="1" presStyleCnt="4"/>
      <dgm:spPr/>
    </dgm:pt>
    <dgm:pt modelId="{A4EB78D8-EEDC-4E3C-A396-55EA0EA862DC}" type="pres">
      <dgm:prSet presAssocID="{816E84B8-7E38-49D8-9DFD-8FC120AE91A5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0A6C38-29BC-4BEE-8EC7-1C25DC299C1C}" type="pres">
      <dgm:prSet presAssocID="{816E84B8-7E38-49D8-9DFD-8FC120AE91A5}" presName="accent_3" presStyleCnt="0"/>
      <dgm:spPr/>
    </dgm:pt>
    <dgm:pt modelId="{333E2B06-D520-4B9A-8711-BE50219DC6A3}" type="pres">
      <dgm:prSet presAssocID="{816E84B8-7E38-49D8-9DFD-8FC120AE91A5}" presName="accentRepeatNode" presStyleLbl="solidFgAcc1" presStyleIdx="2" presStyleCnt="4"/>
      <dgm:spPr/>
    </dgm:pt>
    <dgm:pt modelId="{0660297E-C7FB-45EA-B58D-1918B73BA5D9}" type="pres">
      <dgm:prSet presAssocID="{3B157444-0D00-4897-9384-9F3764770AEA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09F618-1C56-40ED-82D1-6D81A35D566A}" type="pres">
      <dgm:prSet presAssocID="{3B157444-0D00-4897-9384-9F3764770AEA}" presName="accent_4" presStyleCnt="0"/>
      <dgm:spPr/>
    </dgm:pt>
    <dgm:pt modelId="{2FE3F25E-3AA4-48A8-A79C-1759669B2DC4}" type="pres">
      <dgm:prSet presAssocID="{3B157444-0D00-4897-9384-9F3764770AEA}" presName="accentRepeatNode" presStyleLbl="solidFgAcc1" presStyleIdx="3" presStyleCnt="4"/>
      <dgm:spPr/>
    </dgm:pt>
  </dgm:ptLst>
  <dgm:cxnLst>
    <dgm:cxn modelId="{6399CD29-F81B-48D7-9D77-F5F2A5CF9F8B}" srcId="{76822912-2B5C-4329-89DE-03576CD66AAA}" destId="{5D6DC1DC-9ACD-4C4E-A0B7-6FC879B427AE}" srcOrd="0" destOrd="0" parTransId="{FC2FEB33-8513-4C6B-A1E1-863009F2CB67}" sibTransId="{8A9F23A3-F027-414B-9A4D-B09E4829C078}"/>
    <dgm:cxn modelId="{2088CE81-E7BE-4F1A-B021-691C647053B8}" type="presOf" srcId="{76822912-2B5C-4329-89DE-03576CD66AAA}" destId="{0A430506-FD15-4605-A7B7-50A095583DC4}" srcOrd="0" destOrd="0" presId="urn:microsoft.com/office/officeart/2008/layout/VerticalCurvedList"/>
    <dgm:cxn modelId="{2FD6E032-90A6-4E57-9A2F-50EEEF93093F}" srcId="{76822912-2B5C-4329-89DE-03576CD66AAA}" destId="{816E84B8-7E38-49D8-9DFD-8FC120AE91A5}" srcOrd="2" destOrd="0" parTransId="{87DE3BB9-9DFA-4398-BEBC-752211293267}" sibTransId="{E8B90C3C-0CAB-4E4D-B384-1B4B0D0F494B}"/>
    <dgm:cxn modelId="{51EE1797-7989-4D1C-9794-846C25EA9DD5}" type="presOf" srcId="{3B157444-0D00-4897-9384-9F3764770AEA}" destId="{0660297E-C7FB-45EA-B58D-1918B73BA5D9}" srcOrd="0" destOrd="0" presId="urn:microsoft.com/office/officeart/2008/layout/VerticalCurvedList"/>
    <dgm:cxn modelId="{141F7A37-1E8B-4FC4-9967-04311FA5BE79}" srcId="{76822912-2B5C-4329-89DE-03576CD66AAA}" destId="{0204E60A-21F9-4115-AB26-F1511944237F}" srcOrd="1" destOrd="0" parTransId="{667E5F8D-77E3-4294-A8C1-D73FBF4BC98B}" sibTransId="{878B721A-1CCF-4AE1-B029-4F9BACB0D41C}"/>
    <dgm:cxn modelId="{8803AAC2-4974-4B5D-861F-7DCC391DF50C}" type="presOf" srcId="{8A9F23A3-F027-414B-9A4D-B09E4829C078}" destId="{26899D7E-9649-461D-BBE0-C3F0DB674604}" srcOrd="0" destOrd="0" presId="urn:microsoft.com/office/officeart/2008/layout/VerticalCurvedList"/>
    <dgm:cxn modelId="{F94AD7A4-9767-4D43-ACD5-B41DBD10FCD3}" type="presOf" srcId="{5D6DC1DC-9ACD-4C4E-A0B7-6FC879B427AE}" destId="{3844F2A0-9A31-4D73-9748-A16073619299}" srcOrd="0" destOrd="0" presId="urn:microsoft.com/office/officeart/2008/layout/VerticalCurvedList"/>
    <dgm:cxn modelId="{CF40A18C-504A-4BD0-9B24-1D57E7AF1C49}" type="presOf" srcId="{0204E60A-21F9-4115-AB26-F1511944237F}" destId="{7423CB9B-DD05-490A-BB1A-10071CEFB049}" srcOrd="0" destOrd="0" presId="urn:microsoft.com/office/officeart/2008/layout/VerticalCurvedList"/>
    <dgm:cxn modelId="{33A594B4-4DE2-41A7-B72E-B0D10C0CAF5A}" srcId="{76822912-2B5C-4329-89DE-03576CD66AAA}" destId="{3B157444-0D00-4897-9384-9F3764770AEA}" srcOrd="3" destOrd="0" parTransId="{424F65B4-5B74-4DC4-AE30-0EA0CF6FC3CA}" sibTransId="{991ABA52-3ED6-4A2F-B938-7B96EECB9CF1}"/>
    <dgm:cxn modelId="{01DA5C73-421D-4ED0-A503-349F50612247}" type="presOf" srcId="{816E84B8-7E38-49D8-9DFD-8FC120AE91A5}" destId="{A4EB78D8-EEDC-4E3C-A396-55EA0EA862DC}" srcOrd="0" destOrd="0" presId="urn:microsoft.com/office/officeart/2008/layout/VerticalCurvedList"/>
    <dgm:cxn modelId="{D3C53178-AD12-49E7-94AF-D65E01ACCBEC}" type="presParOf" srcId="{0A430506-FD15-4605-A7B7-50A095583DC4}" destId="{DFAFB262-4CF7-497E-8E35-62F9CAC4862C}" srcOrd="0" destOrd="0" presId="urn:microsoft.com/office/officeart/2008/layout/VerticalCurvedList"/>
    <dgm:cxn modelId="{24609E6A-ED48-4B6A-AB17-DE577FC1A7AE}" type="presParOf" srcId="{DFAFB262-4CF7-497E-8E35-62F9CAC4862C}" destId="{42B7CB91-5AF0-4722-95B4-DDC4E37B4881}" srcOrd="0" destOrd="0" presId="urn:microsoft.com/office/officeart/2008/layout/VerticalCurvedList"/>
    <dgm:cxn modelId="{009A5B31-BED6-4706-8AB0-DF2CE96D829A}" type="presParOf" srcId="{42B7CB91-5AF0-4722-95B4-DDC4E37B4881}" destId="{0AE0E4A5-A321-45DB-8B46-27A72ABB96F6}" srcOrd="0" destOrd="0" presId="urn:microsoft.com/office/officeart/2008/layout/VerticalCurvedList"/>
    <dgm:cxn modelId="{CA9A41FD-2E58-4E5B-9D77-80E6CA8868C5}" type="presParOf" srcId="{42B7CB91-5AF0-4722-95B4-DDC4E37B4881}" destId="{26899D7E-9649-461D-BBE0-C3F0DB674604}" srcOrd="1" destOrd="0" presId="urn:microsoft.com/office/officeart/2008/layout/VerticalCurvedList"/>
    <dgm:cxn modelId="{7B3F29EB-E834-4F9A-9E1C-4A1C26FA009E}" type="presParOf" srcId="{42B7CB91-5AF0-4722-95B4-DDC4E37B4881}" destId="{077CD672-7551-45CC-8ADC-1B6BA66D32AA}" srcOrd="2" destOrd="0" presId="urn:microsoft.com/office/officeart/2008/layout/VerticalCurvedList"/>
    <dgm:cxn modelId="{2766410D-B921-4796-A5D1-7FC070DF434B}" type="presParOf" srcId="{42B7CB91-5AF0-4722-95B4-DDC4E37B4881}" destId="{64221C19-7D92-4DB6-99CD-E1FD1B7AE95D}" srcOrd="3" destOrd="0" presId="urn:microsoft.com/office/officeart/2008/layout/VerticalCurvedList"/>
    <dgm:cxn modelId="{6CD9DB46-0182-45D1-B6DF-24FC75BF371A}" type="presParOf" srcId="{DFAFB262-4CF7-497E-8E35-62F9CAC4862C}" destId="{3844F2A0-9A31-4D73-9748-A16073619299}" srcOrd="1" destOrd="0" presId="urn:microsoft.com/office/officeart/2008/layout/VerticalCurvedList"/>
    <dgm:cxn modelId="{A68561BC-626D-496F-8481-7B21BC1EEF27}" type="presParOf" srcId="{DFAFB262-4CF7-497E-8E35-62F9CAC4862C}" destId="{B39F4BC2-DC0A-4530-999D-055E416190BD}" srcOrd="2" destOrd="0" presId="urn:microsoft.com/office/officeart/2008/layout/VerticalCurvedList"/>
    <dgm:cxn modelId="{183183BC-720A-4116-B693-9293993FDD4D}" type="presParOf" srcId="{B39F4BC2-DC0A-4530-999D-055E416190BD}" destId="{058337F8-3F0A-4D53-AEF4-FBB7C8492EAD}" srcOrd="0" destOrd="0" presId="urn:microsoft.com/office/officeart/2008/layout/VerticalCurvedList"/>
    <dgm:cxn modelId="{1113EC55-31CC-4FF0-8C2F-11750AAA88A3}" type="presParOf" srcId="{DFAFB262-4CF7-497E-8E35-62F9CAC4862C}" destId="{7423CB9B-DD05-490A-BB1A-10071CEFB049}" srcOrd="3" destOrd="0" presId="urn:microsoft.com/office/officeart/2008/layout/VerticalCurvedList"/>
    <dgm:cxn modelId="{1A565EFD-6E99-477C-AD06-34FD461B41B6}" type="presParOf" srcId="{DFAFB262-4CF7-497E-8E35-62F9CAC4862C}" destId="{2770A8A1-0BA0-4F10-9097-441CFD7E37CD}" srcOrd="4" destOrd="0" presId="urn:microsoft.com/office/officeart/2008/layout/VerticalCurvedList"/>
    <dgm:cxn modelId="{95CDCA5A-85EC-4386-84F5-2EB0A473130B}" type="presParOf" srcId="{2770A8A1-0BA0-4F10-9097-441CFD7E37CD}" destId="{2E0543D6-315C-4F72-9A53-A2B89E083A7E}" srcOrd="0" destOrd="0" presId="urn:microsoft.com/office/officeart/2008/layout/VerticalCurvedList"/>
    <dgm:cxn modelId="{7225FD32-28C5-4FD6-B43D-380219292B77}" type="presParOf" srcId="{DFAFB262-4CF7-497E-8E35-62F9CAC4862C}" destId="{A4EB78D8-EEDC-4E3C-A396-55EA0EA862DC}" srcOrd="5" destOrd="0" presId="urn:microsoft.com/office/officeart/2008/layout/VerticalCurvedList"/>
    <dgm:cxn modelId="{5D2F568E-FA1C-4445-A4E8-477E0F4DDC7D}" type="presParOf" srcId="{DFAFB262-4CF7-497E-8E35-62F9CAC4862C}" destId="{C50A6C38-29BC-4BEE-8EC7-1C25DC299C1C}" srcOrd="6" destOrd="0" presId="urn:microsoft.com/office/officeart/2008/layout/VerticalCurvedList"/>
    <dgm:cxn modelId="{7EF111A0-AAAF-439D-9F58-F5E52468C10A}" type="presParOf" srcId="{C50A6C38-29BC-4BEE-8EC7-1C25DC299C1C}" destId="{333E2B06-D520-4B9A-8711-BE50219DC6A3}" srcOrd="0" destOrd="0" presId="urn:microsoft.com/office/officeart/2008/layout/VerticalCurvedList"/>
    <dgm:cxn modelId="{65F3C42A-204F-4343-871C-1E9FB0FFEAE7}" type="presParOf" srcId="{DFAFB262-4CF7-497E-8E35-62F9CAC4862C}" destId="{0660297E-C7FB-45EA-B58D-1918B73BA5D9}" srcOrd="7" destOrd="0" presId="urn:microsoft.com/office/officeart/2008/layout/VerticalCurvedList"/>
    <dgm:cxn modelId="{AB647BE0-EF4B-4E3C-AB06-7BA5D712FBF8}" type="presParOf" srcId="{DFAFB262-4CF7-497E-8E35-62F9CAC4862C}" destId="{D809F618-1C56-40ED-82D1-6D81A35D566A}" srcOrd="8" destOrd="0" presId="urn:microsoft.com/office/officeart/2008/layout/VerticalCurvedList"/>
    <dgm:cxn modelId="{D0FA80FD-0C90-41C4-B993-7B7BA582884B}" type="presParOf" srcId="{D809F618-1C56-40ED-82D1-6D81A35D566A}" destId="{2FE3F25E-3AA4-48A8-A79C-1759669B2DC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822912-2B5C-4329-89DE-03576CD66AAA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D6DC1DC-9ACD-4C4E-A0B7-6FC879B427AE}">
      <dgm:prSet phldrT="[Text]"/>
      <dgm:spPr>
        <a:xfrm>
          <a:off x="276570" y="180917"/>
          <a:ext cx="6242195" cy="362065"/>
        </a:xfr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ACTIVELY ADVOCATES:  </a:t>
          </a:r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Advocates</a:t>
          </a:r>
          <a:r>
            <a:rPr lang="en-US" baseline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for protégé’s next promotion; speaks up when appropriate, c</a:t>
          </a:r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alls</a:t>
          </a:r>
          <a:r>
            <a:rPr lang="en-US" baseline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in </a:t>
          </a:r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favors when necessary</a:t>
          </a:r>
          <a:endParaRPr lang="en-U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C2FEB33-8513-4C6B-A1E1-863009F2CB67}" type="parTrans" cxnId="{6399CD29-F81B-48D7-9D77-F5F2A5CF9F8B}">
      <dgm:prSet/>
      <dgm:spPr/>
      <dgm:t>
        <a:bodyPr/>
        <a:lstStyle/>
        <a:p>
          <a:endParaRPr lang="en-US"/>
        </a:p>
      </dgm:t>
    </dgm:pt>
    <dgm:pt modelId="{8A9F23A3-F027-414B-9A4D-B09E4829C078}" type="sibTrans" cxnId="{6399CD29-F81B-48D7-9D77-F5F2A5CF9F8B}">
      <dgm:prSet/>
      <dgm:spPr>
        <a:xfrm>
          <a:off x="-3272428" y="-503443"/>
          <a:ext cx="3902485" cy="3902485"/>
        </a:xfrm>
        <a:noFill/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0204E60A-21F9-4115-AB26-F1511944237F}">
      <dgm:prSet phldrT="[Text]"/>
      <dgm:spPr>
        <a:xfrm>
          <a:off x="276570" y="2352616"/>
          <a:ext cx="6242195" cy="362065"/>
        </a:xfr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PROVIDES SUPPORT (‘AIR COVER’): </a:t>
          </a:r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Protect</a:t>
          </a:r>
          <a:r>
            <a:rPr lang="en-US" baseline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 protégé from negative publicity or damaging contact with other senior executives</a:t>
          </a:r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</a:t>
          </a:r>
          <a:endParaRPr lang="en-U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67E5F8D-77E3-4294-A8C1-D73FBF4BC98B}" type="parTrans" cxnId="{141F7A37-1E8B-4FC4-9967-04311FA5BE79}">
      <dgm:prSet/>
      <dgm:spPr/>
      <dgm:t>
        <a:bodyPr/>
        <a:lstStyle/>
        <a:p>
          <a:endParaRPr lang="en-US"/>
        </a:p>
      </dgm:t>
    </dgm:pt>
    <dgm:pt modelId="{878B721A-1CCF-4AE1-B029-4F9BACB0D41C}" type="sibTrans" cxnId="{141F7A37-1E8B-4FC4-9967-04311FA5BE79}">
      <dgm:prSet/>
      <dgm:spPr/>
      <dgm:t>
        <a:bodyPr/>
        <a:lstStyle/>
        <a:p>
          <a:endParaRPr lang="en-US"/>
        </a:p>
      </dgm:t>
    </dgm:pt>
    <dgm:pt modelId="{8037947C-01C4-4D88-92A3-6245FD047575}">
      <dgm:prSet phldrT="[Text]"/>
      <dgm:spPr>
        <a:xfrm>
          <a:off x="536016" y="723841"/>
          <a:ext cx="5982749" cy="362065"/>
        </a:xfr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b="1" baseline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MAKES CONNECTIONS:  </a:t>
          </a:r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Makes</a:t>
          </a:r>
          <a:r>
            <a:rPr lang="en-US" baseline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connections to other senior leaders</a:t>
          </a:r>
          <a:endParaRPr lang="en-U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2A1F4BE9-4708-41A3-9E68-DBB6703BB00F}" type="parTrans" cxnId="{8F07B377-BA95-45F5-BB9A-6486EC29C3F0}">
      <dgm:prSet/>
      <dgm:spPr/>
      <dgm:t>
        <a:bodyPr/>
        <a:lstStyle/>
        <a:p>
          <a:endParaRPr lang="en-US"/>
        </a:p>
      </dgm:t>
    </dgm:pt>
    <dgm:pt modelId="{B7B0921C-7037-483E-B52F-524B2F476FEB}" type="sibTrans" cxnId="{8F07B377-BA95-45F5-BB9A-6486EC29C3F0}">
      <dgm:prSet/>
      <dgm:spPr/>
      <dgm:t>
        <a:bodyPr/>
        <a:lstStyle/>
        <a:p>
          <a:endParaRPr lang="en-US"/>
        </a:p>
      </dgm:t>
    </dgm:pt>
    <dgm:pt modelId="{5D156BAA-8C04-4F8A-8235-35A54DBD2205}">
      <dgm:prSet phldrT="[Text]"/>
      <dgm:spPr>
        <a:xfrm>
          <a:off x="536016" y="1809691"/>
          <a:ext cx="5982749" cy="362065"/>
        </a:xfr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EXPANDS</a:t>
          </a:r>
          <a:r>
            <a:rPr lang="en-US" b="1" baseline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PROTÉGÉ’S SELF-PERCEPTION:  </a:t>
          </a:r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Expands protégé’s perception of their</a:t>
          </a:r>
          <a:r>
            <a:rPr lang="en-US" baseline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own skills and capabilities through feedback</a:t>
          </a:r>
          <a:endParaRPr lang="en-U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2AAA83DA-1457-4C07-A21E-F41B9AAB2F7B}" type="parTrans" cxnId="{9A3C8EAD-1E3C-4DE6-83DC-039AE8ED3696}">
      <dgm:prSet/>
      <dgm:spPr/>
      <dgm:t>
        <a:bodyPr/>
        <a:lstStyle/>
        <a:p>
          <a:endParaRPr lang="en-US"/>
        </a:p>
      </dgm:t>
    </dgm:pt>
    <dgm:pt modelId="{EB8766AA-4A9D-43D5-9A92-8C6F5074B5D7}" type="sibTrans" cxnId="{9A3C8EAD-1E3C-4DE6-83DC-039AE8ED3696}">
      <dgm:prSet/>
      <dgm:spPr/>
      <dgm:t>
        <a:bodyPr/>
        <a:lstStyle/>
        <a:p>
          <a:endParaRPr lang="en-US"/>
        </a:p>
      </dgm:t>
    </dgm:pt>
    <dgm:pt modelId="{45146901-A000-4F9A-BE35-221765265F8A}">
      <dgm:prSet phldrT="[Text]"/>
      <dgm:spPr>
        <a:xfrm>
          <a:off x="615645" y="1266766"/>
          <a:ext cx="5903120" cy="362065"/>
        </a:xfr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b="1" baseline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IDENTIFIES OPPORTUNITIES FOR EXPOSURE:  </a:t>
          </a:r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Ensures protégé</a:t>
          </a:r>
          <a:r>
            <a:rPr lang="en-US" baseline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is</a:t>
          </a:r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considered for</a:t>
          </a:r>
          <a:r>
            <a:rPr lang="en-US" baseline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promising opportunities and challenging assignments; advises on executive presence</a:t>
          </a:r>
          <a:endParaRPr lang="en-U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3A5DC897-F299-440B-9CC3-629B2DE68CB2}" type="parTrans" cxnId="{1451ACFC-DF1E-491D-9EC5-09A71F0042D3}">
      <dgm:prSet/>
      <dgm:spPr/>
      <dgm:t>
        <a:bodyPr/>
        <a:lstStyle/>
        <a:p>
          <a:endParaRPr lang="en-US"/>
        </a:p>
      </dgm:t>
    </dgm:pt>
    <dgm:pt modelId="{64E4A140-DC3C-4102-9169-4FE717C9510C}" type="sibTrans" cxnId="{1451ACFC-DF1E-491D-9EC5-09A71F0042D3}">
      <dgm:prSet/>
      <dgm:spPr/>
      <dgm:t>
        <a:bodyPr/>
        <a:lstStyle/>
        <a:p>
          <a:endParaRPr lang="en-US"/>
        </a:p>
      </dgm:t>
    </dgm:pt>
    <dgm:pt modelId="{0A430506-FD15-4605-A7B7-50A095583DC4}" type="pres">
      <dgm:prSet presAssocID="{76822912-2B5C-4329-89DE-03576CD66AA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FAFB262-4CF7-497E-8E35-62F9CAC4862C}" type="pres">
      <dgm:prSet presAssocID="{76822912-2B5C-4329-89DE-03576CD66AAA}" presName="Name1" presStyleCnt="0"/>
      <dgm:spPr/>
    </dgm:pt>
    <dgm:pt modelId="{42B7CB91-5AF0-4722-95B4-DDC4E37B4881}" type="pres">
      <dgm:prSet presAssocID="{76822912-2B5C-4329-89DE-03576CD66AAA}" presName="cycle" presStyleCnt="0"/>
      <dgm:spPr/>
    </dgm:pt>
    <dgm:pt modelId="{0AE0E4A5-A321-45DB-8B46-27A72ABB96F6}" type="pres">
      <dgm:prSet presAssocID="{76822912-2B5C-4329-89DE-03576CD66AAA}" presName="srcNode" presStyleLbl="node1" presStyleIdx="0" presStyleCnt="5"/>
      <dgm:spPr/>
    </dgm:pt>
    <dgm:pt modelId="{26899D7E-9649-461D-BBE0-C3F0DB674604}" type="pres">
      <dgm:prSet presAssocID="{76822912-2B5C-4329-89DE-03576CD66AAA}" presName="conn" presStyleLbl="parChTrans1D2" presStyleIdx="0" presStyleCnt="1"/>
      <dgm:spPr>
        <a:prstGeom prst="blockArc">
          <a:avLst>
            <a:gd name="adj1" fmla="val 18900000"/>
            <a:gd name="adj2" fmla="val 2700000"/>
            <a:gd name="adj3" fmla="val 553"/>
          </a:avLst>
        </a:prstGeom>
      </dgm:spPr>
      <dgm:t>
        <a:bodyPr/>
        <a:lstStyle/>
        <a:p>
          <a:endParaRPr lang="en-US"/>
        </a:p>
      </dgm:t>
    </dgm:pt>
    <dgm:pt modelId="{077CD672-7551-45CC-8ADC-1B6BA66D32AA}" type="pres">
      <dgm:prSet presAssocID="{76822912-2B5C-4329-89DE-03576CD66AAA}" presName="extraNode" presStyleLbl="node1" presStyleIdx="0" presStyleCnt="5"/>
      <dgm:spPr/>
    </dgm:pt>
    <dgm:pt modelId="{64221C19-7D92-4DB6-99CD-E1FD1B7AE95D}" type="pres">
      <dgm:prSet presAssocID="{76822912-2B5C-4329-89DE-03576CD66AAA}" presName="dstNode" presStyleLbl="node1" presStyleIdx="0" presStyleCnt="5"/>
      <dgm:spPr/>
    </dgm:pt>
    <dgm:pt modelId="{3844F2A0-9A31-4D73-9748-A16073619299}" type="pres">
      <dgm:prSet presAssocID="{5D6DC1DC-9ACD-4C4E-A0B7-6FC879B427AE}" presName="text_1" presStyleLbl="node1" presStyleIdx="0" presStyleCnt="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39F4BC2-DC0A-4530-999D-055E416190BD}" type="pres">
      <dgm:prSet presAssocID="{5D6DC1DC-9ACD-4C4E-A0B7-6FC879B427AE}" presName="accent_1" presStyleCnt="0"/>
      <dgm:spPr/>
    </dgm:pt>
    <dgm:pt modelId="{058337F8-3F0A-4D53-AEF4-FBB7C8492EAD}" type="pres">
      <dgm:prSet presAssocID="{5D6DC1DC-9ACD-4C4E-A0B7-6FC879B427AE}" presName="accentRepeatNode" presStyleLbl="solidFgAcc1" presStyleIdx="0" presStyleCnt="5"/>
      <dgm:spPr>
        <a:xfrm>
          <a:off x="50279" y="135658"/>
          <a:ext cx="452582" cy="452582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C48E3204-3341-42BF-A889-D128DE69F268}" type="pres">
      <dgm:prSet presAssocID="{8037947C-01C4-4D88-92A3-6245FD047575}" presName="text_2" presStyleLbl="node1" presStyleIdx="1" presStyleCnt="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AC313C85-4D87-4F34-8CB1-BB1A7ED4450F}" type="pres">
      <dgm:prSet presAssocID="{8037947C-01C4-4D88-92A3-6245FD047575}" presName="accent_2" presStyleCnt="0"/>
      <dgm:spPr/>
    </dgm:pt>
    <dgm:pt modelId="{2B74256A-E13A-452E-A78E-264EB49DCC21}" type="pres">
      <dgm:prSet presAssocID="{8037947C-01C4-4D88-92A3-6245FD047575}" presName="accentRepeatNode" presStyleLbl="solidFgAcc1" presStyleIdx="1" presStyleCnt="5"/>
      <dgm:spPr>
        <a:xfrm>
          <a:off x="309725" y="678583"/>
          <a:ext cx="452582" cy="452582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0BD1D02E-DCBB-47FF-86AB-7585D95A03C5}" type="pres">
      <dgm:prSet presAssocID="{45146901-A000-4F9A-BE35-221765265F8A}" presName="text_3" presStyleLbl="node1" presStyleIdx="2" presStyleCnt="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5081EF3D-E2D1-4B68-8D01-21C35FAD9AC7}" type="pres">
      <dgm:prSet presAssocID="{45146901-A000-4F9A-BE35-221765265F8A}" presName="accent_3" presStyleCnt="0"/>
      <dgm:spPr/>
    </dgm:pt>
    <dgm:pt modelId="{5FBEEF72-E72B-4727-8B12-D5A1A493B20D}" type="pres">
      <dgm:prSet presAssocID="{45146901-A000-4F9A-BE35-221765265F8A}" presName="accentRepeatNode" presStyleLbl="solidFgAcc1" presStyleIdx="2" presStyleCnt="5"/>
      <dgm:spPr>
        <a:xfrm>
          <a:off x="389354" y="1221508"/>
          <a:ext cx="452582" cy="452582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3D67A0E0-F9EA-445C-AFE2-B7297EA26C4F}" type="pres">
      <dgm:prSet presAssocID="{5D156BAA-8C04-4F8A-8235-35A54DBD2205}" presName="text_4" presStyleLbl="node1" presStyleIdx="3" presStyleCnt="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AA18071-E63D-45BE-9EB7-B8E40BC7F70F}" type="pres">
      <dgm:prSet presAssocID="{5D156BAA-8C04-4F8A-8235-35A54DBD2205}" presName="accent_4" presStyleCnt="0"/>
      <dgm:spPr/>
    </dgm:pt>
    <dgm:pt modelId="{6C9A038E-B397-4288-AA49-8FD3F5C4E5B0}" type="pres">
      <dgm:prSet presAssocID="{5D156BAA-8C04-4F8A-8235-35A54DBD2205}" presName="accentRepeatNode" presStyleLbl="solidFgAcc1" presStyleIdx="3" presStyleCnt="5"/>
      <dgm:spPr>
        <a:xfrm>
          <a:off x="309725" y="1764433"/>
          <a:ext cx="452582" cy="452582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EC9EF963-4459-4F55-8583-C0742CC4562E}" type="pres">
      <dgm:prSet presAssocID="{0204E60A-21F9-4115-AB26-F1511944237F}" presName="text_5" presStyleLbl="node1" presStyleIdx="4" presStyleCnt="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C4C6CD24-514E-4261-9AFD-6056FED14D73}" type="pres">
      <dgm:prSet presAssocID="{0204E60A-21F9-4115-AB26-F1511944237F}" presName="accent_5" presStyleCnt="0"/>
      <dgm:spPr/>
    </dgm:pt>
    <dgm:pt modelId="{2E0543D6-315C-4F72-9A53-A2B89E083A7E}" type="pres">
      <dgm:prSet presAssocID="{0204E60A-21F9-4115-AB26-F1511944237F}" presName="accentRepeatNode" presStyleLbl="solidFgAcc1" presStyleIdx="4" presStyleCnt="5"/>
      <dgm:spPr>
        <a:xfrm>
          <a:off x="50279" y="2307358"/>
          <a:ext cx="452582" cy="452582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7964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</dgm:ptLst>
  <dgm:cxnLst>
    <dgm:cxn modelId="{28664D9F-2A4E-4CC5-8A7A-E42FA59E3921}" type="presOf" srcId="{8A9F23A3-F027-414B-9A4D-B09E4829C078}" destId="{26899D7E-9649-461D-BBE0-C3F0DB674604}" srcOrd="0" destOrd="0" presId="urn:microsoft.com/office/officeart/2008/layout/VerticalCurvedList"/>
    <dgm:cxn modelId="{6399CD29-F81B-48D7-9D77-F5F2A5CF9F8B}" srcId="{76822912-2B5C-4329-89DE-03576CD66AAA}" destId="{5D6DC1DC-9ACD-4C4E-A0B7-6FC879B427AE}" srcOrd="0" destOrd="0" parTransId="{FC2FEB33-8513-4C6B-A1E1-863009F2CB67}" sibTransId="{8A9F23A3-F027-414B-9A4D-B09E4829C078}"/>
    <dgm:cxn modelId="{9A3C8EAD-1E3C-4DE6-83DC-039AE8ED3696}" srcId="{76822912-2B5C-4329-89DE-03576CD66AAA}" destId="{5D156BAA-8C04-4F8A-8235-35A54DBD2205}" srcOrd="3" destOrd="0" parTransId="{2AAA83DA-1457-4C07-A21E-F41B9AAB2F7B}" sibTransId="{EB8766AA-4A9D-43D5-9A92-8C6F5074B5D7}"/>
    <dgm:cxn modelId="{1AA42E03-2646-4762-97A7-B6EAE86D45E7}" type="presOf" srcId="{45146901-A000-4F9A-BE35-221765265F8A}" destId="{0BD1D02E-DCBB-47FF-86AB-7585D95A03C5}" srcOrd="0" destOrd="0" presId="urn:microsoft.com/office/officeart/2008/layout/VerticalCurvedList"/>
    <dgm:cxn modelId="{72FA28E2-243F-4667-B8CB-EA0CFEB79A80}" type="presOf" srcId="{76822912-2B5C-4329-89DE-03576CD66AAA}" destId="{0A430506-FD15-4605-A7B7-50A095583DC4}" srcOrd="0" destOrd="0" presId="urn:microsoft.com/office/officeart/2008/layout/VerticalCurvedList"/>
    <dgm:cxn modelId="{8F07B377-BA95-45F5-BB9A-6486EC29C3F0}" srcId="{76822912-2B5C-4329-89DE-03576CD66AAA}" destId="{8037947C-01C4-4D88-92A3-6245FD047575}" srcOrd="1" destOrd="0" parTransId="{2A1F4BE9-4708-41A3-9E68-DBB6703BB00F}" sibTransId="{B7B0921C-7037-483E-B52F-524B2F476FEB}"/>
    <dgm:cxn modelId="{360850EE-B695-45DE-B99E-1762A1AC1332}" type="presOf" srcId="{5D156BAA-8C04-4F8A-8235-35A54DBD2205}" destId="{3D67A0E0-F9EA-445C-AFE2-B7297EA26C4F}" srcOrd="0" destOrd="0" presId="urn:microsoft.com/office/officeart/2008/layout/VerticalCurvedList"/>
    <dgm:cxn modelId="{1451ACFC-DF1E-491D-9EC5-09A71F0042D3}" srcId="{76822912-2B5C-4329-89DE-03576CD66AAA}" destId="{45146901-A000-4F9A-BE35-221765265F8A}" srcOrd="2" destOrd="0" parTransId="{3A5DC897-F299-440B-9CC3-629B2DE68CB2}" sibTransId="{64E4A140-DC3C-4102-9169-4FE717C9510C}"/>
    <dgm:cxn modelId="{141F7A37-1E8B-4FC4-9967-04311FA5BE79}" srcId="{76822912-2B5C-4329-89DE-03576CD66AAA}" destId="{0204E60A-21F9-4115-AB26-F1511944237F}" srcOrd="4" destOrd="0" parTransId="{667E5F8D-77E3-4294-A8C1-D73FBF4BC98B}" sibTransId="{878B721A-1CCF-4AE1-B029-4F9BACB0D41C}"/>
    <dgm:cxn modelId="{4B99BF3C-4569-4051-9DC3-C7E6CB14C471}" type="presOf" srcId="{8037947C-01C4-4D88-92A3-6245FD047575}" destId="{C48E3204-3341-42BF-A889-D128DE69F268}" srcOrd="0" destOrd="0" presId="urn:microsoft.com/office/officeart/2008/layout/VerticalCurvedList"/>
    <dgm:cxn modelId="{ADC8B523-803A-4585-87FE-24E0731EFB91}" type="presOf" srcId="{0204E60A-21F9-4115-AB26-F1511944237F}" destId="{EC9EF963-4459-4F55-8583-C0742CC4562E}" srcOrd="0" destOrd="0" presId="urn:microsoft.com/office/officeart/2008/layout/VerticalCurvedList"/>
    <dgm:cxn modelId="{7DD08FBD-ACCB-4352-9041-C1EC28B69CED}" type="presOf" srcId="{5D6DC1DC-9ACD-4C4E-A0B7-6FC879B427AE}" destId="{3844F2A0-9A31-4D73-9748-A16073619299}" srcOrd="0" destOrd="0" presId="urn:microsoft.com/office/officeart/2008/layout/VerticalCurvedList"/>
    <dgm:cxn modelId="{BF047476-F91F-4BF8-BE2C-D0F987D99EC9}" type="presParOf" srcId="{0A430506-FD15-4605-A7B7-50A095583DC4}" destId="{DFAFB262-4CF7-497E-8E35-62F9CAC4862C}" srcOrd="0" destOrd="0" presId="urn:microsoft.com/office/officeart/2008/layout/VerticalCurvedList"/>
    <dgm:cxn modelId="{B6855C13-6356-4E05-9D9D-63087B352C12}" type="presParOf" srcId="{DFAFB262-4CF7-497E-8E35-62F9CAC4862C}" destId="{42B7CB91-5AF0-4722-95B4-DDC4E37B4881}" srcOrd="0" destOrd="0" presId="urn:microsoft.com/office/officeart/2008/layout/VerticalCurvedList"/>
    <dgm:cxn modelId="{5F3B5CE4-808E-4E44-96F1-2B1BDAF9B6D4}" type="presParOf" srcId="{42B7CB91-5AF0-4722-95B4-DDC4E37B4881}" destId="{0AE0E4A5-A321-45DB-8B46-27A72ABB96F6}" srcOrd="0" destOrd="0" presId="urn:microsoft.com/office/officeart/2008/layout/VerticalCurvedList"/>
    <dgm:cxn modelId="{5F14F2E9-8801-448A-A0E8-0FCC40C85F16}" type="presParOf" srcId="{42B7CB91-5AF0-4722-95B4-DDC4E37B4881}" destId="{26899D7E-9649-461D-BBE0-C3F0DB674604}" srcOrd="1" destOrd="0" presId="urn:microsoft.com/office/officeart/2008/layout/VerticalCurvedList"/>
    <dgm:cxn modelId="{064F46C8-F051-4233-8444-8D7B295EFBDB}" type="presParOf" srcId="{42B7CB91-5AF0-4722-95B4-DDC4E37B4881}" destId="{077CD672-7551-45CC-8ADC-1B6BA66D32AA}" srcOrd="2" destOrd="0" presId="urn:microsoft.com/office/officeart/2008/layout/VerticalCurvedList"/>
    <dgm:cxn modelId="{A0C11AA9-41BC-4E41-8535-5D3888FB93A7}" type="presParOf" srcId="{42B7CB91-5AF0-4722-95B4-DDC4E37B4881}" destId="{64221C19-7D92-4DB6-99CD-E1FD1B7AE95D}" srcOrd="3" destOrd="0" presId="urn:microsoft.com/office/officeart/2008/layout/VerticalCurvedList"/>
    <dgm:cxn modelId="{87F5FB39-9C75-4DD8-AAD8-A9868ECD6915}" type="presParOf" srcId="{DFAFB262-4CF7-497E-8E35-62F9CAC4862C}" destId="{3844F2A0-9A31-4D73-9748-A16073619299}" srcOrd="1" destOrd="0" presId="urn:microsoft.com/office/officeart/2008/layout/VerticalCurvedList"/>
    <dgm:cxn modelId="{35526249-7713-456F-8187-9DFB21D90473}" type="presParOf" srcId="{DFAFB262-4CF7-497E-8E35-62F9CAC4862C}" destId="{B39F4BC2-DC0A-4530-999D-055E416190BD}" srcOrd="2" destOrd="0" presId="urn:microsoft.com/office/officeart/2008/layout/VerticalCurvedList"/>
    <dgm:cxn modelId="{228F2BFC-9453-43F0-9619-EFEF1080733A}" type="presParOf" srcId="{B39F4BC2-DC0A-4530-999D-055E416190BD}" destId="{058337F8-3F0A-4D53-AEF4-FBB7C8492EAD}" srcOrd="0" destOrd="0" presId="urn:microsoft.com/office/officeart/2008/layout/VerticalCurvedList"/>
    <dgm:cxn modelId="{B5CFB9A5-52B3-463C-A2B2-9A2505957EC7}" type="presParOf" srcId="{DFAFB262-4CF7-497E-8E35-62F9CAC4862C}" destId="{C48E3204-3341-42BF-A889-D128DE69F268}" srcOrd="3" destOrd="0" presId="urn:microsoft.com/office/officeart/2008/layout/VerticalCurvedList"/>
    <dgm:cxn modelId="{DE6A49D2-1BD7-42F3-80C9-853A70AFB2DA}" type="presParOf" srcId="{DFAFB262-4CF7-497E-8E35-62F9CAC4862C}" destId="{AC313C85-4D87-4F34-8CB1-BB1A7ED4450F}" srcOrd="4" destOrd="0" presId="urn:microsoft.com/office/officeart/2008/layout/VerticalCurvedList"/>
    <dgm:cxn modelId="{FA8065AA-117C-4C5B-84C2-9860F9517EF7}" type="presParOf" srcId="{AC313C85-4D87-4F34-8CB1-BB1A7ED4450F}" destId="{2B74256A-E13A-452E-A78E-264EB49DCC21}" srcOrd="0" destOrd="0" presId="urn:microsoft.com/office/officeart/2008/layout/VerticalCurvedList"/>
    <dgm:cxn modelId="{0B0C79DC-2614-421D-A960-77A3672F1681}" type="presParOf" srcId="{DFAFB262-4CF7-497E-8E35-62F9CAC4862C}" destId="{0BD1D02E-DCBB-47FF-86AB-7585D95A03C5}" srcOrd="5" destOrd="0" presId="urn:microsoft.com/office/officeart/2008/layout/VerticalCurvedList"/>
    <dgm:cxn modelId="{38369444-DCD1-4D92-93C1-A341C2AB075C}" type="presParOf" srcId="{DFAFB262-4CF7-497E-8E35-62F9CAC4862C}" destId="{5081EF3D-E2D1-4B68-8D01-21C35FAD9AC7}" srcOrd="6" destOrd="0" presId="urn:microsoft.com/office/officeart/2008/layout/VerticalCurvedList"/>
    <dgm:cxn modelId="{6E25E1D4-7E88-45FB-8115-EF28FF390C43}" type="presParOf" srcId="{5081EF3D-E2D1-4B68-8D01-21C35FAD9AC7}" destId="{5FBEEF72-E72B-4727-8B12-D5A1A493B20D}" srcOrd="0" destOrd="0" presId="urn:microsoft.com/office/officeart/2008/layout/VerticalCurvedList"/>
    <dgm:cxn modelId="{D6B46E66-CE89-463D-8CA0-AFF558C5379B}" type="presParOf" srcId="{DFAFB262-4CF7-497E-8E35-62F9CAC4862C}" destId="{3D67A0E0-F9EA-445C-AFE2-B7297EA26C4F}" srcOrd="7" destOrd="0" presId="urn:microsoft.com/office/officeart/2008/layout/VerticalCurvedList"/>
    <dgm:cxn modelId="{FFFC5ED6-2E9F-4904-8993-D3B0ECFDD2B9}" type="presParOf" srcId="{DFAFB262-4CF7-497E-8E35-62F9CAC4862C}" destId="{BAA18071-E63D-45BE-9EB7-B8E40BC7F70F}" srcOrd="8" destOrd="0" presId="urn:microsoft.com/office/officeart/2008/layout/VerticalCurvedList"/>
    <dgm:cxn modelId="{41F93BB1-ECC0-475A-8494-347627D72B38}" type="presParOf" srcId="{BAA18071-E63D-45BE-9EB7-B8E40BC7F70F}" destId="{6C9A038E-B397-4288-AA49-8FD3F5C4E5B0}" srcOrd="0" destOrd="0" presId="urn:microsoft.com/office/officeart/2008/layout/VerticalCurvedList"/>
    <dgm:cxn modelId="{CF4A4F84-D6F6-4727-96D1-9C729F7C486D}" type="presParOf" srcId="{DFAFB262-4CF7-497E-8E35-62F9CAC4862C}" destId="{EC9EF963-4459-4F55-8583-C0742CC4562E}" srcOrd="9" destOrd="0" presId="urn:microsoft.com/office/officeart/2008/layout/VerticalCurvedList"/>
    <dgm:cxn modelId="{816A3EE2-42ED-4502-B774-CDFEADDB8E92}" type="presParOf" srcId="{DFAFB262-4CF7-497E-8E35-62F9CAC4862C}" destId="{C4C6CD24-514E-4261-9AFD-6056FED14D73}" srcOrd="10" destOrd="0" presId="urn:microsoft.com/office/officeart/2008/layout/VerticalCurvedList"/>
    <dgm:cxn modelId="{5E71EA26-A327-4EFF-80B6-0C89C29A20A7}" type="presParOf" srcId="{C4C6CD24-514E-4261-9AFD-6056FED14D73}" destId="{2E0543D6-315C-4F72-9A53-A2B89E083A7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87DE66-AEA7-487E-B028-9DCA61F1AA82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D9A20787-DDBF-4E73-ACD0-F9173C962455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2"/>
              </a:solidFill>
            </a:rPr>
            <a:t>Clarify and Communicate Program Intent to Sponsors and Protégés</a:t>
          </a:r>
          <a:endParaRPr lang="en-US" sz="1600" dirty="0">
            <a:solidFill>
              <a:schemeClr val="tx2"/>
            </a:solidFill>
          </a:endParaRPr>
        </a:p>
      </dgm:t>
    </dgm:pt>
    <dgm:pt modelId="{521215F2-1BAD-4D17-B694-E68BA2CDCDE3}" type="parTrans" cxnId="{8953A80E-CD61-4CA4-B5DF-17097AADF0EB}">
      <dgm:prSet/>
      <dgm:spPr/>
      <dgm:t>
        <a:bodyPr/>
        <a:lstStyle/>
        <a:p>
          <a:endParaRPr lang="en-US" sz="2000"/>
        </a:p>
      </dgm:t>
    </dgm:pt>
    <dgm:pt modelId="{8BE3B698-0577-4431-917F-2D5CAA10351B}" type="sibTrans" cxnId="{8953A80E-CD61-4CA4-B5DF-17097AADF0EB}">
      <dgm:prSet/>
      <dgm:spPr/>
      <dgm:t>
        <a:bodyPr/>
        <a:lstStyle/>
        <a:p>
          <a:endParaRPr lang="en-US" sz="2000"/>
        </a:p>
      </dgm:t>
    </dgm:pt>
    <dgm:pt modelId="{FFE3E43D-F3B5-45CE-98D6-0C776461B478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2"/>
              </a:solidFill>
            </a:rPr>
            <a:t>Establish Matches Based on Program Goals</a:t>
          </a:r>
          <a:endParaRPr lang="en-US" sz="1600" dirty="0">
            <a:solidFill>
              <a:schemeClr val="tx2"/>
            </a:solidFill>
          </a:endParaRPr>
        </a:p>
      </dgm:t>
    </dgm:pt>
    <dgm:pt modelId="{A39526CA-1C9C-455D-9818-2B8F0360B4DB}" type="parTrans" cxnId="{E073A6CC-B82D-47BB-8FF7-8DEC58BD81A9}">
      <dgm:prSet/>
      <dgm:spPr/>
      <dgm:t>
        <a:bodyPr/>
        <a:lstStyle/>
        <a:p>
          <a:endParaRPr lang="en-US" sz="2000"/>
        </a:p>
      </dgm:t>
    </dgm:pt>
    <dgm:pt modelId="{CAF39C9B-557A-49AC-985A-8E448B47055B}" type="sibTrans" cxnId="{E073A6CC-B82D-47BB-8FF7-8DEC58BD81A9}">
      <dgm:prSet/>
      <dgm:spPr/>
      <dgm:t>
        <a:bodyPr/>
        <a:lstStyle/>
        <a:p>
          <a:endParaRPr lang="en-US" sz="2000"/>
        </a:p>
      </dgm:t>
    </dgm:pt>
    <dgm:pt modelId="{740408B6-15E6-4BCB-BED2-A9C0ED7145DA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2"/>
              </a:solidFill>
            </a:rPr>
            <a:t>Coordinate Efforts and Involve Direct Supervisors</a:t>
          </a:r>
          <a:endParaRPr lang="en-US" sz="1600" dirty="0">
            <a:solidFill>
              <a:schemeClr val="tx2"/>
            </a:solidFill>
          </a:endParaRPr>
        </a:p>
      </dgm:t>
    </dgm:pt>
    <dgm:pt modelId="{BFFC58E2-3DCC-4125-ABC8-373F000700C0}" type="parTrans" cxnId="{8CA5BCDA-04D5-4A23-BBDC-4F8EFA743494}">
      <dgm:prSet/>
      <dgm:spPr/>
      <dgm:t>
        <a:bodyPr/>
        <a:lstStyle/>
        <a:p>
          <a:endParaRPr lang="en-US" sz="2000"/>
        </a:p>
      </dgm:t>
    </dgm:pt>
    <dgm:pt modelId="{C5366465-A6CE-49EF-A3D1-4C5B97850EA1}" type="sibTrans" cxnId="{8CA5BCDA-04D5-4A23-BBDC-4F8EFA743494}">
      <dgm:prSet/>
      <dgm:spPr/>
      <dgm:t>
        <a:bodyPr/>
        <a:lstStyle/>
        <a:p>
          <a:endParaRPr lang="en-US" sz="2000"/>
        </a:p>
      </dgm:t>
    </dgm:pt>
    <dgm:pt modelId="{80BD3971-D7A2-407D-8BB8-71D7E978A456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2"/>
              </a:solidFill>
            </a:rPr>
            <a:t>Train Sponsors on the Complexities of Gender and Leadership</a:t>
          </a:r>
          <a:endParaRPr lang="en-US" sz="1600" dirty="0">
            <a:solidFill>
              <a:schemeClr val="tx2"/>
            </a:solidFill>
          </a:endParaRPr>
        </a:p>
      </dgm:t>
    </dgm:pt>
    <dgm:pt modelId="{9343AE77-8A88-4FFE-A08F-7516342E06D8}" type="parTrans" cxnId="{C8AED281-FE93-4511-97DC-A606C3D25E9C}">
      <dgm:prSet/>
      <dgm:spPr/>
      <dgm:t>
        <a:bodyPr/>
        <a:lstStyle/>
        <a:p>
          <a:endParaRPr lang="en-US" sz="2000"/>
        </a:p>
      </dgm:t>
    </dgm:pt>
    <dgm:pt modelId="{F1182ECD-DD01-41C6-9378-0CD4A043F20F}" type="sibTrans" cxnId="{C8AED281-FE93-4511-97DC-A606C3D25E9C}">
      <dgm:prSet/>
      <dgm:spPr/>
      <dgm:t>
        <a:bodyPr/>
        <a:lstStyle/>
        <a:p>
          <a:endParaRPr lang="en-US" sz="2000"/>
        </a:p>
      </dgm:t>
    </dgm:pt>
    <dgm:pt modelId="{EFA6567C-73B7-4C4C-A7E1-8650827416B5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2"/>
              </a:solidFill>
            </a:rPr>
            <a:t>Hold Sponsors Accountable</a:t>
          </a:r>
          <a:endParaRPr lang="en-US" sz="1600" dirty="0">
            <a:solidFill>
              <a:schemeClr val="tx2"/>
            </a:solidFill>
          </a:endParaRPr>
        </a:p>
      </dgm:t>
    </dgm:pt>
    <dgm:pt modelId="{1297C63F-C728-46A8-AFB8-3A8999FB280C}" type="parTrans" cxnId="{A3B580C0-7E27-44F4-901D-901B19B8A59D}">
      <dgm:prSet/>
      <dgm:spPr/>
      <dgm:t>
        <a:bodyPr/>
        <a:lstStyle/>
        <a:p>
          <a:endParaRPr lang="en-US" sz="2000"/>
        </a:p>
      </dgm:t>
    </dgm:pt>
    <dgm:pt modelId="{02E56D33-8A95-440D-991A-1EFD31D28354}" type="sibTrans" cxnId="{A3B580C0-7E27-44F4-901D-901B19B8A59D}">
      <dgm:prSet/>
      <dgm:spPr/>
      <dgm:t>
        <a:bodyPr/>
        <a:lstStyle/>
        <a:p>
          <a:endParaRPr lang="en-US" sz="2000"/>
        </a:p>
      </dgm:t>
    </dgm:pt>
    <dgm:pt modelId="{09CBCE34-F3E6-4FF5-BE60-1B685131F298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2"/>
              </a:solidFill>
            </a:rPr>
            <a:t>Measure Results</a:t>
          </a:r>
          <a:endParaRPr lang="en-US" sz="1600" dirty="0">
            <a:solidFill>
              <a:schemeClr val="tx2"/>
            </a:solidFill>
          </a:endParaRPr>
        </a:p>
      </dgm:t>
    </dgm:pt>
    <dgm:pt modelId="{E5017926-859A-4C9F-A8ED-22C3BD84A3B0}" type="parTrans" cxnId="{28002891-96F5-4A97-A50C-BFEDD7673A49}">
      <dgm:prSet/>
      <dgm:spPr/>
      <dgm:t>
        <a:bodyPr/>
        <a:lstStyle/>
        <a:p>
          <a:endParaRPr lang="en-US" sz="2000"/>
        </a:p>
      </dgm:t>
    </dgm:pt>
    <dgm:pt modelId="{F3729156-A350-457E-A368-DBA38EAEFAF0}" type="sibTrans" cxnId="{28002891-96F5-4A97-A50C-BFEDD7673A49}">
      <dgm:prSet/>
      <dgm:spPr/>
      <dgm:t>
        <a:bodyPr/>
        <a:lstStyle/>
        <a:p>
          <a:endParaRPr lang="en-US" sz="2000"/>
        </a:p>
      </dgm:t>
    </dgm:pt>
    <dgm:pt modelId="{BB26B75F-16B1-492C-B0AC-7675F649F26C}" type="pres">
      <dgm:prSet presAssocID="{7387DE66-AEA7-487E-B028-9DCA61F1AA8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52F413-6513-4239-8FF1-E334D4FF8923}" type="pres">
      <dgm:prSet presAssocID="{D9A20787-DDBF-4E73-ACD0-F9173C962455}" presName="parentLin" presStyleCnt="0"/>
      <dgm:spPr/>
    </dgm:pt>
    <dgm:pt modelId="{536FD41B-A1F1-4C0C-A52C-30F0771DB5C8}" type="pres">
      <dgm:prSet presAssocID="{D9A20787-DDBF-4E73-ACD0-F9173C962455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BE845D9D-D850-4FBB-8508-83619961F1E4}" type="pres">
      <dgm:prSet presAssocID="{D9A20787-DDBF-4E73-ACD0-F9173C962455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CF296E-4BF6-49ED-875C-D0EC7889BDDC}" type="pres">
      <dgm:prSet presAssocID="{D9A20787-DDBF-4E73-ACD0-F9173C962455}" presName="negativeSpace" presStyleCnt="0"/>
      <dgm:spPr/>
    </dgm:pt>
    <dgm:pt modelId="{CA258D64-3CE2-47D4-AAC3-6D8534B0B041}" type="pres">
      <dgm:prSet presAssocID="{D9A20787-DDBF-4E73-ACD0-F9173C962455}" presName="childText" presStyleLbl="conFgAcc1" presStyleIdx="0" presStyleCnt="6">
        <dgm:presLayoutVars>
          <dgm:bulletEnabled val="1"/>
        </dgm:presLayoutVars>
      </dgm:prSet>
      <dgm:spPr/>
    </dgm:pt>
    <dgm:pt modelId="{17CCEFBA-ECDD-490D-90FE-2FDC13366BFB}" type="pres">
      <dgm:prSet presAssocID="{8BE3B698-0577-4431-917F-2D5CAA10351B}" presName="spaceBetweenRectangles" presStyleCnt="0"/>
      <dgm:spPr/>
    </dgm:pt>
    <dgm:pt modelId="{97E1A2DE-40DB-4E75-B0BB-0D8727395743}" type="pres">
      <dgm:prSet presAssocID="{FFE3E43D-F3B5-45CE-98D6-0C776461B478}" presName="parentLin" presStyleCnt="0"/>
      <dgm:spPr/>
    </dgm:pt>
    <dgm:pt modelId="{7C8A8CB9-B575-4D4E-A43B-5D1192811D35}" type="pres">
      <dgm:prSet presAssocID="{FFE3E43D-F3B5-45CE-98D6-0C776461B478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9E3F0E28-F015-4632-90E8-038AF9C15A39}" type="pres">
      <dgm:prSet presAssocID="{FFE3E43D-F3B5-45CE-98D6-0C776461B478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DF3257-B18F-4CC9-B6CF-D2CD71AEA235}" type="pres">
      <dgm:prSet presAssocID="{FFE3E43D-F3B5-45CE-98D6-0C776461B478}" presName="negativeSpace" presStyleCnt="0"/>
      <dgm:spPr/>
    </dgm:pt>
    <dgm:pt modelId="{9752611A-362A-4710-8244-7C8D7381FC71}" type="pres">
      <dgm:prSet presAssocID="{FFE3E43D-F3B5-45CE-98D6-0C776461B478}" presName="childText" presStyleLbl="conFgAcc1" presStyleIdx="1" presStyleCnt="6">
        <dgm:presLayoutVars>
          <dgm:bulletEnabled val="1"/>
        </dgm:presLayoutVars>
      </dgm:prSet>
      <dgm:spPr/>
    </dgm:pt>
    <dgm:pt modelId="{BCF9372A-25B5-469F-8CAF-5E51DA2437FD}" type="pres">
      <dgm:prSet presAssocID="{CAF39C9B-557A-49AC-985A-8E448B47055B}" presName="spaceBetweenRectangles" presStyleCnt="0"/>
      <dgm:spPr/>
    </dgm:pt>
    <dgm:pt modelId="{0BD30CF7-0C15-49E0-AB3E-3AFDB5345CCB}" type="pres">
      <dgm:prSet presAssocID="{740408B6-15E6-4BCB-BED2-A9C0ED7145DA}" presName="parentLin" presStyleCnt="0"/>
      <dgm:spPr/>
    </dgm:pt>
    <dgm:pt modelId="{542CDAAE-7AA7-486D-ADC5-EB644D5D53A7}" type="pres">
      <dgm:prSet presAssocID="{740408B6-15E6-4BCB-BED2-A9C0ED7145DA}" presName="parentLeftMargin" presStyleLbl="node1" presStyleIdx="1" presStyleCnt="6"/>
      <dgm:spPr/>
      <dgm:t>
        <a:bodyPr/>
        <a:lstStyle/>
        <a:p>
          <a:endParaRPr lang="en-US"/>
        </a:p>
      </dgm:t>
    </dgm:pt>
    <dgm:pt modelId="{D96C95DF-B766-4CBE-9398-3E0C27C19F59}" type="pres">
      <dgm:prSet presAssocID="{740408B6-15E6-4BCB-BED2-A9C0ED7145DA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487070-A1C5-4077-9D32-D25C23149B38}" type="pres">
      <dgm:prSet presAssocID="{740408B6-15E6-4BCB-BED2-A9C0ED7145DA}" presName="negativeSpace" presStyleCnt="0"/>
      <dgm:spPr/>
    </dgm:pt>
    <dgm:pt modelId="{E1016C49-F2A1-4F40-802A-3E65EBE5217D}" type="pres">
      <dgm:prSet presAssocID="{740408B6-15E6-4BCB-BED2-A9C0ED7145DA}" presName="childText" presStyleLbl="conFgAcc1" presStyleIdx="2" presStyleCnt="6">
        <dgm:presLayoutVars>
          <dgm:bulletEnabled val="1"/>
        </dgm:presLayoutVars>
      </dgm:prSet>
      <dgm:spPr/>
    </dgm:pt>
    <dgm:pt modelId="{3B725234-EBD2-4584-9447-2ED45E0C16D9}" type="pres">
      <dgm:prSet presAssocID="{C5366465-A6CE-49EF-A3D1-4C5B97850EA1}" presName="spaceBetweenRectangles" presStyleCnt="0"/>
      <dgm:spPr/>
    </dgm:pt>
    <dgm:pt modelId="{17B0C42D-708C-4556-A9C4-9A167D32800B}" type="pres">
      <dgm:prSet presAssocID="{80BD3971-D7A2-407D-8BB8-71D7E978A456}" presName="parentLin" presStyleCnt="0"/>
      <dgm:spPr/>
    </dgm:pt>
    <dgm:pt modelId="{23730F6A-4033-4212-B6F1-3EE45FAE1133}" type="pres">
      <dgm:prSet presAssocID="{80BD3971-D7A2-407D-8BB8-71D7E978A456}" presName="parentLeftMargin" presStyleLbl="node1" presStyleIdx="2" presStyleCnt="6"/>
      <dgm:spPr/>
      <dgm:t>
        <a:bodyPr/>
        <a:lstStyle/>
        <a:p>
          <a:endParaRPr lang="en-US"/>
        </a:p>
      </dgm:t>
    </dgm:pt>
    <dgm:pt modelId="{6AAEB376-2524-4E57-B8E4-511F1536F1A1}" type="pres">
      <dgm:prSet presAssocID="{80BD3971-D7A2-407D-8BB8-71D7E978A456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1921EA-E067-48B1-A2AA-F09AB14AA7ED}" type="pres">
      <dgm:prSet presAssocID="{80BD3971-D7A2-407D-8BB8-71D7E978A456}" presName="negativeSpace" presStyleCnt="0"/>
      <dgm:spPr/>
    </dgm:pt>
    <dgm:pt modelId="{500288D8-86EE-485E-8CEB-11264492D5CD}" type="pres">
      <dgm:prSet presAssocID="{80BD3971-D7A2-407D-8BB8-71D7E978A456}" presName="childText" presStyleLbl="conFgAcc1" presStyleIdx="3" presStyleCnt="6">
        <dgm:presLayoutVars>
          <dgm:bulletEnabled val="1"/>
        </dgm:presLayoutVars>
      </dgm:prSet>
      <dgm:spPr/>
    </dgm:pt>
    <dgm:pt modelId="{7C2A9507-73EE-49AE-8528-90DA6AF95B11}" type="pres">
      <dgm:prSet presAssocID="{F1182ECD-DD01-41C6-9378-0CD4A043F20F}" presName="spaceBetweenRectangles" presStyleCnt="0"/>
      <dgm:spPr/>
    </dgm:pt>
    <dgm:pt modelId="{0E4DAEFF-7CD5-40D5-BEF4-63BE67EDC656}" type="pres">
      <dgm:prSet presAssocID="{EFA6567C-73B7-4C4C-A7E1-8650827416B5}" presName="parentLin" presStyleCnt="0"/>
      <dgm:spPr/>
    </dgm:pt>
    <dgm:pt modelId="{74640210-170E-4FC3-890D-9B1DE471ED0A}" type="pres">
      <dgm:prSet presAssocID="{EFA6567C-73B7-4C4C-A7E1-8650827416B5}" presName="parentLeftMargin" presStyleLbl="node1" presStyleIdx="3" presStyleCnt="6"/>
      <dgm:spPr/>
      <dgm:t>
        <a:bodyPr/>
        <a:lstStyle/>
        <a:p>
          <a:endParaRPr lang="en-US"/>
        </a:p>
      </dgm:t>
    </dgm:pt>
    <dgm:pt modelId="{D108C7A7-3E0A-4C23-85C7-8C97523575D9}" type="pres">
      <dgm:prSet presAssocID="{EFA6567C-73B7-4C4C-A7E1-8650827416B5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0B4EF5-82B0-4D6B-A7B3-6B2A91EB4F29}" type="pres">
      <dgm:prSet presAssocID="{EFA6567C-73B7-4C4C-A7E1-8650827416B5}" presName="negativeSpace" presStyleCnt="0"/>
      <dgm:spPr/>
    </dgm:pt>
    <dgm:pt modelId="{A0A94B66-4F7F-4B42-93A9-695E9CAD2235}" type="pres">
      <dgm:prSet presAssocID="{EFA6567C-73B7-4C4C-A7E1-8650827416B5}" presName="childText" presStyleLbl="conFgAcc1" presStyleIdx="4" presStyleCnt="6">
        <dgm:presLayoutVars>
          <dgm:bulletEnabled val="1"/>
        </dgm:presLayoutVars>
      </dgm:prSet>
      <dgm:spPr/>
    </dgm:pt>
    <dgm:pt modelId="{F5A02E0B-72E9-4345-B827-5C8F2FD7135C}" type="pres">
      <dgm:prSet presAssocID="{02E56D33-8A95-440D-991A-1EFD31D28354}" presName="spaceBetweenRectangles" presStyleCnt="0"/>
      <dgm:spPr/>
    </dgm:pt>
    <dgm:pt modelId="{30A038C9-567D-47AD-AE30-E18D1083E167}" type="pres">
      <dgm:prSet presAssocID="{09CBCE34-F3E6-4FF5-BE60-1B685131F298}" presName="parentLin" presStyleCnt="0"/>
      <dgm:spPr/>
    </dgm:pt>
    <dgm:pt modelId="{6863E960-ACC6-4DA2-9558-D1906284EFF8}" type="pres">
      <dgm:prSet presAssocID="{09CBCE34-F3E6-4FF5-BE60-1B685131F298}" presName="parentLeftMargin" presStyleLbl="node1" presStyleIdx="4" presStyleCnt="6"/>
      <dgm:spPr/>
      <dgm:t>
        <a:bodyPr/>
        <a:lstStyle/>
        <a:p>
          <a:endParaRPr lang="en-US"/>
        </a:p>
      </dgm:t>
    </dgm:pt>
    <dgm:pt modelId="{E62DCCA9-6BED-4573-8712-2A5A583D982F}" type="pres">
      <dgm:prSet presAssocID="{09CBCE34-F3E6-4FF5-BE60-1B685131F298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CA9EA0-0648-4BB7-A585-CE581B13883C}" type="pres">
      <dgm:prSet presAssocID="{09CBCE34-F3E6-4FF5-BE60-1B685131F298}" presName="negativeSpace" presStyleCnt="0"/>
      <dgm:spPr/>
    </dgm:pt>
    <dgm:pt modelId="{312A287F-F424-4930-8ECB-E7981933CC52}" type="pres">
      <dgm:prSet presAssocID="{09CBCE34-F3E6-4FF5-BE60-1B685131F298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90A3914-D3DE-45F5-AEE0-2736298CC4B4}" type="presOf" srcId="{EFA6567C-73B7-4C4C-A7E1-8650827416B5}" destId="{D108C7A7-3E0A-4C23-85C7-8C97523575D9}" srcOrd="1" destOrd="0" presId="urn:microsoft.com/office/officeart/2005/8/layout/list1"/>
    <dgm:cxn modelId="{A3B580C0-7E27-44F4-901D-901B19B8A59D}" srcId="{7387DE66-AEA7-487E-B028-9DCA61F1AA82}" destId="{EFA6567C-73B7-4C4C-A7E1-8650827416B5}" srcOrd="4" destOrd="0" parTransId="{1297C63F-C728-46A8-AFB8-3A8999FB280C}" sibTransId="{02E56D33-8A95-440D-991A-1EFD31D28354}"/>
    <dgm:cxn modelId="{8EC143A5-2DF9-4325-BDFE-B9C5C6D5FB65}" type="presOf" srcId="{FFE3E43D-F3B5-45CE-98D6-0C776461B478}" destId="{7C8A8CB9-B575-4D4E-A43B-5D1192811D35}" srcOrd="0" destOrd="0" presId="urn:microsoft.com/office/officeart/2005/8/layout/list1"/>
    <dgm:cxn modelId="{0642C3A2-1301-4621-B13E-C2F1C0E6320C}" type="presOf" srcId="{09CBCE34-F3E6-4FF5-BE60-1B685131F298}" destId="{6863E960-ACC6-4DA2-9558-D1906284EFF8}" srcOrd="0" destOrd="0" presId="urn:microsoft.com/office/officeart/2005/8/layout/list1"/>
    <dgm:cxn modelId="{8F71667C-5703-4E1C-A238-3517AD5BF8BE}" type="presOf" srcId="{80BD3971-D7A2-407D-8BB8-71D7E978A456}" destId="{23730F6A-4033-4212-B6F1-3EE45FAE1133}" srcOrd="0" destOrd="0" presId="urn:microsoft.com/office/officeart/2005/8/layout/list1"/>
    <dgm:cxn modelId="{BABF5222-2B09-4847-BECA-7F13BC889235}" type="presOf" srcId="{EFA6567C-73B7-4C4C-A7E1-8650827416B5}" destId="{74640210-170E-4FC3-890D-9B1DE471ED0A}" srcOrd="0" destOrd="0" presId="urn:microsoft.com/office/officeart/2005/8/layout/list1"/>
    <dgm:cxn modelId="{E073A6CC-B82D-47BB-8FF7-8DEC58BD81A9}" srcId="{7387DE66-AEA7-487E-B028-9DCA61F1AA82}" destId="{FFE3E43D-F3B5-45CE-98D6-0C776461B478}" srcOrd="1" destOrd="0" parTransId="{A39526CA-1C9C-455D-9818-2B8F0360B4DB}" sibTransId="{CAF39C9B-557A-49AC-985A-8E448B47055B}"/>
    <dgm:cxn modelId="{8CA5BCDA-04D5-4A23-BBDC-4F8EFA743494}" srcId="{7387DE66-AEA7-487E-B028-9DCA61F1AA82}" destId="{740408B6-15E6-4BCB-BED2-A9C0ED7145DA}" srcOrd="2" destOrd="0" parTransId="{BFFC58E2-3DCC-4125-ABC8-373F000700C0}" sibTransId="{C5366465-A6CE-49EF-A3D1-4C5B97850EA1}"/>
    <dgm:cxn modelId="{E2E044D8-D14C-4674-BD8A-FE4D6611D729}" type="presOf" srcId="{09CBCE34-F3E6-4FF5-BE60-1B685131F298}" destId="{E62DCCA9-6BED-4573-8712-2A5A583D982F}" srcOrd="1" destOrd="0" presId="urn:microsoft.com/office/officeart/2005/8/layout/list1"/>
    <dgm:cxn modelId="{A05104C5-6BCF-4988-95A0-0D1091FC7316}" type="presOf" srcId="{D9A20787-DDBF-4E73-ACD0-F9173C962455}" destId="{BE845D9D-D850-4FBB-8508-83619961F1E4}" srcOrd="1" destOrd="0" presId="urn:microsoft.com/office/officeart/2005/8/layout/list1"/>
    <dgm:cxn modelId="{D1A20461-FDB5-4A5C-B246-F6D2B1C760F7}" type="presOf" srcId="{D9A20787-DDBF-4E73-ACD0-F9173C962455}" destId="{536FD41B-A1F1-4C0C-A52C-30F0771DB5C8}" srcOrd="0" destOrd="0" presId="urn:microsoft.com/office/officeart/2005/8/layout/list1"/>
    <dgm:cxn modelId="{8953A80E-CD61-4CA4-B5DF-17097AADF0EB}" srcId="{7387DE66-AEA7-487E-B028-9DCA61F1AA82}" destId="{D9A20787-DDBF-4E73-ACD0-F9173C962455}" srcOrd="0" destOrd="0" parTransId="{521215F2-1BAD-4D17-B694-E68BA2CDCDE3}" sibTransId="{8BE3B698-0577-4431-917F-2D5CAA10351B}"/>
    <dgm:cxn modelId="{DD1B78EE-1C4B-4969-9738-6E2902C1B3CF}" type="presOf" srcId="{740408B6-15E6-4BCB-BED2-A9C0ED7145DA}" destId="{542CDAAE-7AA7-486D-ADC5-EB644D5D53A7}" srcOrd="0" destOrd="0" presId="urn:microsoft.com/office/officeart/2005/8/layout/list1"/>
    <dgm:cxn modelId="{C8AED281-FE93-4511-97DC-A606C3D25E9C}" srcId="{7387DE66-AEA7-487E-B028-9DCA61F1AA82}" destId="{80BD3971-D7A2-407D-8BB8-71D7E978A456}" srcOrd="3" destOrd="0" parTransId="{9343AE77-8A88-4FFE-A08F-7516342E06D8}" sibTransId="{F1182ECD-DD01-41C6-9378-0CD4A043F20F}"/>
    <dgm:cxn modelId="{88A56F67-40E3-4B89-A863-402B7107661B}" type="presOf" srcId="{740408B6-15E6-4BCB-BED2-A9C0ED7145DA}" destId="{D96C95DF-B766-4CBE-9398-3E0C27C19F59}" srcOrd="1" destOrd="0" presId="urn:microsoft.com/office/officeart/2005/8/layout/list1"/>
    <dgm:cxn modelId="{70D569BF-2663-4F64-AE54-D6802327D681}" type="presOf" srcId="{FFE3E43D-F3B5-45CE-98D6-0C776461B478}" destId="{9E3F0E28-F015-4632-90E8-038AF9C15A39}" srcOrd="1" destOrd="0" presId="urn:microsoft.com/office/officeart/2005/8/layout/list1"/>
    <dgm:cxn modelId="{6489C971-B82D-45A2-82B0-F5EDB16765EE}" type="presOf" srcId="{7387DE66-AEA7-487E-B028-9DCA61F1AA82}" destId="{BB26B75F-16B1-492C-B0AC-7675F649F26C}" srcOrd="0" destOrd="0" presId="urn:microsoft.com/office/officeart/2005/8/layout/list1"/>
    <dgm:cxn modelId="{28002891-96F5-4A97-A50C-BFEDD7673A49}" srcId="{7387DE66-AEA7-487E-B028-9DCA61F1AA82}" destId="{09CBCE34-F3E6-4FF5-BE60-1B685131F298}" srcOrd="5" destOrd="0" parTransId="{E5017926-859A-4C9F-A8ED-22C3BD84A3B0}" sibTransId="{F3729156-A350-457E-A368-DBA38EAEFAF0}"/>
    <dgm:cxn modelId="{C2ED223E-1A08-460E-807C-18DA3DF39ECA}" type="presOf" srcId="{80BD3971-D7A2-407D-8BB8-71D7E978A456}" destId="{6AAEB376-2524-4E57-B8E4-511F1536F1A1}" srcOrd="1" destOrd="0" presId="urn:microsoft.com/office/officeart/2005/8/layout/list1"/>
    <dgm:cxn modelId="{F54C35F2-B1AB-48A4-9FAB-66468DF16120}" type="presParOf" srcId="{BB26B75F-16B1-492C-B0AC-7675F649F26C}" destId="{9852F413-6513-4239-8FF1-E334D4FF8923}" srcOrd="0" destOrd="0" presId="urn:microsoft.com/office/officeart/2005/8/layout/list1"/>
    <dgm:cxn modelId="{A3D8E555-66F2-42B0-A3D5-1BE25997B73E}" type="presParOf" srcId="{9852F413-6513-4239-8FF1-E334D4FF8923}" destId="{536FD41B-A1F1-4C0C-A52C-30F0771DB5C8}" srcOrd="0" destOrd="0" presId="urn:microsoft.com/office/officeart/2005/8/layout/list1"/>
    <dgm:cxn modelId="{1BCF5C46-3263-4824-A15B-D9B85D5F791A}" type="presParOf" srcId="{9852F413-6513-4239-8FF1-E334D4FF8923}" destId="{BE845D9D-D850-4FBB-8508-83619961F1E4}" srcOrd="1" destOrd="0" presId="urn:microsoft.com/office/officeart/2005/8/layout/list1"/>
    <dgm:cxn modelId="{989948F7-A7E7-4C0B-93B5-BEF5A28C1A9B}" type="presParOf" srcId="{BB26B75F-16B1-492C-B0AC-7675F649F26C}" destId="{1ACF296E-4BF6-49ED-875C-D0EC7889BDDC}" srcOrd="1" destOrd="0" presId="urn:microsoft.com/office/officeart/2005/8/layout/list1"/>
    <dgm:cxn modelId="{5EC57B30-DA81-441E-9A6A-CBC7F236ADE8}" type="presParOf" srcId="{BB26B75F-16B1-492C-B0AC-7675F649F26C}" destId="{CA258D64-3CE2-47D4-AAC3-6D8534B0B041}" srcOrd="2" destOrd="0" presId="urn:microsoft.com/office/officeart/2005/8/layout/list1"/>
    <dgm:cxn modelId="{175FEF20-1489-4803-8B1F-DEAC5A8087F6}" type="presParOf" srcId="{BB26B75F-16B1-492C-B0AC-7675F649F26C}" destId="{17CCEFBA-ECDD-490D-90FE-2FDC13366BFB}" srcOrd="3" destOrd="0" presId="urn:microsoft.com/office/officeart/2005/8/layout/list1"/>
    <dgm:cxn modelId="{9607B782-CA47-4CA1-AC34-BABB45A96914}" type="presParOf" srcId="{BB26B75F-16B1-492C-B0AC-7675F649F26C}" destId="{97E1A2DE-40DB-4E75-B0BB-0D8727395743}" srcOrd="4" destOrd="0" presId="urn:microsoft.com/office/officeart/2005/8/layout/list1"/>
    <dgm:cxn modelId="{23B62491-8BA3-4A38-8422-7D5FC8849662}" type="presParOf" srcId="{97E1A2DE-40DB-4E75-B0BB-0D8727395743}" destId="{7C8A8CB9-B575-4D4E-A43B-5D1192811D35}" srcOrd="0" destOrd="0" presId="urn:microsoft.com/office/officeart/2005/8/layout/list1"/>
    <dgm:cxn modelId="{D6275ECB-9226-4136-9F63-020C672071D0}" type="presParOf" srcId="{97E1A2DE-40DB-4E75-B0BB-0D8727395743}" destId="{9E3F0E28-F015-4632-90E8-038AF9C15A39}" srcOrd="1" destOrd="0" presId="urn:microsoft.com/office/officeart/2005/8/layout/list1"/>
    <dgm:cxn modelId="{3795A209-4A99-43FA-9D22-889DFB304BE1}" type="presParOf" srcId="{BB26B75F-16B1-492C-B0AC-7675F649F26C}" destId="{91DF3257-B18F-4CC9-B6CF-D2CD71AEA235}" srcOrd="5" destOrd="0" presId="urn:microsoft.com/office/officeart/2005/8/layout/list1"/>
    <dgm:cxn modelId="{62E39D89-2B90-4695-A9A6-0ACE25B48C2F}" type="presParOf" srcId="{BB26B75F-16B1-492C-B0AC-7675F649F26C}" destId="{9752611A-362A-4710-8244-7C8D7381FC71}" srcOrd="6" destOrd="0" presId="urn:microsoft.com/office/officeart/2005/8/layout/list1"/>
    <dgm:cxn modelId="{B726F04A-B3A5-42D5-8731-0CB0192D1999}" type="presParOf" srcId="{BB26B75F-16B1-492C-B0AC-7675F649F26C}" destId="{BCF9372A-25B5-469F-8CAF-5E51DA2437FD}" srcOrd="7" destOrd="0" presId="urn:microsoft.com/office/officeart/2005/8/layout/list1"/>
    <dgm:cxn modelId="{C0A4DEE4-4543-4852-9253-B8599C7E476E}" type="presParOf" srcId="{BB26B75F-16B1-492C-B0AC-7675F649F26C}" destId="{0BD30CF7-0C15-49E0-AB3E-3AFDB5345CCB}" srcOrd="8" destOrd="0" presId="urn:microsoft.com/office/officeart/2005/8/layout/list1"/>
    <dgm:cxn modelId="{A53A00A8-7787-474E-92F5-63EDDF4FF786}" type="presParOf" srcId="{0BD30CF7-0C15-49E0-AB3E-3AFDB5345CCB}" destId="{542CDAAE-7AA7-486D-ADC5-EB644D5D53A7}" srcOrd="0" destOrd="0" presId="urn:microsoft.com/office/officeart/2005/8/layout/list1"/>
    <dgm:cxn modelId="{CCDB128F-A19D-4B83-9294-DFB12323B46C}" type="presParOf" srcId="{0BD30CF7-0C15-49E0-AB3E-3AFDB5345CCB}" destId="{D96C95DF-B766-4CBE-9398-3E0C27C19F59}" srcOrd="1" destOrd="0" presId="urn:microsoft.com/office/officeart/2005/8/layout/list1"/>
    <dgm:cxn modelId="{CDDBA51C-9C49-4FD3-A7E3-C43B4BAA18B4}" type="presParOf" srcId="{BB26B75F-16B1-492C-B0AC-7675F649F26C}" destId="{D7487070-A1C5-4077-9D32-D25C23149B38}" srcOrd="9" destOrd="0" presId="urn:microsoft.com/office/officeart/2005/8/layout/list1"/>
    <dgm:cxn modelId="{336C023F-A17D-43B7-8158-A5F27F649022}" type="presParOf" srcId="{BB26B75F-16B1-492C-B0AC-7675F649F26C}" destId="{E1016C49-F2A1-4F40-802A-3E65EBE5217D}" srcOrd="10" destOrd="0" presId="urn:microsoft.com/office/officeart/2005/8/layout/list1"/>
    <dgm:cxn modelId="{A378D4D7-D15C-42B6-9830-34365410DE4B}" type="presParOf" srcId="{BB26B75F-16B1-492C-B0AC-7675F649F26C}" destId="{3B725234-EBD2-4584-9447-2ED45E0C16D9}" srcOrd="11" destOrd="0" presId="urn:microsoft.com/office/officeart/2005/8/layout/list1"/>
    <dgm:cxn modelId="{AD039FF7-32F1-4E6F-8298-59D2BC4AE513}" type="presParOf" srcId="{BB26B75F-16B1-492C-B0AC-7675F649F26C}" destId="{17B0C42D-708C-4556-A9C4-9A167D32800B}" srcOrd="12" destOrd="0" presId="urn:microsoft.com/office/officeart/2005/8/layout/list1"/>
    <dgm:cxn modelId="{6820F6EB-3A49-41AD-BEB5-226522BF2C1C}" type="presParOf" srcId="{17B0C42D-708C-4556-A9C4-9A167D32800B}" destId="{23730F6A-4033-4212-B6F1-3EE45FAE1133}" srcOrd="0" destOrd="0" presId="urn:microsoft.com/office/officeart/2005/8/layout/list1"/>
    <dgm:cxn modelId="{C9E212DB-D8F1-46FD-94F6-9133A8B11435}" type="presParOf" srcId="{17B0C42D-708C-4556-A9C4-9A167D32800B}" destId="{6AAEB376-2524-4E57-B8E4-511F1536F1A1}" srcOrd="1" destOrd="0" presId="urn:microsoft.com/office/officeart/2005/8/layout/list1"/>
    <dgm:cxn modelId="{E0F95D3B-CFBB-4266-BACD-323E55AC9015}" type="presParOf" srcId="{BB26B75F-16B1-492C-B0AC-7675F649F26C}" destId="{E91921EA-E067-48B1-A2AA-F09AB14AA7ED}" srcOrd="13" destOrd="0" presId="urn:microsoft.com/office/officeart/2005/8/layout/list1"/>
    <dgm:cxn modelId="{60D35826-39B2-4516-AC17-96A33A77694A}" type="presParOf" srcId="{BB26B75F-16B1-492C-B0AC-7675F649F26C}" destId="{500288D8-86EE-485E-8CEB-11264492D5CD}" srcOrd="14" destOrd="0" presId="urn:microsoft.com/office/officeart/2005/8/layout/list1"/>
    <dgm:cxn modelId="{352AA591-5AA6-4113-A53D-7AF30B2F8629}" type="presParOf" srcId="{BB26B75F-16B1-492C-B0AC-7675F649F26C}" destId="{7C2A9507-73EE-49AE-8528-90DA6AF95B11}" srcOrd="15" destOrd="0" presId="urn:microsoft.com/office/officeart/2005/8/layout/list1"/>
    <dgm:cxn modelId="{C9C8C647-04FE-46B9-8B6C-F3C4FE7B509E}" type="presParOf" srcId="{BB26B75F-16B1-492C-B0AC-7675F649F26C}" destId="{0E4DAEFF-7CD5-40D5-BEF4-63BE67EDC656}" srcOrd="16" destOrd="0" presId="urn:microsoft.com/office/officeart/2005/8/layout/list1"/>
    <dgm:cxn modelId="{227A8EA7-48B4-4490-8F38-2C05598EA4C0}" type="presParOf" srcId="{0E4DAEFF-7CD5-40D5-BEF4-63BE67EDC656}" destId="{74640210-170E-4FC3-890D-9B1DE471ED0A}" srcOrd="0" destOrd="0" presId="urn:microsoft.com/office/officeart/2005/8/layout/list1"/>
    <dgm:cxn modelId="{6E6EFF4C-4B01-44B1-9A0C-27777CD657C8}" type="presParOf" srcId="{0E4DAEFF-7CD5-40D5-BEF4-63BE67EDC656}" destId="{D108C7A7-3E0A-4C23-85C7-8C97523575D9}" srcOrd="1" destOrd="0" presId="urn:microsoft.com/office/officeart/2005/8/layout/list1"/>
    <dgm:cxn modelId="{77C01033-4C3F-46E3-BCB3-F3BCD63034F5}" type="presParOf" srcId="{BB26B75F-16B1-492C-B0AC-7675F649F26C}" destId="{5E0B4EF5-82B0-4D6B-A7B3-6B2A91EB4F29}" srcOrd="17" destOrd="0" presId="urn:microsoft.com/office/officeart/2005/8/layout/list1"/>
    <dgm:cxn modelId="{94CB398C-FB2A-4A7F-A704-7BED471C990A}" type="presParOf" srcId="{BB26B75F-16B1-492C-B0AC-7675F649F26C}" destId="{A0A94B66-4F7F-4B42-93A9-695E9CAD2235}" srcOrd="18" destOrd="0" presId="urn:microsoft.com/office/officeart/2005/8/layout/list1"/>
    <dgm:cxn modelId="{23509D64-0CC8-4B69-AF4C-DFC2B7EBCCD3}" type="presParOf" srcId="{BB26B75F-16B1-492C-B0AC-7675F649F26C}" destId="{F5A02E0B-72E9-4345-B827-5C8F2FD7135C}" srcOrd="19" destOrd="0" presId="urn:microsoft.com/office/officeart/2005/8/layout/list1"/>
    <dgm:cxn modelId="{7EC5DA37-9658-411D-83F6-7278BDA80BDA}" type="presParOf" srcId="{BB26B75F-16B1-492C-B0AC-7675F649F26C}" destId="{30A038C9-567D-47AD-AE30-E18D1083E167}" srcOrd="20" destOrd="0" presId="urn:microsoft.com/office/officeart/2005/8/layout/list1"/>
    <dgm:cxn modelId="{5E1A3FDE-C89F-4337-BC9D-B4484A5AB210}" type="presParOf" srcId="{30A038C9-567D-47AD-AE30-E18D1083E167}" destId="{6863E960-ACC6-4DA2-9558-D1906284EFF8}" srcOrd="0" destOrd="0" presId="urn:microsoft.com/office/officeart/2005/8/layout/list1"/>
    <dgm:cxn modelId="{BBC2665C-397F-4B1F-828D-6DEDAAF93607}" type="presParOf" srcId="{30A038C9-567D-47AD-AE30-E18D1083E167}" destId="{E62DCCA9-6BED-4573-8712-2A5A583D982F}" srcOrd="1" destOrd="0" presId="urn:microsoft.com/office/officeart/2005/8/layout/list1"/>
    <dgm:cxn modelId="{20DDFC89-3FCD-4711-AE1F-21B762A33280}" type="presParOf" srcId="{BB26B75F-16B1-492C-B0AC-7675F649F26C}" destId="{82CA9EA0-0648-4BB7-A585-CE581B13883C}" srcOrd="21" destOrd="0" presId="urn:microsoft.com/office/officeart/2005/8/layout/list1"/>
    <dgm:cxn modelId="{8A887F03-1F86-4AB8-9FAF-CE461C601E64}" type="presParOf" srcId="{BB26B75F-16B1-492C-B0AC-7675F649F26C}" destId="{312A287F-F424-4930-8ECB-E7981933CC52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899D7E-9649-461D-BBE0-C3F0DB674604}">
      <dsp:nvSpPr>
        <dsp:cNvPr id="0" name=""/>
        <dsp:cNvSpPr/>
      </dsp:nvSpPr>
      <dsp:spPr>
        <a:xfrm>
          <a:off x="-4702099" y="-720790"/>
          <a:ext cx="5600832" cy="5600832"/>
        </a:xfrm>
        <a:prstGeom prst="blockArc">
          <a:avLst>
            <a:gd name="adj1" fmla="val 18900000"/>
            <a:gd name="adj2" fmla="val 2700000"/>
            <a:gd name="adj3" fmla="val 386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44F2A0-9A31-4D73-9748-A16073619299}">
      <dsp:nvSpPr>
        <dsp:cNvPr id="0" name=""/>
        <dsp:cNvSpPr/>
      </dsp:nvSpPr>
      <dsp:spPr>
        <a:xfrm>
          <a:off x="470701" y="319763"/>
          <a:ext cx="8064157" cy="63985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7888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Retain and develop top female talent</a:t>
          </a:r>
          <a:endParaRPr lang="en-US" sz="2000" kern="1200" dirty="0"/>
        </a:p>
      </dsp:txBody>
      <dsp:txXfrm>
        <a:off x="470701" y="319763"/>
        <a:ext cx="8064157" cy="639859"/>
      </dsp:txXfrm>
    </dsp:sp>
    <dsp:sp modelId="{058337F8-3F0A-4D53-AEF4-FBB7C8492EAD}">
      <dsp:nvSpPr>
        <dsp:cNvPr id="0" name=""/>
        <dsp:cNvSpPr/>
      </dsp:nvSpPr>
      <dsp:spPr>
        <a:xfrm>
          <a:off x="70790" y="239780"/>
          <a:ext cx="799823" cy="7998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23CB9B-DD05-490A-BB1A-10071CEFB049}">
      <dsp:nvSpPr>
        <dsp:cNvPr id="0" name=""/>
        <dsp:cNvSpPr/>
      </dsp:nvSpPr>
      <dsp:spPr>
        <a:xfrm>
          <a:off x="837547" y="1279718"/>
          <a:ext cx="7697311" cy="63985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7888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Demonstrate commitment to diversity in senior-level positions across the organization</a:t>
          </a:r>
          <a:endParaRPr lang="en-US" sz="2000" kern="1200" dirty="0"/>
        </a:p>
      </dsp:txBody>
      <dsp:txXfrm>
        <a:off x="837547" y="1279718"/>
        <a:ext cx="7697311" cy="639859"/>
      </dsp:txXfrm>
    </dsp:sp>
    <dsp:sp modelId="{2E0543D6-315C-4F72-9A53-A2B89E083A7E}">
      <dsp:nvSpPr>
        <dsp:cNvPr id="0" name=""/>
        <dsp:cNvSpPr/>
      </dsp:nvSpPr>
      <dsp:spPr>
        <a:xfrm>
          <a:off x="437635" y="1199735"/>
          <a:ext cx="799823" cy="7998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EB78D8-EEDC-4E3C-A396-55EA0EA862DC}">
      <dsp:nvSpPr>
        <dsp:cNvPr id="0" name=""/>
        <dsp:cNvSpPr/>
      </dsp:nvSpPr>
      <dsp:spPr>
        <a:xfrm>
          <a:off x="837547" y="2239672"/>
          <a:ext cx="7697311" cy="63985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7888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Accelerate exposure of top female talent in alignment with  objectives</a:t>
          </a:r>
          <a:endParaRPr lang="en-US" sz="2000" kern="1200" dirty="0"/>
        </a:p>
      </dsp:txBody>
      <dsp:txXfrm>
        <a:off x="837547" y="2239672"/>
        <a:ext cx="7697311" cy="639859"/>
      </dsp:txXfrm>
    </dsp:sp>
    <dsp:sp modelId="{333E2B06-D520-4B9A-8711-BE50219DC6A3}">
      <dsp:nvSpPr>
        <dsp:cNvPr id="0" name=""/>
        <dsp:cNvSpPr/>
      </dsp:nvSpPr>
      <dsp:spPr>
        <a:xfrm>
          <a:off x="437635" y="2159690"/>
          <a:ext cx="799823" cy="7998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60297E-C7FB-45EA-B58D-1918B73BA5D9}">
      <dsp:nvSpPr>
        <dsp:cNvPr id="0" name=""/>
        <dsp:cNvSpPr/>
      </dsp:nvSpPr>
      <dsp:spPr>
        <a:xfrm>
          <a:off x="470701" y="3199627"/>
          <a:ext cx="8064157" cy="63985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7888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Create professional development opportunities</a:t>
          </a:r>
          <a:endParaRPr lang="en-US" sz="3000" kern="1200" dirty="0"/>
        </a:p>
      </dsp:txBody>
      <dsp:txXfrm>
        <a:off x="470701" y="3199627"/>
        <a:ext cx="8064157" cy="639859"/>
      </dsp:txXfrm>
    </dsp:sp>
    <dsp:sp modelId="{2FE3F25E-3AA4-48A8-A79C-1759669B2DC4}">
      <dsp:nvSpPr>
        <dsp:cNvPr id="0" name=""/>
        <dsp:cNvSpPr/>
      </dsp:nvSpPr>
      <dsp:spPr>
        <a:xfrm>
          <a:off x="70790" y="3119645"/>
          <a:ext cx="799823" cy="7998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899D7E-9649-461D-BBE0-C3F0DB674604}">
      <dsp:nvSpPr>
        <dsp:cNvPr id="0" name=""/>
        <dsp:cNvSpPr/>
      </dsp:nvSpPr>
      <dsp:spPr>
        <a:xfrm>
          <a:off x="-3420696" y="-525983"/>
          <a:ext cx="4078617" cy="4078617"/>
        </a:xfrm>
        <a:prstGeom prst="blockArc">
          <a:avLst>
            <a:gd name="adj1" fmla="val 18900000"/>
            <a:gd name="adj2" fmla="val 2700000"/>
            <a:gd name="adj3" fmla="val 553"/>
          </a:avLst>
        </a:prstGeom>
        <a:noFill/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44F2A0-9A31-4D73-9748-A16073619299}">
      <dsp:nvSpPr>
        <dsp:cNvPr id="0" name=""/>
        <dsp:cNvSpPr/>
      </dsp:nvSpPr>
      <dsp:spPr>
        <a:xfrm>
          <a:off x="288680" y="189105"/>
          <a:ext cx="8402909" cy="378452"/>
        </a:xfrm>
        <a:prstGeom prst="rect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0397" tIns="27940" rIns="27940" bIns="2794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ACTIVELY ADVOCATES:  </a:t>
          </a:r>
          <a:r>
            <a:rPr lang="en-US" sz="11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Advocates</a:t>
          </a:r>
          <a:r>
            <a:rPr lang="en-US" sz="1100" kern="1200" baseline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for protégé’s next promotion; speaks up when appropriate, c</a:t>
          </a:r>
          <a:r>
            <a:rPr lang="en-US" sz="11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alls</a:t>
          </a:r>
          <a:r>
            <a:rPr lang="en-US" sz="1100" kern="1200" baseline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in </a:t>
          </a:r>
          <a:r>
            <a:rPr lang="en-US" sz="11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favors when necessary</a:t>
          </a:r>
          <a:endParaRPr lang="en-US" sz="11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88680" y="189105"/>
        <a:ext cx="8402909" cy="378452"/>
      </dsp:txXfrm>
    </dsp:sp>
    <dsp:sp modelId="{058337F8-3F0A-4D53-AEF4-FBB7C8492EAD}">
      <dsp:nvSpPr>
        <dsp:cNvPr id="0" name=""/>
        <dsp:cNvSpPr/>
      </dsp:nvSpPr>
      <dsp:spPr>
        <a:xfrm>
          <a:off x="52148" y="141798"/>
          <a:ext cx="473065" cy="473065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8E3204-3341-42BF-A889-D128DE69F268}">
      <dsp:nvSpPr>
        <dsp:cNvPr id="0" name=""/>
        <dsp:cNvSpPr/>
      </dsp:nvSpPr>
      <dsp:spPr>
        <a:xfrm>
          <a:off x="559868" y="756601"/>
          <a:ext cx="8131721" cy="378452"/>
        </a:xfrm>
        <a:prstGeom prst="rect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0397" tIns="27940" rIns="27940" bIns="2794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baseline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MAKES CONNECTIONS:  </a:t>
          </a:r>
          <a:r>
            <a:rPr lang="en-US" sz="11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Makes</a:t>
          </a:r>
          <a:r>
            <a:rPr lang="en-US" sz="1100" kern="1200" baseline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connections to other senior leaders</a:t>
          </a:r>
          <a:endParaRPr lang="en-US" sz="11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559868" y="756601"/>
        <a:ext cx="8131721" cy="378452"/>
      </dsp:txXfrm>
    </dsp:sp>
    <dsp:sp modelId="{2B74256A-E13A-452E-A78E-264EB49DCC21}">
      <dsp:nvSpPr>
        <dsp:cNvPr id="0" name=""/>
        <dsp:cNvSpPr/>
      </dsp:nvSpPr>
      <dsp:spPr>
        <a:xfrm>
          <a:off x="323335" y="709295"/>
          <a:ext cx="473065" cy="473065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D1D02E-DCBB-47FF-86AB-7585D95A03C5}">
      <dsp:nvSpPr>
        <dsp:cNvPr id="0" name=""/>
        <dsp:cNvSpPr/>
      </dsp:nvSpPr>
      <dsp:spPr>
        <a:xfrm>
          <a:off x="643101" y="1324098"/>
          <a:ext cx="8048488" cy="378452"/>
        </a:xfrm>
        <a:prstGeom prst="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0397" tIns="27940" rIns="27940" bIns="2794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baseline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IDENTIFIES OPPORTUNITIES FOR EXPOSURE:  </a:t>
          </a:r>
          <a:r>
            <a:rPr lang="en-US" sz="11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Ensures protégé</a:t>
          </a:r>
          <a:r>
            <a:rPr lang="en-US" sz="1100" kern="1200" baseline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is</a:t>
          </a:r>
          <a:r>
            <a:rPr lang="en-US" sz="11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considered for</a:t>
          </a:r>
          <a:r>
            <a:rPr lang="en-US" sz="1100" kern="1200" baseline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promising opportunities and challenging assignments; advises on executive presence</a:t>
          </a:r>
          <a:endParaRPr lang="en-US" sz="11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43101" y="1324098"/>
        <a:ext cx="8048488" cy="378452"/>
      </dsp:txXfrm>
    </dsp:sp>
    <dsp:sp modelId="{5FBEEF72-E72B-4727-8B12-D5A1A493B20D}">
      <dsp:nvSpPr>
        <dsp:cNvPr id="0" name=""/>
        <dsp:cNvSpPr/>
      </dsp:nvSpPr>
      <dsp:spPr>
        <a:xfrm>
          <a:off x="406568" y="1276792"/>
          <a:ext cx="473065" cy="473065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67A0E0-F9EA-445C-AFE2-B7297EA26C4F}">
      <dsp:nvSpPr>
        <dsp:cNvPr id="0" name=""/>
        <dsp:cNvSpPr/>
      </dsp:nvSpPr>
      <dsp:spPr>
        <a:xfrm>
          <a:off x="559868" y="1891595"/>
          <a:ext cx="8131721" cy="378452"/>
        </a:xfrm>
        <a:prstGeom prst="rect">
          <a:avLst/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0397" tIns="27940" rIns="27940" bIns="2794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EXPANDS</a:t>
          </a:r>
          <a:r>
            <a:rPr lang="en-US" sz="1100" b="1" kern="1200" baseline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PROTÉGÉ’S SELF-PERCEPTION:  </a:t>
          </a:r>
          <a:r>
            <a:rPr lang="en-US" sz="11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Expands protégé’s perception of their</a:t>
          </a:r>
          <a:r>
            <a:rPr lang="en-US" sz="1100" kern="1200" baseline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own skills and capabilities through feedback</a:t>
          </a:r>
          <a:endParaRPr lang="en-US" sz="11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559868" y="1891595"/>
        <a:ext cx="8131721" cy="378452"/>
      </dsp:txXfrm>
    </dsp:sp>
    <dsp:sp modelId="{6C9A038E-B397-4288-AA49-8FD3F5C4E5B0}">
      <dsp:nvSpPr>
        <dsp:cNvPr id="0" name=""/>
        <dsp:cNvSpPr/>
      </dsp:nvSpPr>
      <dsp:spPr>
        <a:xfrm>
          <a:off x="323335" y="1844289"/>
          <a:ext cx="473065" cy="473065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9EF963-4459-4F55-8583-C0742CC4562E}">
      <dsp:nvSpPr>
        <dsp:cNvPr id="0" name=""/>
        <dsp:cNvSpPr/>
      </dsp:nvSpPr>
      <dsp:spPr>
        <a:xfrm>
          <a:off x="288680" y="2459092"/>
          <a:ext cx="8402909" cy="378452"/>
        </a:xfrm>
        <a:prstGeom prst="rect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0397" tIns="27940" rIns="27940" bIns="2794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PROVIDES SUPPORT (‘AIR COVER’): </a:t>
          </a:r>
          <a:r>
            <a:rPr lang="en-US" sz="11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Protect</a:t>
          </a:r>
          <a:r>
            <a:rPr lang="en-US" sz="1100" kern="1200" baseline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 protégé from negative publicity or damaging contact with other senior executives</a:t>
          </a:r>
          <a:r>
            <a:rPr lang="en-US" sz="11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</a:t>
          </a:r>
          <a:endParaRPr lang="en-US" sz="11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88680" y="2459092"/>
        <a:ext cx="8402909" cy="378452"/>
      </dsp:txXfrm>
    </dsp:sp>
    <dsp:sp modelId="{2E0543D6-315C-4F72-9A53-A2B89E083A7E}">
      <dsp:nvSpPr>
        <dsp:cNvPr id="0" name=""/>
        <dsp:cNvSpPr/>
      </dsp:nvSpPr>
      <dsp:spPr>
        <a:xfrm>
          <a:off x="52148" y="2411786"/>
          <a:ext cx="473065" cy="473065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7964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258D64-3CE2-47D4-AAC3-6D8534B0B041}">
      <dsp:nvSpPr>
        <dsp:cNvPr id="0" name=""/>
        <dsp:cNvSpPr/>
      </dsp:nvSpPr>
      <dsp:spPr>
        <a:xfrm>
          <a:off x="0" y="300325"/>
          <a:ext cx="8591550" cy="378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845D9D-D850-4FBB-8508-83619961F1E4}">
      <dsp:nvSpPr>
        <dsp:cNvPr id="0" name=""/>
        <dsp:cNvSpPr/>
      </dsp:nvSpPr>
      <dsp:spPr>
        <a:xfrm>
          <a:off x="429577" y="78925"/>
          <a:ext cx="6014085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318" tIns="0" rIns="22731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2"/>
              </a:solidFill>
            </a:rPr>
            <a:t>Clarify and Communicate Program Intent to Sponsors and Protégés</a:t>
          </a:r>
          <a:endParaRPr lang="en-US" sz="1600" kern="1200" dirty="0">
            <a:solidFill>
              <a:schemeClr val="tx2"/>
            </a:solidFill>
          </a:endParaRPr>
        </a:p>
      </dsp:txBody>
      <dsp:txXfrm>
        <a:off x="451193" y="100541"/>
        <a:ext cx="5970853" cy="399568"/>
      </dsp:txXfrm>
    </dsp:sp>
    <dsp:sp modelId="{9752611A-362A-4710-8244-7C8D7381FC71}">
      <dsp:nvSpPr>
        <dsp:cNvPr id="0" name=""/>
        <dsp:cNvSpPr/>
      </dsp:nvSpPr>
      <dsp:spPr>
        <a:xfrm>
          <a:off x="0" y="980725"/>
          <a:ext cx="8591550" cy="378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3F0E28-F015-4632-90E8-038AF9C15A39}">
      <dsp:nvSpPr>
        <dsp:cNvPr id="0" name=""/>
        <dsp:cNvSpPr/>
      </dsp:nvSpPr>
      <dsp:spPr>
        <a:xfrm>
          <a:off x="429577" y="759325"/>
          <a:ext cx="6014085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318" tIns="0" rIns="22731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2"/>
              </a:solidFill>
            </a:rPr>
            <a:t>Establish Matches Based on Program Goals</a:t>
          </a:r>
          <a:endParaRPr lang="en-US" sz="1600" kern="1200" dirty="0">
            <a:solidFill>
              <a:schemeClr val="tx2"/>
            </a:solidFill>
          </a:endParaRPr>
        </a:p>
      </dsp:txBody>
      <dsp:txXfrm>
        <a:off x="451193" y="780941"/>
        <a:ext cx="5970853" cy="399568"/>
      </dsp:txXfrm>
    </dsp:sp>
    <dsp:sp modelId="{E1016C49-F2A1-4F40-802A-3E65EBE5217D}">
      <dsp:nvSpPr>
        <dsp:cNvPr id="0" name=""/>
        <dsp:cNvSpPr/>
      </dsp:nvSpPr>
      <dsp:spPr>
        <a:xfrm>
          <a:off x="0" y="1661125"/>
          <a:ext cx="8591550" cy="378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6C95DF-B766-4CBE-9398-3E0C27C19F59}">
      <dsp:nvSpPr>
        <dsp:cNvPr id="0" name=""/>
        <dsp:cNvSpPr/>
      </dsp:nvSpPr>
      <dsp:spPr>
        <a:xfrm>
          <a:off x="429577" y="1439725"/>
          <a:ext cx="6014085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318" tIns="0" rIns="22731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2"/>
              </a:solidFill>
            </a:rPr>
            <a:t>Coordinate Efforts and Involve Direct Supervisors</a:t>
          </a:r>
          <a:endParaRPr lang="en-US" sz="1600" kern="1200" dirty="0">
            <a:solidFill>
              <a:schemeClr val="tx2"/>
            </a:solidFill>
          </a:endParaRPr>
        </a:p>
      </dsp:txBody>
      <dsp:txXfrm>
        <a:off x="451193" y="1461341"/>
        <a:ext cx="5970853" cy="399568"/>
      </dsp:txXfrm>
    </dsp:sp>
    <dsp:sp modelId="{500288D8-86EE-485E-8CEB-11264492D5CD}">
      <dsp:nvSpPr>
        <dsp:cNvPr id="0" name=""/>
        <dsp:cNvSpPr/>
      </dsp:nvSpPr>
      <dsp:spPr>
        <a:xfrm>
          <a:off x="0" y="2341525"/>
          <a:ext cx="8591550" cy="378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AEB376-2524-4E57-B8E4-511F1536F1A1}">
      <dsp:nvSpPr>
        <dsp:cNvPr id="0" name=""/>
        <dsp:cNvSpPr/>
      </dsp:nvSpPr>
      <dsp:spPr>
        <a:xfrm>
          <a:off x="429577" y="2120125"/>
          <a:ext cx="6014085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318" tIns="0" rIns="22731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2"/>
              </a:solidFill>
            </a:rPr>
            <a:t>Train Sponsors on the Complexities of Gender and Leadership</a:t>
          </a:r>
          <a:endParaRPr lang="en-US" sz="1600" kern="1200" dirty="0">
            <a:solidFill>
              <a:schemeClr val="tx2"/>
            </a:solidFill>
          </a:endParaRPr>
        </a:p>
      </dsp:txBody>
      <dsp:txXfrm>
        <a:off x="451193" y="2141741"/>
        <a:ext cx="5970853" cy="399568"/>
      </dsp:txXfrm>
    </dsp:sp>
    <dsp:sp modelId="{A0A94B66-4F7F-4B42-93A9-695E9CAD2235}">
      <dsp:nvSpPr>
        <dsp:cNvPr id="0" name=""/>
        <dsp:cNvSpPr/>
      </dsp:nvSpPr>
      <dsp:spPr>
        <a:xfrm>
          <a:off x="0" y="3021925"/>
          <a:ext cx="8591550" cy="378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08C7A7-3E0A-4C23-85C7-8C97523575D9}">
      <dsp:nvSpPr>
        <dsp:cNvPr id="0" name=""/>
        <dsp:cNvSpPr/>
      </dsp:nvSpPr>
      <dsp:spPr>
        <a:xfrm>
          <a:off x="429577" y="2800525"/>
          <a:ext cx="6014085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318" tIns="0" rIns="22731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2"/>
              </a:solidFill>
            </a:rPr>
            <a:t>Hold Sponsors Accountable</a:t>
          </a:r>
          <a:endParaRPr lang="en-US" sz="1600" kern="1200" dirty="0">
            <a:solidFill>
              <a:schemeClr val="tx2"/>
            </a:solidFill>
          </a:endParaRPr>
        </a:p>
      </dsp:txBody>
      <dsp:txXfrm>
        <a:off x="451193" y="2822141"/>
        <a:ext cx="5970853" cy="399568"/>
      </dsp:txXfrm>
    </dsp:sp>
    <dsp:sp modelId="{312A287F-F424-4930-8ECB-E7981933CC52}">
      <dsp:nvSpPr>
        <dsp:cNvPr id="0" name=""/>
        <dsp:cNvSpPr/>
      </dsp:nvSpPr>
      <dsp:spPr>
        <a:xfrm>
          <a:off x="0" y="3702325"/>
          <a:ext cx="8591550" cy="378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2DCCA9-6BED-4573-8712-2A5A583D982F}">
      <dsp:nvSpPr>
        <dsp:cNvPr id="0" name=""/>
        <dsp:cNvSpPr/>
      </dsp:nvSpPr>
      <dsp:spPr>
        <a:xfrm>
          <a:off x="429577" y="3480925"/>
          <a:ext cx="6014085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318" tIns="0" rIns="22731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2"/>
              </a:solidFill>
            </a:rPr>
            <a:t>Measure Results</a:t>
          </a:r>
          <a:endParaRPr lang="en-US" sz="1600" kern="1200" dirty="0">
            <a:solidFill>
              <a:schemeClr val="tx2"/>
            </a:solidFill>
          </a:endParaRPr>
        </a:p>
      </dsp:txBody>
      <dsp:txXfrm>
        <a:off x="451193" y="3502541"/>
        <a:ext cx="5970853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1B611-620E-4BFC-9C1B-8C19C42E95E2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8A389-0402-45CD-8208-86B10CE63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87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Gina to review background and desired pilot outcomes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885107-5122-4358-A8D3-467C91E96568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48450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00604E-0612-4647-BDA5-1311C0404EE2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63315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Small group activity in trios or pairs.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CB3253D-CD59-4C83-9FD5-00F01FB4445C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49808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CTI research has shown “…that individuals who are most satisfied with their rate of advancement are individuals with sponsors.  Fully 70% of sponsored men and 68% of sponsored women feel they are progressing through the ranks at a satisfactory pace, compared to 57% of their unsponsored peers.”</a:t>
            </a:r>
          </a:p>
          <a:p>
            <a:endParaRPr lang="en-US" altLang="en-US" smtClean="0"/>
          </a:p>
          <a:p>
            <a:r>
              <a:rPr lang="en-US" altLang="en-US" smtClean="0"/>
              <a:t>“That translates into a ‘sponsor effect’ of 25% for men and 19% for women.”</a:t>
            </a:r>
          </a:p>
          <a:p>
            <a:endParaRPr lang="en-US" altLang="en-US" smtClean="0"/>
          </a:p>
          <a:p>
            <a:r>
              <a:rPr lang="en-US" altLang="en-US" smtClean="0"/>
              <a:t>-From pp. 22-23, </a:t>
            </a:r>
            <a:r>
              <a:rPr lang="en-US" altLang="en-US" u="sng" smtClean="0"/>
              <a:t>Forget a Mentor, Find a Sponsor </a:t>
            </a:r>
            <a:r>
              <a:rPr lang="en-US" altLang="en-US" smtClean="0"/>
              <a:t>by Sylvia Ann Hewlett</a:t>
            </a:r>
          </a:p>
          <a:p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22AF7F-AA6A-4E45-AE7A-9B312E9A549A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81483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“The Center for Talent Innovation (CTI) has found that sponsors affect women’s career trajectory even more profoundly than men’s in at least one respect: 85% of mothers (employed full-time) who have sponsors stay in the game, compared to only 58% of those going it alone.  That’s a sponsor effect of 27%.”</a:t>
            </a:r>
          </a:p>
          <a:p>
            <a:endParaRPr lang="en-US" altLang="en-US" smtClean="0"/>
          </a:p>
          <a:p>
            <a:r>
              <a:rPr lang="en-US" altLang="en-US" smtClean="0"/>
              <a:t>“The sponsor effect on professionals of color is even more impressive.  Minority employees are 65% more likely than their unsponsored cohorts to be satisfied with their rate of advancement.”</a:t>
            </a:r>
          </a:p>
          <a:p>
            <a:endParaRPr lang="en-US" altLang="en-US" smtClean="0"/>
          </a:p>
          <a:p>
            <a:r>
              <a:rPr lang="en-US" altLang="en-US" smtClean="0"/>
              <a:t>-From p. 23, </a:t>
            </a:r>
            <a:r>
              <a:rPr lang="en-US" altLang="en-US" u="sng" smtClean="0"/>
              <a:t>Forget a Mentor, Find a Sponsor </a:t>
            </a:r>
            <a:r>
              <a:rPr lang="en-US" altLang="en-US" smtClean="0"/>
              <a:t>by Sylvia Ann Hewlett</a:t>
            </a:r>
          </a:p>
          <a:p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88582FC-A6DD-4801-B213-2E4C8D0D4D70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44337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09282A-0BBA-437F-8B97-529E03D0ABC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304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C33FA4-36DC-47D4-BD17-461B37EEF37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782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88B3-7901-4CF4-8A92-DB4E04928245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EF3D-D8A1-4F02-A2DB-A296B4C00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922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88B3-7901-4CF4-8A92-DB4E04928245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EF3D-D8A1-4F02-A2DB-A296B4C00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77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88B3-7901-4CF4-8A92-DB4E04928245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EF3D-D8A1-4F02-A2DB-A296B4C00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49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227984" cy="6858000"/>
          </a:xfrm>
          <a:prstGeom prst="rect">
            <a:avLst/>
          </a:prstGeom>
          <a:gradFill>
            <a:gsLst>
              <a:gs pos="70000">
                <a:srgbClr val="C0272D"/>
              </a:gs>
              <a:gs pos="100000">
                <a:srgbClr val="DC5928"/>
              </a:gs>
            </a:gsLst>
            <a:lin ang="108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7" name="Picture 9" descr="AstellasCorporatePowerpoint_051013-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122428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600" y="333306"/>
            <a:ext cx="8534400" cy="14700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601" y="2089080"/>
            <a:ext cx="6474921" cy="3992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200" b="0" i="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0"/>
          </p:nvPr>
        </p:nvSpPr>
        <p:spPr>
          <a:xfrm>
            <a:off x="321601" y="2504307"/>
            <a:ext cx="6474921" cy="39598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/>
                </a:solidFill>
                <a:latin typeface="Arial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/>
          </p:nvPr>
        </p:nvSpPr>
        <p:spPr>
          <a:xfrm>
            <a:off x="321601" y="2916276"/>
            <a:ext cx="6474921" cy="42295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 baseline="0">
                <a:solidFill>
                  <a:schemeClr val="bg1"/>
                </a:solidFill>
                <a:latin typeface="Arial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325848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88B3-7901-4CF4-8A92-DB4E04928245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EF3D-D8A1-4F02-A2DB-A296B4C00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7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88B3-7901-4CF4-8A92-DB4E04928245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EF3D-D8A1-4F02-A2DB-A296B4C00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9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88B3-7901-4CF4-8A92-DB4E04928245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EF3D-D8A1-4F02-A2DB-A296B4C00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94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88B3-7901-4CF4-8A92-DB4E04928245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EF3D-D8A1-4F02-A2DB-A296B4C00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21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88B3-7901-4CF4-8A92-DB4E04928245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EF3D-D8A1-4F02-A2DB-A296B4C00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19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88B3-7901-4CF4-8A92-DB4E04928245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EF3D-D8A1-4F02-A2DB-A296B4C00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3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88B3-7901-4CF4-8A92-DB4E04928245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EF3D-D8A1-4F02-A2DB-A296B4C00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87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88B3-7901-4CF4-8A92-DB4E04928245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EF3D-D8A1-4F02-A2DB-A296B4C00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770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788B3-7901-4CF4-8A92-DB4E04928245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1EF3D-D8A1-4F02-A2DB-A296B4C00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20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1765300" y="333376"/>
            <a:ext cx="7456488" cy="1470025"/>
          </a:xfrm>
        </p:spPr>
        <p:txBody>
          <a:bodyPr/>
          <a:lstStyle/>
          <a:p>
            <a:pPr eaLnBrk="1" hangingPunct="1"/>
            <a:r>
              <a:rPr altLang="en-US" smtClean="0">
                <a:latin typeface="Arial" panose="020B0604020202020204" pitchFamily="34" charset="0"/>
                <a:cs typeface="Arial" panose="020B0604020202020204" pitchFamily="34" charset="0"/>
              </a:rPr>
              <a:t>Accelerating Development through Sponsorship</a:t>
            </a:r>
          </a:p>
        </p:txBody>
      </p:sp>
      <p:sp>
        <p:nvSpPr>
          <p:cNvPr id="17411" name="Subtitle 2"/>
          <p:cNvSpPr>
            <a:spLocks noGrp="1"/>
          </p:cNvSpPr>
          <p:nvPr>
            <p:ph type="subTitle" idx="1"/>
          </p:nvPr>
        </p:nvSpPr>
        <p:spPr>
          <a:xfrm>
            <a:off x="1765301" y="2089151"/>
            <a:ext cx="6583363" cy="398463"/>
          </a:xfrm>
        </p:spPr>
        <p:txBody>
          <a:bodyPr/>
          <a:lstStyle/>
          <a:p>
            <a:pPr eaLnBrk="1" hangingPunct="1"/>
            <a:endParaRPr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765301" y="2505075"/>
            <a:ext cx="4856163" cy="395288"/>
          </a:xfrm>
        </p:spPr>
        <p:txBody>
          <a:bodyPr rtlCol="0">
            <a:normAutofit/>
          </a:bodyPr>
          <a:lstStyle/>
          <a:p>
            <a:pPr>
              <a:defRPr/>
            </a:pP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765301" y="2916239"/>
            <a:ext cx="4856163" cy="422275"/>
          </a:xfrm>
        </p:spPr>
        <p:txBody>
          <a:bodyPr rtlCol="0">
            <a:normAutofit/>
          </a:bodyPr>
          <a:lstStyle/>
          <a:p>
            <a:pPr>
              <a:defRPr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4073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1722438" y="274638"/>
            <a:ext cx="8704262" cy="1143000"/>
          </a:xfrm>
        </p:spPr>
        <p:txBody>
          <a:bodyPr/>
          <a:lstStyle/>
          <a:p>
            <a:r>
              <a:rPr altLang="en-US" smtClean="0">
                <a:latin typeface="Arial" panose="020B0604020202020204" pitchFamily="34" charset="0"/>
                <a:cs typeface="Arial" panose="020B0604020202020204" pitchFamily="34" charset="0"/>
              </a:rPr>
              <a:t>What does a protégé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2438" y="1600200"/>
            <a:ext cx="4305300" cy="415925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sz="2400" dirty="0"/>
              <a:t>Can be trusted</a:t>
            </a:r>
          </a:p>
          <a:p>
            <a:pPr>
              <a:buFont typeface="Arial" charset="0"/>
              <a:buChar char="•"/>
              <a:defRPr/>
            </a:pPr>
            <a:r>
              <a:rPr sz="2400" dirty="0"/>
              <a:t>Contributes 110% (Performance)</a:t>
            </a:r>
          </a:p>
          <a:p>
            <a:pPr>
              <a:buFont typeface="Arial" charset="0"/>
              <a:buChar char="•"/>
              <a:defRPr/>
            </a:pPr>
            <a:r>
              <a:rPr sz="2400" dirty="0"/>
              <a:t>Covers their sponsor's back (Loyalty)</a:t>
            </a:r>
          </a:p>
          <a:p>
            <a:pPr>
              <a:buFont typeface="Arial" charset="0"/>
              <a:buChar char="•"/>
              <a:defRPr/>
            </a:pPr>
            <a:r>
              <a:rPr sz="2400" dirty="0"/>
              <a:t>Promotes their sponsor's legacy</a:t>
            </a:r>
          </a:p>
          <a:p>
            <a:pPr>
              <a:buFont typeface="Arial" charset="0"/>
              <a:buChar char="•"/>
              <a:defRPr/>
            </a:pPr>
            <a:r>
              <a:rPr sz="2400" dirty="0"/>
              <a:t>Allows a sponsor to shape the next generation of leaders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5530B07-2E30-4543-B20D-859C3D83749C}" type="slidenum">
              <a:rPr lang="en-US" altLang="en-US" sz="1000">
                <a:solidFill>
                  <a:srgbClr val="929496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000">
              <a:solidFill>
                <a:srgbClr val="929496"/>
              </a:solidFill>
            </a:endParaRPr>
          </a:p>
        </p:txBody>
      </p:sp>
      <p:pic>
        <p:nvPicPr>
          <p:cNvPr id="34821" name="Picture 12" descr="C:\Users\am90006709\AppData\Local\Microsoft\Windows\Temporary Internet Files\Content.IE5\B3TFSTWI\woman-leader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238" y="2252663"/>
            <a:ext cx="401320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2" name="TextBox 4"/>
          <p:cNvSpPr txBox="1">
            <a:spLocks noChangeArrowheads="1"/>
          </p:cNvSpPr>
          <p:nvPr/>
        </p:nvSpPr>
        <p:spPr bwMode="auto">
          <a:xfrm>
            <a:off x="1722438" y="6153151"/>
            <a:ext cx="70485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929496"/>
                </a:solidFill>
              </a:rPr>
              <a:t>-From “The Relationship You Need to Get Right”, Harvard Business Review (October 2011) by Sylvia Ann Hewlett, Melina Marshall, and Laura Sherbin</a:t>
            </a:r>
          </a:p>
        </p:txBody>
      </p:sp>
    </p:spTree>
    <p:extLst>
      <p:ext uri="{BB962C8B-B14F-4D97-AF65-F5344CB8AC3E}">
        <p14:creationId xmlns:p14="http://schemas.microsoft.com/office/powerpoint/2010/main" val="252703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1743075" y="274638"/>
            <a:ext cx="8705850" cy="1143000"/>
          </a:xfrm>
        </p:spPr>
        <p:txBody>
          <a:bodyPr/>
          <a:lstStyle/>
          <a:p>
            <a:r>
              <a:rPr altLang="en-US" sz="4000">
                <a:latin typeface="Arial" panose="020B0604020202020204" pitchFamily="34" charset="0"/>
                <a:cs typeface="Arial" panose="020B0604020202020204" pitchFamily="34" charset="0"/>
              </a:rPr>
              <a:t>Protégé Action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2438" y="1600200"/>
            <a:ext cx="4291012" cy="4159250"/>
          </a:xfrm>
        </p:spPr>
        <p:txBody>
          <a:bodyPr/>
          <a:lstStyle/>
          <a:p>
            <a:pPr marL="0" indent="0">
              <a:buNone/>
              <a:defRPr/>
            </a:pPr>
            <a:r>
              <a:rPr sz="1800" b="1" dirty="0">
                <a:solidFill>
                  <a:srgbClr val="00B0F0"/>
                </a:solidFill>
              </a:rPr>
              <a:t>Communicate regularly </a:t>
            </a:r>
          </a:p>
          <a:p>
            <a:pPr marL="0" indent="0">
              <a:buNone/>
              <a:defRPr/>
            </a:pPr>
            <a:r>
              <a:rPr sz="1800" dirty="0"/>
              <a:t>In between quarterly meetings, keep your executive sponsor apprised of what's happening with your career (successes and challenges)</a:t>
            </a:r>
          </a:p>
          <a:p>
            <a:pPr marL="0" indent="0">
              <a:buNone/>
              <a:defRPr/>
            </a:pPr>
            <a:endParaRPr sz="1800" b="1" dirty="0"/>
          </a:p>
          <a:p>
            <a:pPr marL="0" indent="0">
              <a:buNone/>
              <a:defRPr/>
            </a:pPr>
            <a:r>
              <a:rPr sz="1800" b="1" dirty="0">
                <a:solidFill>
                  <a:srgbClr val="00B0F0"/>
                </a:solidFill>
              </a:rPr>
              <a:t>Signal that you’re a contributor</a:t>
            </a:r>
          </a:p>
          <a:p>
            <a:pPr marL="0" indent="0">
              <a:buNone/>
              <a:defRPr/>
            </a:pPr>
            <a:r>
              <a:rPr sz="1800" dirty="0"/>
              <a:t>Find out what’s important to your executive sponsor’s legacy and help support his/her efforts</a:t>
            </a:r>
          </a:p>
          <a:p>
            <a:pPr marL="0" indent="0">
              <a:buNone/>
              <a:defRPr/>
            </a:pPr>
            <a:endParaRPr sz="1800" dirty="0"/>
          </a:p>
          <a:p>
            <a:pPr marL="0" indent="0">
              <a:buNone/>
              <a:defRPr/>
            </a:pPr>
            <a:r>
              <a:rPr sz="1800" b="1" dirty="0">
                <a:solidFill>
                  <a:srgbClr val="00B0F0"/>
                </a:solidFill>
              </a:rPr>
              <a:t>Read Hewlett’s </a:t>
            </a:r>
            <a:r>
              <a:rPr sz="1800" b="1" u="sng" dirty="0">
                <a:solidFill>
                  <a:srgbClr val="00B0F0"/>
                </a:solidFill>
              </a:rPr>
              <a:t>(Forget a Mentor) Find a Sponsor</a:t>
            </a:r>
            <a:endParaRPr sz="1800" dirty="0"/>
          </a:p>
          <a:p>
            <a:pPr marL="0" indent="0">
              <a:buNone/>
              <a:defRPr/>
            </a:pPr>
            <a:endParaRPr sz="1800" dirty="0"/>
          </a:p>
          <a:p>
            <a:pPr marL="0" indent="0">
              <a:buNone/>
              <a:defRPr/>
            </a:pPr>
            <a:endParaRPr sz="1800" b="1" dirty="0"/>
          </a:p>
          <a:p>
            <a:pPr marL="0" indent="0">
              <a:buNone/>
              <a:defRPr/>
            </a:pPr>
            <a:endParaRPr sz="1800" b="1" dirty="0">
              <a:solidFill>
                <a:srgbClr val="00B0F0"/>
              </a:solidFill>
            </a:endParaRPr>
          </a:p>
          <a:p>
            <a:pPr marL="0" indent="0">
              <a:buNone/>
              <a:defRPr/>
            </a:pPr>
            <a:endParaRPr dirty="0"/>
          </a:p>
          <a:p>
            <a:pPr marL="0" indent="0">
              <a:buNone/>
              <a:defRPr/>
            </a:pPr>
            <a:endParaRPr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B8BE7F-5AD4-4141-8ABA-DDD32A6DFE69}" type="slidenum">
              <a:rPr lang="en-US" altLang="en-US" sz="1000">
                <a:solidFill>
                  <a:srgbClr val="929496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000">
              <a:solidFill>
                <a:srgbClr val="929496"/>
              </a:solidFill>
            </a:endParaRPr>
          </a:p>
        </p:txBody>
      </p:sp>
      <p:pic>
        <p:nvPicPr>
          <p:cNvPr id="32773" name="Picture 4" descr="C:\Users\am90006709\AppData\Local\Microsoft\Windows\Temporary Internet Files\Content.IE5\B3TFSTWI\faith-next-steps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476" y="1597026"/>
            <a:ext cx="3402013" cy="451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426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1722438" y="274638"/>
            <a:ext cx="8704262" cy="1143000"/>
          </a:xfrm>
        </p:spPr>
        <p:txBody>
          <a:bodyPr/>
          <a:lstStyle/>
          <a:p>
            <a:r>
              <a:rPr altLang="en-US" smtClean="0">
                <a:latin typeface="Arial" panose="020B0604020202020204" pitchFamily="34" charset="0"/>
                <a:cs typeface="Arial" panose="020B0604020202020204" pitchFamily="34" charset="0"/>
              </a:rPr>
              <a:t>Skill Assessment</a:t>
            </a:r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B94E5F-6649-406C-9A15-4F875E8D157A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73776" y="1600200"/>
            <a:ext cx="3852863" cy="4159250"/>
          </a:xfrm>
        </p:spPr>
        <p:txBody>
          <a:bodyPr/>
          <a:lstStyle/>
          <a:p>
            <a:pPr marL="0" indent="0">
              <a:buNone/>
              <a:defRPr/>
            </a:pPr>
            <a:r>
              <a:rPr dirty="0" smtClean="0">
                <a:latin typeface="Arial" panose="020B0604020202020204" pitchFamily="34" charset="0"/>
                <a:cs typeface="Arial" panose="020B0604020202020204" pitchFamily="34" charset="0"/>
              </a:rPr>
              <a:t>Assess Your Proficiency 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Review the sponsorship behaviors and indicate where see yourself on the continuum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The intention of this document is to support your development as an Executive Sponsor</a:t>
            </a:r>
            <a:endParaRPr sz="3600" i="1" dirty="0"/>
          </a:p>
        </p:txBody>
      </p:sp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06453">
            <a:off x="2249052" y="2090780"/>
            <a:ext cx="3150956" cy="4065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242816" y="2121408"/>
            <a:ext cx="777240" cy="219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9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1722438" y="274638"/>
            <a:ext cx="8704262" cy="1143000"/>
          </a:xfrm>
        </p:spPr>
        <p:txBody>
          <a:bodyPr>
            <a:normAutofit fontScale="90000"/>
          </a:bodyPr>
          <a:lstStyle/>
          <a:p>
            <a:r>
              <a:rPr altLang="en-US" sz="4000">
                <a:latin typeface="Arial" panose="020B0604020202020204" pitchFamily="34" charset="0"/>
                <a:cs typeface="Arial" panose="020B0604020202020204" pitchFamily="34" charset="0"/>
              </a:rPr>
              <a:t>Sponsorship That Works:</a:t>
            </a:r>
            <a:br>
              <a:rPr altLang="en-US" sz="40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altLang="en-US" sz="4000">
                <a:latin typeface="Arial" panose="020B0604020202020204" pitchFamily="34" charset="0"/>
                <a:cs typeface="Arial" panose="020B0604020202020204" pitchFamily="34" charset="0"/>
              </a:rPr>
              <a:t>Program Success Factors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15883"/>
              </p:ext>
            </p:extLst>
          </p:nvPr>
        </p:nvGraphicFramePr>
        <p:xfrm>
          <a:off x="1722438" y="1600200"/>
          <a:ext cx="8591550" cy="4159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7892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829191-E51E-4AED-AEF3-4D41B8395DE8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7893" name="TextBox 4"/>
          <p:cNvSpPr txBox="1">
            <a:spLocks noChangeArrowheads="1"/>
          </p:cNvSpPr>
          <p:nvPr/>
        </p:nvSpPr>
        <p:spPr bwMode="auto">
          <a:xfrm>
            <a:off x="1722438" y="6167438"/>
            <a:ext cx="7137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-From “Why Men Still Get More Promotions Than Women”, Harvard Business Review (September 2010) by Herminia Ibarra, Nancy M. Carter, and Christine Silva</a:t>
            </a:r>
          </a:p>
        </p:txBody>
      </p:sp>
    </p:spTree>
    <p:extLst>
      <p:ext uri="{BB962C8B-B14F-4D97-AF65-F5344CB8AC3E}">
        <p14:creationId xmlns:p14="http://schemas.microsoft.com/office/powerpoint/2010/main" val="311890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1743075" y="274638"/>
            <a:ext cx="8705850" cy="1143000"/>
          </a:xfrm>
        </p:spPr>
        <p:txBody>
          <a:bodyPr/>
          <a:lstStyle/>
          <a:p>
            <a:r>
              <a:rPr altLang="en-US" sz="4000">
                <a:latin typeface="Arial" panose="020B0604020202020204" pitchFamily="34" charset="0"/>
                <a:cs typeface="Arial" panose="020B0604020202020204" pitchFamily="34" charset="0"/>
              </a:rPr>
              <a:t>Leader Action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2438" y="1600200"/>
            <a:ext cx="4291012" cy="4159250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sz="1800" b="1" dirty="0">
                <a:solidFill>
                  <a:srgbClr val="00B0F0"/>
                </a:solidFill>
              </a:rPr>
              <a:t>Reach out to your Protégé</a:t>
            </a:r>
          </a:p>
          <a:p>
            <a:pPr marL="0" indent="0">
              <a:buNone/>
              <a:defRPr/>
            </a:pPr>
            <a:r>
              <a:rPr sz="1800" b="1" dirty="0">
                <a:solidFill>
                  <a:srgbClr val="00B0F0"/>
                </a:solidFill>
              </a:rPr>
              <a:t> </a:t>
            </a:r>
            <a:r>
              <a:rPr sz="1800" dirty="0"/>
              <a:t>Let them know you’re looking forward to working with them (template to be provided)</a:t>
            </a:r>
          </a:p>
          <a:p>
            <a:pPr marL="0" indent="0">
              <a:buNone/>
              <a:defRPr/>
            </a:pPr>
            <a:endParaRPr sz="1800" b="1" dirty="0">
              <a:solidFill>
                <a:srgbClr val="00B0F0"/>
              </a:solidFill>
            </a:endParaRPr>
          </a:p>
          <a:p>
            <a:pPr marL="0" indent="0">
              <a:buNone/>
              <a:defRPr/>
            </a:pPr>
            <a:r>
              <a:rPr sz="1800" b="1" dirty="0">
                <a:solidFill>
                  <a:srgbClr val="00B0F0"/>
                </a:solidFill>
              </a:rPr>
              <a:t>Schedule an introductory meeting with you protégé in the next 45 days</a:t>
            </a:r>
          </a:p>
          <a:p>
            <a:pPr marL="0" indent="0">
              <a:buNone/>
              <a:defRPr/>
            </a:pPr>
            <a:r>
              <a:rPr sz="1800" dirty="0"/>
              <a:t>Discuss your respective backgrounds, career goals, and how you will work together</a:t>
            </a:r>
          </a:p>
          <a:p>
            <a:pPr marL="0" indent="0">
              <a:buNone/>
              <a:defRPr/>
            </a:pPr>
            <a:endParaRPr sz="1800" b="1" dirty="0"/>
          </a:p>
          <a:p>
            <a:pPr marL="0" indent="0">
              <a:buNone/>
              <a:defRPr/>
            </a:pPr>
            <a:r>
              <a:rPr sz="1800" b="1" dirty="0">
                <a:solidFill>
                  <a:srgbClr val="00B0F0"/>
                </a:solidFill>
              </a:rPr>
              <a:t>Review the key behaviors from your worksheet</a:t>
            </a:r>
          </a:p>
          <a:p>
            <a:pPr marL="0" indent="0">
              <a:buNone/>
              <a:defRPr/>
            </a:pPr>
            <a:r>
              <a:rPr sz="1800" dirty="0"/>
              <a:t>Leverage your strengths; seek support as needed for opportunities</a:t>
            </a:r>
          </a:p>
          <a:p>
            <a:pPr marL="0" indent="0">
              <a:buNone/>
              <a:defRPr/>
            </a:pPr>
            <a:endParaRPr sz="1800" b="1" dirty="0"/>
          </a:p>
          <a:p>
            <a:pPr marL="0" indent="0">
              <a:buNone/>
              <a:defRPr/>
            </a:pPr>
            <a:endParaRPr sz="1800" b="1" dirty="0">
              <a:solidFill>
                <a:srgbClr val="00B0F0"/>
              </a:solidFill>
            </a:endParaRPr>
          </a:p>
          <a:p>
            <a:pPr marL="0" indent="0">
              <a:buNone/>
              <a:defRPr/>
            </a:pPr>
            <a:endParaRPr dirty="0"/>
          </a:p>
          <a:p>
            <a:pPr marL="0" indent="0">
              <a:buNone/>
              <a:defRPr/>
            </a:pPr>
            <a:endParaRPr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FB3DEF-4BBA-4B83-949F-95D919A6A2C6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pic>
        <p:nvPicPr>
          <p:cNvPr id="38917" name="Picture 4" descr="C:\Users\am90006709\AppData\Local\Microsoft\Windows\Temporary Internet Files\Content.IE5\B3TFSTWI\faith-next-step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476" y="1597026"/>
            <a:ext cx="3402013" cy="451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237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1534272" y="1018981"/>
            <a:ext cx="7496175" cy="6159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 smtClean="0"/>
              <a:t>BUILD </a:t>
            </a:r>
            <a:br>
              <a:rPr lang="en-US" altLang="en-US" b="1" dirty="0" smtClean="0"/>
            </a:br>
            <a:r>
              <a:rPr lang="en-US" altLang="en-US" b="1" dirty="0" smtClean="0"/>
              <a:t>Executive Sponsorship Pilot of Top Female Talent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0" y="3068215"/>
            <a:ext cx="8153400" cy="25545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000000"/>
                </a:solidFill>
                <a:latin typeface="Arial"/>
              </a:rPr>
              <a:t>Definition</a:t>
            </a:r>
            <a:r>
              <a:rPr lang="en-US" sz="2000" dirty="0">
                <a:solidFill>
                  <a:srgbClr val="000000"/>
                </a:solidFill>
                <a:latin typeface="Arial"/>
              </a:rPr>
              <a:t>:  Develop or unleash the talent of Top Female Talent within the organization; </a:t>
            </a:r>
          </a:p>
          <a:p>
            <a:pPr>
              <a:defRPr/>
            </a:pPr>
            <a:endParaRPr lang="en-US" sz="2000" dirty="0">
              <a:solidFill>
                <a:srgbClr val="000000"/>
              </a:solidFill>
              <a:latin typeface="Arial"/>
            </a:endParaRPr>
          </a:p>
          <a:p>
            <a:pPr>
              <a:defRPr/>
            </a:pPr>
            <a:r>
              <a:rPr lang="en-US" sz="2000" b="1" dirty="0">
                <a:solidFill>
                  <a:srgbClr val="000000"/>
                </a:solidFill>
                <a:latin typeface="Arial"/>
              </a:rPr>
              <a:t>Expected Business Impact</a:t>
            </a:r>
            <a:r>
              <a:rPr lang="en-US" sz="2000" dirty="0">
                <a:solidFill>
                  <a:srgbClr val="000000"/>
                </a:solidFill>
                <a:latin typeface="Arial"/>
              </a:rPr>
              <a:t>:  Retention and development of top female talent, demonstrated commitment to diversity in senior level positions across development organization through sponsorship; accelerated development and exposure of top female talent in alignment to </a:t>
            </a:r>
            <a:r>
              <a:rPr lang="en-US" sz="2000" b="1" dirty="0">
                <a:solidFill>
                  <a:srgbClr val="000000"/>
                </a:solidFill>
                <a:latin typeface="Arial"/>
              </a:rPr>
              <a:t>create professional development opportunities</a:t>
            </a:r>
          </a:p>
        </p:txBody>
      </p:sp>
    </p:spTree>
    <p:extLst>
      <p:ext uri="{BB962C8B-B14F-4D97-AF65-F5344CB8AC3E}">
        <p14:creationId xmlns:p14="http://schemas.microsoft.com/office/powerpoint/2010/main" val="21922060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1422303" y="403226"/>
            <a:ext cx="9643802" cy="307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Executive Sponsorship Expectations   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586272" y="915952"/>
            <a:ext cx="11058331" cy="5653088"/>
          </a:xfrm>
        </p:spPr>
        <p:txBody>
          <a:bodyPr>
            <a:no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en-US" sz="1800" b="1" dirty="0" smtClean="0"/>
              <a:t>Sponsorship</a:t>
            </a:r>
            <a:r>
              <a:rPr lang="en-US" altLang="en-US" sz="1800" dirty="0" smtClean="0"/>
              <a:t>:  active support by someone appropriately placed in the organization who has significant influence on decision-making processes or structures and who is advocating for, protecting, and fighting for the career advancement of an individual.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1800" dirty="0" smtClean="0"/>
              <a:t>An influential sponsor can propel a female protégé to the top of a list of candidates or even eliminate the list.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1800" b="1" i="1" dirty="0" smtClean="0"/>
              <a:t>How does sponsorship achieve these results?</a:t>
            </a:r>
            <a:endParaRPr lang="en-US" altLang="en-US" sz="1800" dirty="0" smtClean="0"/>
          </a:p>
          <a:p>
            <a:pPr eaLnBrk="1" hangingPunct="1">
              <a:lnSpc>
                <a:spcPct val="120000"/>
              </a:lnSpc>
            </a:pPr>
            <a:r>
              <a:rPr lang="en-US" altLang="en-US" sz="1800" b="1" dirty="0" smtClean="0"/>
              <a:t> </a:t>
            </a:r>
            <a:r>
              <a:rPr lang="en-US" altLang="en-US" sz="1800" dirty="0" smtClean="0"/>
              <a:t>Prepares protégés for the complexities of new roles and assignments by: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1800" i="1" dirty="0" smtClean="0"/>
              <a:t>offering advice specific to a role, position or assignment for which the sponsor is recommending them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1800" i="1" dirty="0" smtClean="0"/>
              <a:t>helping protégés determine exactly where, when and how to make strategic contributions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1800" dirty="0" smtClean="0"/>
              <a:t>Helps mitigate perceived risk in placing someone in a developmental role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1800" dirty="0" smtClean="0"/>
              <a:t>Helps protégés recognize the value-add of assignments and projects to their career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1800" dirty="0" smtClean="0"/>
              <a:t>Helps protégés develop skills that support advancement, particularly those skills needed to be successful at               the next level vertically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1800" dirty="0" smtClean="0"/>
              <a:t>Differentiates decisions at the top, where fewer positions are available and the competition is greater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1800" dirty="0" smtClean="0"/>
              <a:t>Helps women navigate the “double bind” where women who advocate for themselves can be penalized.</a:t>
            </a:r>
          </a:p>
        </p:txBody>
      </p:sp>
    </p:spTree>
    <p:extLst>
      <p:ext uri="{BB962C8B-B14F-4D97-AF65-F5344CB8AC3E}">
        <p14:creationId xmlns:p14="http://schemas.microsoft.com/office/powerpoint/2010/main" val="1668080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722438" y="274638"/>
            <a:ext cx="8704262" cy="1143000"/>
          </a:xfrm>
        </p:spPr>
        <p:txBody>
          <a:bodyPr/>
          <a:lstStyle/>
          <a:p>
            <a:r>
              <a:rPr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Desired </a:t>
            </a:r>
            <a:r>
              <a:rPr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  <a:endParaRPr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3043212"/>
              </p:ext>
            </p:extLst>
          </p:nvPr>
        </p:nvGraphicFramePr>
        <p:xfrm>
          <a:off x="1722438" y="1600200"/>
          <a:ext cx="8591550" cy="4159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436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3E503B0-0266-4A21-985C-E3D5ABDF4359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44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52442">
            <a:off x="2373522" y="2600244"/>
            <a:ext cx="2789665" cy="3671598"/>
          </a:xfrm>
          <a:prstGeom prst="rect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pic>
      <p:sp>
        <p:nvSpPr>
          <p:cNvPr id="20483" name="Title 1"/>
          <p:cNvSpPr>
            <a:spLocks noGrp="1"/>
          </p:cNvSpPr>
          <p:nvPr>
            <p:ph type="title"/>
          </p:nvPr>
        </p:nvSpPr>
        <p:spPr>
          <a:xfrm>
            <a:off x="1722438" y="274638"/>
            <a:ext cx="8704262" cy="1143000"/>
          </a:xfrm>
        </p:spPr>
        <p:txBody>
          <a:bodyPr/>
          <a:lstStyle/>
          <a:p>
            <a:r>
              <a:rPr altLang="en-US" smtClean="0">
                <a:latin typeface="Arial" panose="020B0604020202020204" pitchFamily="34" charset="0"/>
                <a:cs typeface="Arial" panose="020B0604020202020204" pitchFamily="34" charset="0"/>
              </a:rPr>
              <a:t>Pre-Read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2438" y="1600201"/>
            <a:ext cx="8704262" cy="868363"/>
          </a:xfrm>
        </p:spPr>
        <p:txBody>
          <a:bodyPr/>
          <a:lstStyle/>
          <a:p>
            <a:pPr marL="0" indent="0">
              <a:buNone/>
              <a:defRPr/>
            </a:pPr>
            <a:r>
              <a:rPr i="1" dirty="0" smtClean="0"/>
              <a:t>What resonated with you from the pre-reads?</a:t>
            </a:r>
          </a:p>
        </p:txBody>
      </p:sp>
      <p:sp>
        <p:nvSpPr>
          <p:cNvPr id="20485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C1516B-8168-4523-B230-957AC0D9AF43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85938">
            <a:off x="6357692" y="2612671"/>
            <a:ext cx="2773083" cy="3654018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662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1722438" y="274638"/>
            <a:ext cx="8704262" cy="1143000"/>
          </a:xfrm>
        </p:spPr>
        <p:txBody>
          <a:bodyPr/>
          <a:lstStyle/>
          <a:p>
            <a:r>
              <a:rPr altLang="en-US" smtClean="0">
                <a:latin typeface="Arial" panose="020B0604020202020204" pitchFamily="34" charset="0"/>
                <a:cs typeface="Arial" panose="020B0604020202020204" pitchFamily="34" charset="0"/>
              </a:rPr>
              <a:t>What is Sponsorship?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150" y="2017714"/>
            <a:ext cx="8591550" cy="2930525"/>
          </a:xfrm>
        </p:spPr>
        <p:txBody>
          <a:bodyPr/>
          <a:lstStyle/>
          <a:p>
            <a:pPr marL="0" indent="0">
              <a:buNone/>
              <a:defRPr/>
            </a:pPr>
            <a:r>
              <a:rPr dirty="0" smtClean="0"/>
              <a:t>In a nutshell, two things:</a:t>
            </a:r>
          </a:p>
          <a:p>
            <a:pPr marL="1257300" lvl="3" indent="0">
              <a:buNone/>
              <a:defRPr/>
            </a:pPr>
            <a:endParaRPr lang="en-US" sz="3200" dirty="0"/>
          </a:p>
          <a:p>
            <a:pPr marL="1257300" lvl="3" indent="0">
              <a:buNone/>
              <a:defRPr/>
            </a:pPr>
            <a:r>
              <a:rPr lang="en-US" sz="3200" dirty="0"/>
              <a:t>Advocating for a sponsee (protégé)</a:t>
            </a:r>
          </a:p>
          <a:p>
            <a:pPr marL="400050" lvl="1" indent="0">
              <a:buNone/>
              <a:defRPr/>
            </a:pPr>
            <a:endParaRPr lang="en-US" dirty="0" smtClean="0"/>
          </a:p>
          <a:p>
            <a:pPr marL="1257300" lvl="3" indent="0">
              <a:buNone/>
              <a:defRPr/>
            </a:pPr>
            <a:r>
              <a:rPr lang="en-US" sz="3200" dirty="0"/>
              <a:t>Taking responsibility for advancing/developing/preparing</a:t>
            </a:r>
          </a:p>
          <a:p>
            <a:pPr marL="514350" indent="-514350">
              <a:buFont typeface="+mj-lt"/>
              <a:buAutoNum type="arabicPeriod"/>
              <a:defRPr/>
            </a:pPr>
            <a:endParaRPr dirty="0"/>
          </a:p>
          <a:p>
            <a:pPr marL="0" indent="0">
              <a:buNone/>
              <a:defRPr/>
            </a:pPr>
            <a:endParaRPr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FCBFA4-26AF-4F07-A47D-D5676CD406F9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2533" name="TextBox 4"/>
          <p:cNvSpPr txBox="1">
            <a:spLocks noChangeArrowheads="1"/>
          </p:cNvSpPr>
          <p:nvPr/>
        </p:nvSpPr>
        <p:spPr bwMode="auto">
          <a:xfrm>
            <a:off x="1722438" y="6097589"/>
            <a:ext cx="72120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-From “The Relationship You Need to Get Right”, Harvard Business Review (October 2011) by Sylvia Ann Hewlett, Melina Marshall, and Laura Sherbin</a:t>
            </a:r>
          </a:p>
        </p:txBody>
      </p:sp>
      <p:pic>
        <p:nvPicPr>
          <p:cNvPr id="22534" name="Picture 7" descr="C:\Users\am90006709\AppData\Local\Microsoft\Windows\Temporary Internet Files\Content.IE5\20ZEEPGL\1NumberOneInCircl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1925"/>
            <a:ext cx="941388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8" descr="C:\Users\am90006709\AppData\Local\Microsoft\Windows\Temporary Internet Files\Content.IE5\5O2J7ZH9\2NumberTwoInCircl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243389"/>
            <a:ext cx="915988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161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Callout 9"/>
          <p:cNvSpPr/>
          <p:nvPr/>
        </p:nvSpPr>
        <p:spPr>
          <a:xfrm>
            <a:off x="5670551" y="3227389"/>
            <a:ext cx="4106863" cy="2193925"/>
          </a:xfrm>
          <a:prstGeom prst="wedgeEllipseCallout">
            <a:avLst>
              <a:gd name="adj1" fmla="val 40433"/>
              <a:gd name="adj2" fmla="val 77002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3555" name="Title 1"/>
          <p:cNvSpPr>
            <a:spLocks noGrp="1"/>
          </p:cNvSpPr>
          <p:nvPr>
            <p:ph type="title"/>
          </p:nvPr>
        </p:nvSpPr>
        <p:spPr>
          <a:xfrm>
            <a:off x="1722438" y="274638"/>
            <a:ext cx="8704262" cy="1143000"/>
          </a:xfrm>
        </p:spPr>
        <p:txBody>
          <a:bodyPr/>
          <a:lstStyle/>
          <a:p>
            <a:r>
              <a:rPr altLang="en-US" smtClean="0">
                <a:latin typeface="Arial" panose="020B0604020202020204" pitchFamily="34" charset="0"/>
                <a:cs typeface="Arial" panose="020B0604020202020204" pitchFamily="34" charset="0"/>
              </a:rPr>
              <a:t>Who’s Sponsored You?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C3754E0-49D2-4E76-9414-E0425609D8BC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65192" y="1579688"/>
            <a:ext cx="8093125" cy="461665"/>
          </a:xfrm>
          <a:prstGeom prst="rect">
            <a:avLst/>
          </a:prstGeom>
          <a:noFill/>
          <a:scene3d>
            <a:camera prst="orthographicFront">
              <a:rot lat="0" lon="300000" rev="0"/>
            </a:camera>
            <a:lightRig rig="threePt" dir="t"/>
          </a:scene3d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Recall someone who’s sponsored you…</a:t>
            </a:r>
          </a:p>
        </p:txBody>
      </p:sp>
      <p:sp>
        <p:nvSpPr>
          <p:cNvPr id="3" name="Oval Callout 2"/>
          <p:cNvSpPr/>
          <p:nvPr/>
        </p:nvSpPr>
        <p:spPr>
          <a:xfrm>
            <a:off x="2473326" y="2406651"/>
            <a:ext cx="3673475" cy="2151063"/>
          </a:xfrm>
          <a:prstGeom prst="wedgeEllipseCallout">
            <a:avLst>
              <a:gd name="adj1" fmla="val -37355"/>
              <a:gd name="adj2" fmla="val 82318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35250" y="2630489"/>
            <a:ext cx="3276600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How did this individual impact your career trajectory?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46800" y="3538539"/>
            <a:ext cx="3221038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How was their support different from that of a mentor or a coach?</a:t>
            </a:r>
          </a:p>
        </p:txBody>
      </p:sp>
    </p:spTree>
    <p:extLst>
      <p:ext uri="{BB962C8B-B14F-4D97-AF65-F5344CB8AC3E}">
        <p14:creationId xmlns:p14="http://schemas.microsoft.com/office/powerpoint/2010/main" val="96828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722438" y="274638"/>
            <a:ext cx="8704262" cy="1143000"/>
          </a:xfrm>
        </p:spPr>
        <p:txBody>
          <a:bodyPr>
            <a:normAutofit fontScale="90000"/>
          </a:bodyPr>
          <a:lstStyle/>
          <a:p>
            <a:r>
              <a:rPr altLang="en-US" sz="4000">
                <a:latin typeface="Arial" panose="020B0604020202020204" pitchFamily="34" charset="0"/>
                <a:cs typeface="Arial" panose="020B0604020202020204" pitchFamily="34" charset="0"/>
              </a:rPr>
              <a:t>The Sponsor Effect:  </a:t>
            </a:r>
            <a:br>
              <a:rPr altLang="en-US" sz="40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altLang="en-US" sz="4000">
                <a:latin typeface="Arial" panose="020B0604020202020204" pitchFamily="34" charset="0"/>
                <a:cs typeface="Arial" panose="020B0604020202020204" pitchFamily="34" charset="0"/>
              </a:rPr>
              <a:t>Satisfaction with Advancement</a:t>
            </a:r>
          </a:p>
        </p:txBody>
      </p:sp>
      <p:graphicFrame>
        <p:nvGraphicFramePr>
          <p:cNvPr id="25603" name="Content Placeholder 7"/>
          <p:cNvGraphicFramePr>
            <a:graphicFrameLocks noGrp="1"/>
          </p:cNvGraphicFramePr>
          <p:nvPr>
            <p:ph idx="1"/>
          </p:nvPr>
        </p:nvGraphicFramePr>
        <p:xfrm>
          <a:off x="1671639" y="1549400"/>
          <a:ext cx="7845425" cy="362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4" imgW="7846232" imgH="3621338" progId="Excel.Chart.8">
                  <p:embed/>
                </p:oleObj>
              </mc:Choice>
              <mc:Fallback>
                <p:oleObj r:id="rId4" imgW="7846232" imgH="3621338" progId="Excel.Chart.8">
                  <p:embed/>
                  <p:pic>
                    <p:nvPicPr>
                      <p:cNvPr id="25603" name="Content Placeholder 7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1639" y="1549400"/>
                        <a:ext cx="7845425" cy="362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C577BB6-5F5B-4CB4-B7C5-E210A4F9CC28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5605" name="TextBox 8"/>
          <p:cNvSpPr txBox="1">
            <a:spLocks noChangeArrowheads="1"/>
          </p:cNvSpPr>
          <p:nvPr/>
        </p:nvSpPr>
        <p:spPr bwMode="auto">
          <a:xfrm>
            <a:off x="1722439" y="6376989"/>
            <a:ext cx="6662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-Based on research conducted by the Center for Talent Innovation (CTI)</a:t>
            </a:r>
          </a:p>
        </p:txBody>
      </p:sp>
      <p:sp>
        <p:nvSpPr>
          <p:cNvPr id="25606" name="TextBox 1"/>
          <p:cNvSpPr txBox="1">
            <a:spLocks noChangeArrowheads="1"/>
          </p:cNvSpPr>
          <p:nvPr/>
        </p:nvSpPr>
        <p:spPr bwMode="auto">
          <a:xfrm>
            <a:off x="1874838" y="5337176"/>
            <a:ext cx="8551862" cy="64611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i="1">
                <a:solidFill>
                  <a:schemeClr val="tx2"/>
                </a:solidFill>
              </a:rPr>
              <a:t>Individuals who are most satisfied with their rate of advancement are individuals with sponsors.  </a:t>
            </a:r>
          </a:p>
        </p:txBody>
      </p:sp>
    </p:spTree>
    <p:extLst>
      <p:ext uri="{BB962C8B-B14F-4D97-AF65-F5344CB8AC3E}">
        <p14:creationId xmlns:p14="http://schemas.microsoft.com/office/powerpoint/2010/main" val="417979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722438" y="274638"/>
            <a:ext cx="8704262" cy="1143000"/>
          </a:xfrm>
        </p:spPr>
        <p:txBody>
          <a:bodyPr>
            <a:normAutofit fontScale="90000"/>
          </a:bodyPr>
          <a:lstStyle/>
          <a:p>
            <a:r>
              <a:rPr altLang="en-US" sz="4000">
                <a:latin typeface="Arial" panose="020B0604020202020204" pitchFamily="34" charset="0"/>
                <a:cs typeface="Arial" panose="020B0604020202020204" pitchFamily="34" charset="0"/>
              </a:rPr>
              <a:t>The Sponsor Effect:  </a:t>
            </a:r>
            <a:br>
              <a:rPr altLang="en-US" sz="40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altLang="en-US" sz="4000">
                <a:latin typeface="Arial" panose="020B0604020202020204" pitchFamily="34" charset="0"/>
                <a:cs typeface="Arial" panose="020B0604020202020204" pitchFamily="34" charset="0"/>
              </a:rPr>
              <a:t>Women's Career Trajectory</a:t>
            </a:r>
          </a:p>
        </p:txBody>
      </p:sp>
      <p:graphicFrame>
        <p:nvGraphicFramePr>
          <p:cNvPr id="27651" name="Content Placeholder 7"/>
          <p:cNvGraphicFramePr>
            <a:graphicFrameLocks noGrp="1"/>
          </p:cNvGraphicFramePr>
          <p:nvPr>
            <p:ph idx="1"/>
          </p:nvPr>
        </p:nvGraphicFramePr>
        <p:xfrm>
          <a:off x="1671639" y="1549400"/>
          <a:ext cx="7845425" cy="362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r:id="rId4" imgW="7846232" imgH="3621338" progId="Excel.Chart.8">
                  <p:embed/>
                </p:oleObj>
              </mc:Choice>
              <mc:Fallback>
                <p:oleObj r:id="rId4" imgW="7846232" imgH="3621338" progId="Excel.Chart.8">
                  <p:embed/>
                  <p:pic>
                    <p:nvPicPr>
                      <p:cNvPr id="27651" name="Content Placeholder 7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1639" y="1549400"/>
                        <a:ext cx="7845425" cy="362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2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5B0069-278A-4216-81E0-4483127E0E3F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7653" name="TextBox 8"/>
          <p:cNvSpPr txBox="1">
            <a:spLocks noChangeArrowheads="1"/>
          </p:cNvSpPr>
          <p:nvPr/>
        </p:nvSpPr>
        <p:spPr bwMode="auto">
          <a:xfrm>
            <a:off x="1722439" y="6376989"/>
            <a:ext cx="6662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-Based on research conducted by the Center for Talent Innovation (CTI)</a:t>
            </a:r>
          </a:p>
        </p:txBody>
      </p:sp>
      <p:sp>
        <p:nvSpPr>
          <p:cNvPr id="27654" name="TextBox 1"/>
          <p:cNvSpPr txBox="1">
            <a:spLocks noChangeArrowheads="1"/>
          </p:cNvSpPr>
          <p:nvPr/>
        </p:nvSpPr>
        <p:spPr bwMode="auto">
          <a:xfrm>
            <a:off x="1874838" y="5519739"/>
            <a:ext cx="8551862" cy="36988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i="1">
                <a:solidFill>
                  <a:schemeClr val="tx2"/>
                </a:solidFill>
              </a:rPr>
              <a:t>Sponsored mothers are 27% more likely to ‘stay in the game.’</a:t>
            </a:r>
          </a:p>
        </p:txBody>
      </p:sp>
    </p:spTree>
    <p:extLst>
      <p:ext uri="{BB962C8B-B14F-4D97-AF65-F5344CB8AC3E}">
        <p14:creationId xmlns:p14="http://schemas.microsoft.com/office/powerpoint/2010/main" val="37990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1722438" y="274638"/>
            <a:ext cx="8704262" cy="1143000"/>
          </a:xfrm>
        </p:spPr>
        <p:txBody>
          <a:bodyPr/>
          <a:lstStyle/>
          <a:p>
            <a:r>
              <a:rPr altLang="en-US" smtClean="0">
                <a:latin typeface="Arial" panose="020B0604020202020204" pitchFamily="34" charset="0"/>
                <a:cs typeface="Arial" panose="020B0604020202020204" pitchFamily="34" charset="0"/>
              </a:rPr>
              <a:t>Mentorship </a:t>
            </a:r>
            <a:r>
              <a:rPr altLang="en-US" b="0" smtClean="0">
                <a:latin typeface="Arial" panose="020B0604020202020204" pitchFamily="34" charset="0"/>
                <a:cs typeface="Arial" panose="020B0604020202020204" pitchFamily="34" charset="0"/>
              </a:rPr>
              <a:t>vs. Sponsorship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363184"/>
              </p:ext>
            </p:extLst>
          </p:nvPr>
        </p:nvGraphicFramePr>
        <p:xfrm>
          <a:off x="1900238" y="3185542"/>
          <a:ext cx="8235950" cy="2377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35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Can sit at any level in the</a:t>
                      </a:r>
                      <a:r>
                        <a:rPr lang="en-US" sz="2000" baseline="0" dirty="0" smtClean="0"/>
                        <a:t> organization</a:t>
                      </a:r>
                      <a:endParaRPr lang="en-US" sz="2000" dirty="0"/>
                    </a:p>
                  </a:txBody>
                  <a:tcPr marL="91446" marR="91446"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Provides emotional support,</a:t>
                      </a:r>
                      <a:r>
                        <a:rPr lang="en-US" sz="2000" baseline="0" dirty="0" smtClean="0"/>
                        <a:t> improvement feedback, and other advice</a:t>
                      </a:r>
                      <a:endParaRPr lang="en-US" sz="2000" dirty="0"/>
                    </a:p>
                  </a:txBody>
                  <a:tcPr marL="91446" marR="91446"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Serves as a role model</a:t>
                      </a:r>
                      <a:endParaRPr lang="en-US" sz="2000" dirty="0"/>
                    </a:p>
                  </a:txBody>
                  <a:tcPr marL="91446" marR="91446"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Helps a mentee learn to navigate corporate</a:t>
                      </a:r>
                      <a:r>
                        <a:rPr lang="en-US" sz="2000" baseline="0" dirty="0" smtClean="0"/>
                        <a:t> politics</a:t>
                      </a:r>
                      <a:endParaRPr lang="en-US" sz="2000" dirty="0"/>
                    </a:p>
                  </a:txBody>
                  <a:tcPr marL="91446" marR="91446" marT="45733" marB="4573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Strives to increase a mentee’s sense of competence and self-worth</a:t>
                      </a:r>
                      <a:endParaRPr lang="en-US" sz="2000" dirty="0"/>
                    </a:p>
                  </a:txBody>
                  <a:tcPr marL="91446" marR="91446" marT="45733" marB="4573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Focuses on mentee’s personal and professional</a:t>
                      </a:r>
                      <a:r>
                        <a:rPr lang="en-US" sz="2000" baseline="0" dirty="0" smtClean="0"/>
                        <a:t> development</a:t>
                      </a:r>
                      <a:endParaRPr lang="en-US" sz="2000" dirty="0"/>
                    </a:p>
                  </a:txBody>
                  <a:tcPr marL="91446" marR="91446" marT="45733" marB="4573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9706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C6D2C6-3B29-4F6C-92E1-18F78C190249}" type="slidenum">
              <a:rPr lang="en-US" altLang="en-US" sz="1000">
                <a:solidFill>
                  <a:srgbClr val="929496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000">
              <a:solidFill>
                <a:srgbClr val="929496"/>
              </a:solidFill>
            </a:endParaRPr>
          </a:p>
        </p:txBody>
      </p:sp>
      <p:sp>
        <p:nvSpPr>
          <p:cNvPr id="29707" name="Content Placeholder 2"/>
          <p:cNvSpPr txBox="1">
            <a:spLocks/>
          </p:cNvSpPr>
          <p:nvPr/>
        </p:nvSpPr>
        <p:spPr bwMode="auto">
          <a:xfrm>
            <a:off x="1429830" y="1600201"/>
            <a:ext cx="1004589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Mentors and sponsors impact our careers differently: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b="1" i="1" dirty="0">
                <a:solidFill>
                  <a:schemeClr val="tx2"/>
                </a:solidFill>
              </a:rPr>
              <a:t>A Mentor…</a:t>
            </a:r>
          </a:p>
        </p:txBody>
      </p:sp>
      <p:sp>
        <p:nvSpPr>
          <p:cNvPr id="29708" name="TextBox 4"/>
          <p:cNvSpPr txBox="1">
            <a:spLocks noChangeArrowheads="1"/>
          </p:cNvSpPr>
          <p:nvPr/>
        </p:nvSpPr>
        <p:spPr bwMode="auto">
          <a:xfrm>
            <a:off x="1722438" y="6167438"/>
            <a:ext cx="7137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-From “Why Men Still Get More Promotions Than Women”, Harvard Business Review (September 2010) by Herminia Ibarra, Nancy M. Carter, and Christine Silva</a:t>
            </a:r>
          </a:p>
        </p:txBody>
      </p:sp>
    </p:spTree>
    <p:extLst>
      <p:ext uri="{BB962C8B-B14F-4D97-AF65-F5344CB8AC3E}">
        <p14:creationId xmlns:p14="http://schemas.microsoft.com/office/powerpoint/2010/main" val="9829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722438" y="274638"/>
            <a:ext cx="8704262" cy="1143000"/>
          </a:xfrm>
        </p:spPr>
        <p:txBody>
          <a:bodyPr/>
          <a:lstStyle/>
          <a:p>
            <a:r>
              <a:rPr altLang="en-US" b="0" smtClean="0">
                <a:latin typeface="Arial" panose="020B0604020202020204" pitchFamily="34" charset="0"/>
                <a:cs typeface="Arial" panose="020B0604020202020204" pitchFamily="34" charset="0"/>
              </a:rPr>
              <a:t>Mentorship vs. </a:t>
            </a:r>
            <a:r>
              <a:rPr altLang="en-US" smtClean="0">
                <a:latin typeface="Arial" panose="020B0604020202020204" pitchFamily="34" charset="0"/>
                <a:cs typeface="Arial" panose="020B0604020202020204" pitchFamily="34" charset="0"/>
              </a:rPr>
              <a:t>Sponsorship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7389F6-05E4-4871-AF64-C4EA2A309D2D}" type="slidenum">
              <a:rPr lang="en-US" altLang="en-US" sz="1000">
                <a:solidFill>
                  <a:srgbClr val="929496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000">
              <a:solidFill>
                <a:srgbClr val="929496"/>
              </a:solidFill>
            </a:endParaRPr>
          </a:p>
        </p:txBody>
      </p:sp>
      <p:sp>
        <p:nvSpPr>
          <p:cNvPr id="30724" name="Content Placeholder 2"/>
          <p:cNvSpPr txBox="1">
            <a:spLocks/>
          </p:cNvSpPr>
          <p:nvPr/>
        </p:nvSpPr>
        <p:spPr bwMode="auto">
          <a:xfrm>
            <a:off x="1466406" y="1600201"/>
            <a:ext cx="984472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Mentors and sponsors impact our careers differently: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b="1" i="1" dirty="0">
                <a:solidFill>
                  <a:schemeClr val="tx2"/>
                </a:solidFill>
              </a:rPr>
              <a:t>A Sponsor…</a:t>
            </a:r>
          </a:p>
        </p:txBody>
      </p:sp>
      <p:sp>
        <p:nvSpPr>
          <p:cNvPr id="30725" name="TextBox 4"/>
          <p:cNvSpPr txBox="1">
            <a:spLocks noChangeArrowheads="1"/>
          </p:cNvSpPr>
          <p:nvPr/>
        </p:nvSpPr>
        <p:spPr bwMode="auto">
          <a:xfrm>
            <a:off x="1722438" y="6116638"/>
            <a:ext cx="7137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-Adapted from “The Relationship You Need to Get Right”, HBR (October 2011) by Sylvia Ann Hewlett, Melina Marshall, and Laura Sherbin; and “Why Men Still Get More Promotions Than Women”, HBR (September 2010) by Herminia Ibarra, Nancy M. Carter, and Christine Silva.</a:t>
            </a:r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36468"/>
              </p:ext>
            </p:extLst>
          </p:nvPr>
        </p:nvGraphicFramePr>
        <p:xfrm>
          <a:off x="1858359" y="2953513"/>
          <a:ext cx="8730393" cy="3026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307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1098</Words>
  <Application>Microsoft Office PowerPoint</Application>
  <PresentationFormat>Widescreen</PresentationFormat>
  <Paragraphs>133</Paragraphs>
  <Slides>16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Microsoft Excel Chart</vt:lpstr>
      <vt:lpstr>Accelerating Development through Sponsorship</vt:lpstr>
      <vt:lpstr>Desired Outcomes</vt:lpstr>
      <vt:lpstr>Pre-Read Discussion</vt:lpstr>
      <vt:lpstr>What is Sponsorship?</vt:lpstr>
      <vt:lpstr>Who’s Sponsored You?</vt:lpstr>
      <vt:lpstr>The Sponsor Effect:   Satisfaction with Advancement</vt:lpstr>
      <vt:lpstr>The Sponsor Effect:   Women's Career Trajectory</vt:lpstr>
      <vt:lpstr>Mentorship vs. Sponsorship</vt:lpstr>
      <vt:lpstr>Mentorship vs. Sponsorship</vt:lpstr>
      <vt:lpstr>What does a protégé do?</vt:lpstr>
      <vt:lpstr>Protégé Action Plan</vt:lpstr>
      <vt:lpstr>Skill Assessment</vt:lpstr>
      <vt:lpstr>Sponsorship That Works: Program Success Factors</vt:lpstr>
      <vt:lpstr>Leader Action Plan</vt:lpstr>
      <vt:lpstr>BUILD  Executive Sponsorship Pilot of Top Female Talent</vt:lpstr>
      <vt:lpstr>Executive Sponsorship Expectations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Accelerating Development through Sponsorship</dc:title>
  <dc:creator>Grayczyk, Nancy</dc:creator>
  <cp:lastModifiedBy>Fitzsimmons, Bill</cp:lastModifiedBy>
  <cp:revision>5</cp:revision>
  <dcterms:created xsi:type="dcterms:W3CDTF">2018-11-20T19:33:06Z</dcterms:created>
  <dcterms:modified xsi:type="dcterms:W3CDTF">2018-11-21T22:32:47Z</dcterms:modified>
</cp:coreProperties>
</file>