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17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713"/>
    <a:srgbClr val="A62B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111" autoAdjust="0"/>
    <p:restoredTop sz="93564" autoAdjust="0"/>
  </p:normalViewPr>
  <p:slideViewPr>
    <p:cSldViewPr>
      <p:cViewPr varScale="1">
        <p:scale>
          <a:sx n="58" d="100"/>
          <a:sy n="58" d="100"/>
        </p:scale>
        <p:origin x="2448" y="90"/>
      </p:cViewPr>
      <p:guideLst>
        <p:guide orient="horz" pos="1728"/>
        <p:guide pos="17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360" cy="457489"/>
          </a:xfrm>
          <a:prstGeom prst="rect">
            <a:avLst/>
          </a:prstGeom>
        </p:spPr>
        <p:txBody>
          <a:bodyPr vert="horz" lIns="82058" tIns="41029" rIns="82058" bIns="41029" rtlCol="0"/>
          <a:lstStyle>
            <a:lvl1pPr algn="l">
              <a:defRPr sz="1100"/>
            </a:lvl1pPr>
          </a:lstStyle>
          <a:p>
            <a:endParaRPr lang="en-US" dirty="0"/>
          </a:p>
        </p:txBody>
      </p:sp>
      <p:sp>
        <p:nvSpPr>
          <p:cNvPr id="3" name="Date Placeholder 2"/>
          <p:cNvSpPr>
            <a:spLocks noGrp="1"/>
          </p:cNvSpPr>
          <p:nvPr>
            <p:ph type="dt" idx="1"/>
          </p:nvPr>
        </p:nvSpPr>
        <p:spPr>
          <a:xfrm>
            <a:off x="3884240" y="0"/>
            <a:ext cx="2972360" cy="457489"/>
          </a:xfrm>
          <a:prstGeom prst="rect">
            <a:avLst/>
          </a:prstGeom>
        </p:spPr>
        <p:txBody>
          <a:bodyPr vert="horz" lIns="82058" tIns="41029" rIns="82058" bIns="41029" rtlCol="0"/>
          <a:lstStyle>
            <a:lvl1pPr algn="r">
              <a:defRPr sz="1100"/>
            </a:lvl1pPr>
          </a:lstStyle>
          <a:p>
            <a:fld id="{F9504854-D3A1-F348-9FB1-8DAA82CCFB2E}" type="datetimeFigureOut">
              <a:rPr lang="en-US" smtClean="0"/>
              <a:t>11/21/2018</a:t>
            </a:fld>
            <a:endParaRPr lang="en-US" dirty="0"/>
          </a:p>
        </p:txBody>
      </p:sp>
      <p:sp>
        <p:nvSpPr>
          <p:cNvPr id="4" name="Slide Image Placeholder 3"/>
          <p:cNvSpPr>
            <a:spLocks noGrp="1" noRot="1" noChangeAspect="1"/>
          </p:cNvSpPr>
          <p:nvPr>
            <p:ph type="sldImg" idx="2"/>
          </p:nvPr>
        </p:nvSpPr>
        <p:spPr>
          <a:xfrm>
            <a:off x="2105025" y="685800"/>
            <a:ext cx="2647950" cy="3429000"/>
          </a:xfrm>
          <a:prstGeom prst="rect">
            <a:avLst/>
          </a:prstGeom>
          <a:noFill/>
          <a:ln w="12700">
            <a:solidFill>
              <a:prstClr val="black"/>
            </a:solidFill>
          </a:ln>
        </p:spPr>
        <p:txBody>
          <a:bodyPr vert="horz" lIns="82058" tIns="41029" rIns="82058" bIns="41029" rtlCol="0" anchor="ctr"/>
          <a:lstStyle/>
          <a:p>
            <a:endParaRPr lang="en-US" dirty="0"/>
          </a:p>
        </p:txBody>
      </p:sp>
      <p:sp>
        <p:nvSpPr>
          <p:cNvPr id="5" name="Notes Placeholder 4"/>
          <p:cNvSpPr>
            <a:spLocks noGrp="1"/>
          </p:cNvSpPr>
          <p:nvPr>
            <p:ph type="body" sz="quarter" idx="3"/>
          </p:nvPr>
        </p:nvSpPr>
        <p:spPr>
          <a:xfrm>
            <a:off x="686361" y="4343978"/>
            <a:ext cx="5485279" cy="4114512"/>
          </a:xfrm>
          <a:prstGeom prst="rect">
            <a:avLst/>
          </a:prstGeom>
        </p:spPr>
        <p:txBody>
          <a:bodyPr vert="horz" lIns="82058" tIns="41029" rIns="82058" bIns="4102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068"/>
            <a:ext cx="2972360" cy="457489"/>
          </a:xfrm>
          <a:prstGeom prst="rect">
            <a:avLst/>
          </a:prstGeom>
        </p:spPr>
        <p:txBody>
          <a:bodyPr vert="horz" lIns="82058" tIns="41029" rIns="82058" bIns="41029"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84240" y="8685068"/>
            <a:ext cx="2972360" cy="457489"/>
          </a:xfrm>
          <a:prstGeom prst="rect">
            <a:avLst/>
          </a:prstGeom>
        </p:spPr>
        <p:txBody>
          <a:bodyPr vert="horz" lIns="82058" tIns="41029" rIns="82058" bIns="41029" rtlCol="0" anchor="b"/>
          <a:lstStyle>
            <a:lvl1pPr algn="r">
              <a:defRPr sz="1100"/>
            </a:lvl1pPr>
          </a:lstStyle>
          <a:p>
            <a:fld id="{8DC43809-C453-0949-BF3A-7C778DDEA9EA}" type="slidenum">
              <a:rPr lang="en-US" smtClean="0"/>
              <a:t>‹#›</a:t>
            </a:fld>
            <a:endParaRPr lang="en-US" dirty="0"/>
          </a:p>
        </p:txBody>
      </p:sp>
    </p:spTree>
    <p:extLst>
      <p:ext uri="{BB962C8B-B14F-4D97-AF65-F5344CB8AC3E}">
        <p14:creationId xmlns:p14="http://schemas.microsoft.com/office/powerpoint/2010/main" val="7819788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697980" cy="1609344"/>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5" r:id="rId2"/>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440690" y="1188194"/>
            <a:ext cx="6950710" cy="8260606"/>
          </a:xfrm>
          <a:custGeom>
            <a:avLst/>
            <a:gdLst/>
            <a:ahLst/>
            <a:cxnLst/>
            <a:rect l="l" t="t" r="r" b="b"/>
            <a:pathLst>
              <a:path w="4521200" h="7121525">
                <a:moveTo>
                  <a:pt x="4324769" y="7121525"/>
                </a:moveTo>
                <a:lnTo>
                  <a:pt x="4378001" y="7121328"/>
                </a:lnTo>
                <a:lnTo>
                  <a:pt x="4420627" y="7119953"/>
                </a:lnTo>
                <a:lnTo>
                  <a:pt x="4467255" y="7113103"/>
                </a:lnTo>
                <a:lnTo>
                  <a:pt x="4503300" y="7088843"/>
                </a:lnTo>
                <a:lnTo>
                  <a:pt x="4518130" y="7038655"/>
                </a:lnTo>
                <a:lnTo>
                  <a:pt x="4521003" y="6978326"/>
                </a:lnTo>
                <a:lnTo>
                  <a:pt x="4521200" y="6925094"/>
                </a:lnTo>
                <a:lnTo>
                  <a:pt x="4521200" y="196430"/>
                </a:lnTo>
                <a:lnTo>
                  <a:pt x="4521003" y="143198"/>
                </a:lnTo>
                <a:lnTo>
                  <a:pt x="4519628" y="100572"/>
                </a:lnTo>
                <a:lnTo>
                  <a:pt x="4512778" y="53944"/>
                </a:lnTo>
                <a:lnTo>
                  <a:pt x="4488518" y="17899"/>
                </a:lnTo>
                <a:lnTo>
                  <a:pt x="4438330" y="3069"/>
                </a:lnTo>
                <a:lnTo>
                  <a:pt x="4378001" y="196"/>
                </a:lnTo>
                <a:lnTo>
                  <a:pt x="4324769" y="0"/>
                </a:lnTo>
                <a:lnTo>
                  <a:pt x="196418" y="0"/>
                </a:lnTo>
                <a:lnTo>
                  <a:pt x="143188" y="196"/>
                </a:lnTo>
                <a:lnTo>
                  <a:pt x="100566" y="1571"/>
                </a:lnTo>
                <a:lnTo>
                  <a:pt x="53941" y="8421"/>
                </a:lnTo>
                <a:lnTo>
                  <a:pt x="17898" y="32681"/>
                </a:lnTo>
                <a:lnTo>
                  <a:pt x="3069" y="82869"/>
                </a:lnTo>
                <a:lnTo>
                  <a:pt x="196" y="143198"/>
                </a:lnTo>
                <a:lnTo>
                  <a:pt x="0" y="196430"/>
                </a:lnTo>
                <a:lnTo>
                  <a:pt x="0" y="6925094"/>
                </a:lnTo>
                <a:lnTo>
                  <a:pt x="196" y="6978326"/>
                </a:lnTo>
                <a:lnTo>
                  <a:pt x="1571" y="7020952"/>
                </a:lnTo>
                <a:lnTo>
                  <a:pt x="8421" y="7067580"/>
                </a:lnTo>
                <a:lnTo>
                  <a:pt x="32679" y="7103625"/>
                </a:lnTo>
                <a:lnTo>
                  <a:pt x="82863" y="7118455"/>
                </a:lnTo>
                <a:lnTo>
                  <a:pt x="143188" y="7121328"/>
                </a:lnTo>
                <a:lnTo>
                  <a:pt x="196418" y="7121525"/>
                </a:lnTo>
                <a:lnTo>
                  <a:pt x="4324769" y="7121525"/>
                </a:lnTo>
                <a:close/>
              </a:path>
            </a:pathLst>
          </a:custGeom>
          <a:ln w="6350">
            <a:solidFill>
              <a:srgbClr val="C00713"/>
            </a:solidFill>
          </a:ln>
        </p:spPr>
        <p:txBody>
          <a:bodyPr wrap="square" lIns="0" tIns="0" rIns="0" bIns="0" rtlCol="0"/>
          <a:lstStyle/>
          <a:p>
            <a:endParaRPr dirty="0"/>
          </a:p>
        </p:txBody>
      </p:sp>
      <p:sp>
        <p:nvSpPr>
          <p:cNvPr id="9" name="object 3"/>
          <p:cNvSpPr txBox="1"/>
          <p:nvPr/>
        </p:nvSpPr>
        <p:spPr>
          <a:xfrm>
            <a:off x="444500" y="436874"/>
            <a:ext cx="5651500" cy="600164"/>
          </a:xfrm>
          <a:prstGeom prst="rect">
            <a:avLst/>
          </a:prstGeom>
        </p:spPr>
        <p:txBody>
          <a:bodyPr vert="horz" wrap="square" lIns="0" tIns="0" rIns="0" bIns="0" rtlCol="0">
            <a:spAutoFit/>
          </a:bodyPr>
          <a:lstStyle/>
          <a:p>
            <a:r>
              <a:rPr lang="en-US" sz="2100" b="1" dirty="0" smtClean="0">
                <a:solidFill>
                  <a:srgbClr val="C00713"/>
                </a:solidFill>
                <a:latin typeface="Arial"/>
                <a:cs typeface="Arial"/>
              </a:rPr>
              <a:t>Executive Sponsorship Worksheet</a:t>
            </a:r>
          </a:p>
          <a:p>
            <a:pPr marL="12700">
              <a:lnSpc>
                <a:spcPct val="100000"/>
              </a:lnSpc>
              <a:spcBef>
                <a:spcPts val="40"/>
              </a:spcBef>
            </a:pPr>
            <a:r>
              <a:rPr lang="en-US" sz="1800" spc="55" dirty="0" smtClean="0">
                <a:solidFill>
                  <a:srgbClr val="58595B"/>
                </a:solidFill>
                <a:latin typeface="Times New Roman"/>
                <a:cs typeface="Times New Roman"/>
              </a:rPr>
              <a:t>Assessing Your Strengths and Areas of Opportunity</a:t>
            </a:r>
            <a:endParaRPr sz="1800" dirty="0">
              <a:latin typeface="Times New Roman"/>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933474761"/>
              </p:ext>
            </p:extLst>
          </p:nvPr>
        </p:nvGraphicFramePr>
        <p:xfrm>
          <a:off x="516890" y="2124572"/>
          <a:ext cx="6840220" cy="4958080"/>
        </p:xfrm>
        <a:graphic>
          <a:graphicData uri="http://schemas.openxmlformats.org/drawingml/2006/table">
            <a:tbl>
              <a:tblPr firstRow="1" bandRow="1">
                <a:tableStyleId>{5C22544A-7EE6-4342-B048-85BDC9FD1C3A}</a:tableStyleId>
              </a:tblPr>
              <a:tblGrid>
                <a:gridCol w="1235710">
                  <a:extLst>
                    <a:ext uri="{9D8B030D-6E8A-4147-A177-3AD203B41FA5}">
                      <a16:colId xmlns:a16="http://schemas.microsoft.com/office/drawing/2014/main" val="20000"/>
                    </a:ext>
                  </a:extLst>
                </a:gridCol>
                <a:gridCol w="1515598">
                  <a:extLst>
                    <a:ext uri="{9D8B030D-6E8A-4147-A177-3AD203B41FA5}">
                      <a16:colId xmlns:a16="http://schemas.microsoft.com/office/drawing/2014/main" val="20001"/>
                    </a:ext>
                  </a:extLst>
                </a:gridCol>
                <a:gridCol w="4088912">
                  <a:extLst>
                    <a:ext uri="{9D8B030D-6E8A-4147-A177-3AD203B41FA5}">
                      <a16:colId xmlns:a16="http://schemas.microsoft.com/office/drawing/2014/main" val="20002"/>
                    </a:ext>
                  </a:extLst>
                </a:gridCol>
              </a:tblGrid>
              <a:tr h="370840">
                <a:tc>
                  <a:txBody>
                    <a:bodyPr/>
                    <a:lstStyle/>
                    <a:p>
                      <a:pPr algn="l"/>
                      <a:r>
                        <a:rPr lang="en-US" sz="1300" baseline="0" dirty="0" smtClean="0"/>
                        <a:t>Behavior</a:t>
                      </a:r>
                      <a:endParaRPr lang="en-US" sz="1300" dirty="0"/>
                    </a:p>
                  </a:txBody>
                  <a:tcPr/>
                </a:tc>
                <a:tc>
                  <a:txBody>
                    <a:bodyPr/>
                    <a:lstStyle/>
                    <a:p>
                      <a:pPr algn="l"/>
                      <a:r>
                        <a:rPr lang="en-US" sz="1300" dirty="0" smtClean="0"/>
                        <a:t>Description</a:t>
                      </a:r>
                      <a:endParaRPr lang="en-US" sz="1300" dirty="0"/>
                    </a:p>
                  </a:txBody>
                  <a:tcPr/>
                </a:tc>
                <a:tc>
                  <a:txBody>
                    <a:bodyPr/>
                    <a:lstStyle/>
                    <a:p>
                      <a:pPr algn="l"/>
                      <a:r>
                        <a:rPr lang="en-US" sz="1300" dirty="0" smtClean="0"/>
                        <a:t>Clear</a:t>
                      </a:r>
                      <a:r>
                        <a:rPr lang="en-US" sz="1300" baseline="0" dirty="0" smtClean="0"/>
                        <a:t> Opportunity                                                 Role Model</a:t>
                      </a:r>
                    </a:p>
                  </a:txBody>
                  <a:tcPr/>
                </a:tc>
                <a:extLst>
                  <a:ext uri="{0D108BD9-81ED-4DB2-BD59-A6C34878D82A}">
                    <a16:rowId xmlns:a16="http://schemas.microsoft.com/office/drawing/2014/main" val="10000"/>
                  </a:ext>
                </a:extLst>
              </a:tr>
              <a:tr h="370840">
                <a:tc>
                  <a:txBody>
                    <a:bodyPr/>
                    <a:lstStyle/>
                    <a:p>
                      <a:r>
                        <a:rPr lang="en-US" sz="1100" b="1" dirty="0" smtClean="0"/>
                        <a:t>1.  ACTIVELY</a:t>
                      </a:r>
                      <a:r>
                        <a:rPr lang="en-US" sz="1100" b="1" baseline="0" dirty="0" smtClean="0"/>
                        <a:t> ADVOCATES</a:t>
                      </a:r>
                      <a:endParaRPr lang="en-US" sz="1100" b="1" dirty="0"/>
                    </a:p>
                  </a:txBody>
                  <a:tcPr/>
                </a:tc>
                <a:tc>
                  <a:txBody>
                    <a:bodyPr/>
                    <a:lstStyle/>
                    <a:p>
                      <a:r>
                        <a:rPr lang="en-US" sz="1100" dirty="0" smtClean="0"/>
                        <a:t>Advocates</a:t>
                      </a:r>
                      <a:r>
                        <a:rPr lang="en-US" sz="1100" baseline="0" dirty="0" smtClean="0"/>
                        <a:t> for protégé’s next promotion; speaks up when appropriate, c</a:t>
                      </a:r>
                      <a:r>
                        <a:rPr lang="en-US" sz="1100" dirty="0" smtClean="0"/>
                        <a:t>alls</a:t>
                      </a:r>
                      <a:r>
                        <a:rPr lang="en-US" sz="1100" baseline="0" dirty="0" smtClean="0"/>
                        <a:t> in </a:t>
                      </a:r>
                      <a:r>
                        <a:rPr lang="en-US" sz="1100" dirty="0" smtClean="0"/>
                        <a:t>favors when necessary</a:t>
                      </a:r>
                      <a:endParaRPr lang="en-US" sz="110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sz="1100" b="1" dirty="0" smtClean="0"/>
                        <a:t>2.</a:t>
                      </a:r>
                      <a:r>
                        <a:rPr lang="en-US" sz="1100" b="1" baseline="0" dirty="0" smtClean="0"/>
                        <a:t>  MAKES CONNECTIONS</a:t>
                      </a:r>
                      <a:endParaRPr lang="en-US" sz="1100" b="1" dirty="0"/>
                    </a:p>
                  </a:txBody>
                  <a:tcPr/>
                </a:tc>
                <a:tc>
                  <a:txBody>
                    <a:bodyPr/>
                    <a:lstStyle/>
                    <a:p>
                      <a:r>
                        <a:rPr lang="en-US" sz="1100" dirty="0" smtClean="0"/>
                        <a:t>Makes</a:t>
                      </a:r>
                      <a:r>
                        <a:rPr lang="en-US" sz="1100" baseline="0" dirty="0" smtClean="0"/>
                        <a:t> connections to other senior leaders</a:t>
                      </a:r>
                      <a:endParaRPr lang="en-US" sz="1100"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sz="1100" b="1" dirty="0" smtClean="0"/>
                        <a:t>3.</a:t>
                      </a:r>
                      <a:r>
                        <a:rPr lang="en-US" sz="1100" b="1" baseline="0" dirty="0" smtClean="0"/>
                        <a:t>  IDENTIFIES OPPORTUNITIES FOR EXPOSURE</a:t>
                      </a:r>
                      <a:endParaRPr lang="en-US" sz="1100" b="1" dirty="0"/>
                    </a:p>
                  </a:txBody>
                  <a:tcPr/>
                </a:tc>
                <a:tc>
                  <a:txBody>
                    <a:bodyPr/>
                    <a:lstStyle/>
                    <a:p>
                      <a:r>
                        <a:rPr lang="en-US" sz="1100" dirty="0" smtClean="0"/>
                        <a:t>Ensures protégé</a:t>
                      </a:r>
                      <a:r>
                        <a:rPr lang="en-US" sz="1100" baseline="0" dirty="0" smtClean="0"/>
                        <a:t> is</a:t>
                      </a:r>
                      <a:r>
                        <a:rPr lang="en-US" sz="1100" dirty="0" smtClean="0"/>
                        <a:t> considered for</a:t>
                      </a:r>
                      <a:r>
                        <a:rPr lang="en-US" sz="1100" baseline="0" dirty="0" smtClean="0"/>
                        <a:t> promising opportunities and challenging assignments; advises on executive presence</a:t>
                      </a:r>
                      <a:endParaRPr lang="en-US" sz="1100" dirty="0"/>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sz="1100" b="1" dirty="0" smtClean="0"/>
                        <a:t>4.  EXPANDS</a:t>
                      </a:r>
                      <a:r>
                        <a:rPr lang="en-US" sz="1100" b="1" baseline="0" dirty="0" smtClean="0"/>
                        <a:t> PROTÉGÉ’S SELF-PERCEPTION </a:t>
                      </a:r>
                      <a:endParaRPr lang="en-US" sz="1100" b="1" dirty="0"/>
                    </a:p>
                  </a:txBody>
                  <a:tcPr/>
                </a:tc>
                <a:tc>
                  <a:txBody>
                    <a:bodyPr/>
                    <a:lstStyle/>
                    <a:p>
                      <a:r>
                        <a:rPr lang="en-US" sz="1100" dirty="0" smtClean="0"/>
                        <a:t>Expands protégé’s perception of their</a:t>
                      </a:r>
                      <a:r>
                        <a:rPr lang="en-US" sz="1100" baseline="0" dirty="0" smtClean="0"/>
                        <a:t> own skills and capabilities through feedback</a:t>
                      </a:r>
                      <a:endParaRPr lang="en-US" sz="1100"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prstClr val="black"/>
                          </a:solidFill>
                          <a:effectLst/>
                          <a:uLnTx/>
                          <a:uFillTx/>
                          <a:latin typeface="+mn-lt"/>
                          <a:ea typeface="+mn-ea"/>
                          <a:cs typeface="+mn-cs"/>
                        </a:rPr>
                        <a:t>5.  PROVIDES SUPPORT (‘AIR COVER’) </a:t>
                      </a:r>
                    </a:p>
                    <a:p>
                      <a:endParaRPr lang="en-US" dirty="0"/>
                    </a:p>
                  </a:txBody>
                  <a:tcPr/>
                </a:tc>
                <a:tc>
                  <a:txBody>
                    <a:bodyPr/>
                    <a:lstStyle/>
                    <a:p>
                      <a:r>
                        <a:rPr lang="en-US" sz="1100" dirty="0" smtClean="0"/>
                        <a:t>Protect</a:t>
                      </a:r>
                      <a:r>
                        <a:rPr lang="en-US" sz="1100" baseline="0" dirty="0" smtClean="0"/>
                        <a:t>s protégé from negative publicity or damaging contact with other senior executives</a:t>
                      </a:r>
                      <a:endParaRPr lang="en-US" sz="1100" dirty="0"/>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
        <p:nvSpPr>
          <p:cNvPr id="7" name="object 4"/>
          <p:cNvSpPr txBox="1"/>
          <p:nvPr/>
        </p:nvSpPr>
        <p:spPr>
          <a:xfrm>
            <a:off x="516890" y="1295400"/>
            <a:ext cx="6798310" cy="846386"/>
          </a:xfrm>
          <a:prstGeom prst="rect">
            <a:avLst/>
          </a:prstGeom>
        </p:spPr>
        <p:txBody>
          <a:bodyPr vert="horz" wrap="square" lIns="0" tIns="0" rIns="0" bIns="0" rtlCol="0">
            <a:spAutoFit/>
          </a:bodyPr>
          <a:lstStyle/>
          <a:p>
            <a:pPr fontAlgn="t"/>
            <a:r>
              <a:rPr lang="en-US" sz="1100" b="1" dirty="0" smtClean="0">
                <a:latin typeface="Arial" panose="020B0604020202020204" pitchFamily="34" charset="0"/>
                <a:cs typeface="Arial" panose="020B0604020202020204" pitchFamily="34" charset="0"/>
              </a:rPr>
              <a:t>Executive Sponsorship Behaviors:</a:t>
            </a:r>
            <a:endParaRPr lang="en-US" sz="1100" dirty="0" smtClean="0">
              <a:latin typeface="Arial" panose="020B0604020202020204" pitchFamily="34" charset="0"/>
              <a:cs typeface="Arial" panose="020B0604020202020204" pitchFamily="34" charset="0"/>
            </a:endParaRPr>
          </a:p>
          <a:p>
            <a:pPr fontAlgn="t"/>
            <a:r>
              <a:rPr lang="en-US" sz="1100" dirty="0" smtClean="0">
                <a:latin typeface="Arial" panose="020B0604020202020204" pitchFamily="34" charset="0"/>
                <a:cs typeface="Arial" panose="020B0604020202020204" pitchFamily="34" charset="0"/>
              </a:rPr>
              <a:t>Assess your current level of proficiency with the following sponsorship behaviors by indicating where see yourself on the continuums below.  The intention of this document is to support you in identifying your strengths and areas of opportunity.  </a:t>
            </a:r>
          </a:p>
          <a:p>
            <a:pPr fontAlgn="t"/>
            <a:endParaRPr lang="en-US" sz="1100" dirty="0">
              <a:latin typeface="Arial" panose="020B0604020202020204" pitchFamily="34" charset="0"/>
              <a:cs typeface="Arial" panose="020B0604020202020204" pitchFamily="34" charset="0"/>
            </a:endParaRPr>
          </a:p>
        </p:txBody>
      </p:sp>
      <p:cxnSp>
        <p:nvCxnSpPr>
          <p:cNvPr id="6" name="Straight Arrow Connector 5"/>
          <p:cNvCxnSpPr/>
          <p:nvPr/>
        </p:nvCxnSpPr>
        <p:spPr>
          <a:xfrm>
            <a:off x="3270250" y="3048000"/>
            <a:ext cx="40449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object 4"/>
          <p:cNvSpPr txBox="1"/>
          <p:nvPr/>
        </p:nvSpPr>
        <p:spPr>
          <a:xfrm>
            <a:off x="533400" y="7162800"/>
            <a:ext cx="6798310" cy="2200602"/>
          </a:xfrm>
          <a:prstGeom prst="rect">
            <a:avLst/>
          </a:prstGeom>
        </p:spPr>
        <p:txBody>
          <a:bodyPr vert="horz" wrap="square" lIns="0" tIns="0" rIns="0" bIns="0" rtlCol="0">
            <a:spAutoFit/>
          </a:bodyPr>
          <a:lstStyle/>
          <a:p>
            <a:pPr fontAlgn="t"/>
            <a:r>
              <a:rPr lang="en-US" sz="1100" b="1" dirty="0" smtClean="0">
                <a:latin typeface="Arial" panose="020B0604020202020204" pitchFamily="34" charset="0"/>
                <a:cs typeface="Arial" panose="020B0604020202020204" pitchFamily="34" charset="0"/>
              </a:rPr>
              <a:t>Reflections:</a:t>
            </a:r>
            <a:endParaRPr lang="en-US" sz="1100" dirty="0" smtClean="0">
              <a:latin typeface="Arial" panose="020B0604020202020204" pitchFamily="34" charset="0"/>
              <a:cs typeface="Arial" panose="020B0604020202020204" pitchFamily="34" charset="0"/>
            </a:endParaRPr>
          </a:p>
          <a:p>
            <a:pPr fontAlgn="t"/>
            <a:endParaRPr lang="en-US" sz="1100" dirty="0" smtClean="0">
              <a:latin typeface="Arial" panose="020B0604020202020204" pitchFamily="34" charset="0"/>
              <a:cs typeface="Arial" panose="020B0604020202020204" pitchFamily="34" charset="0"/>
            </a:endParaRPr>
          </a:p>
          <a:p>
            <a:pPr fontAlgn="t"/>
            <a:endParaRPr lang="en-US" sz="1100" dirty="0">
              <a:latin typeface="Arial" panose="020B0604020202020204" pitchFamily="34" charset="0"/>
              <a:cs typeface="Arial" panose="020B0604020202020204" pitchFamily="34" charset="0"/>
            </a:endParaRPr>
          </a:p>
          <a:p>
            <a:pPr fontAlgn="t"/>
            <a:endParaRPr lang="en-US" sz="1100" b="1" dirty="0" smtClean="0">
              <a:latin typeface="Arial" panose="020B0604020202020204" pitchFamily="34" charset="0"/>
              <a:cs typeface="Arial" panose="020B0604020202020204" pitchFamily="34" charset="0"/>
            </a:endParaRPr>
          </a:p>
          <a:p>
            <a:pPr fontAlgn="t"/>
            <a:endParaRPr lang="en-US" sz="1100" b="1" dirty="0">
              <a:latin typeface="Arial" panose="020B0604020202020204" pitchFamily="34" charset="0"/>
              <a:cs typeface="Arial" panose="020B0604020202020204" pitchFamily="34" charset="0"/>
            </a:endParaRPr>
          </a:p>
          <a:p>
            <a:pPr fontAlgn="t"/>
            <a:endParaRPr lang="en-US" sz="1100" b="1" dirty="0">
              <a:latin typeface="Arial" panose="020B0604020202020204" pitchFamily="34" charset="0"/>
              <a:cs typeface="Arial" panose="020B0604020202020204" pitchFamily="34" charset="0"/>
            </a:endParaRPr>
          </a:p>
          <a:p>
            <a:pPr fontAlgn="t"/>
            <a:endParaRPr lang="en-US" sz="1100" b="1" dirty="0" smtClean="0">
              <a:latin typeface="Arial" panose="020B0604020202020204" pitchFamily="34" charset="0"/>
              <a:cs typeface="Arial" panose="020B0604020202020204" pitchFamily="34" charset="0"/>
            </a:endParaRPr>
          </a:p>
          <a:p>
            <a:pPr fontAlgn="t"/>
            <a:r>
              <a:rPr lang="en-US" sz="1100" b="1" dirty="0" smtClean="0">
                <a:latin typeface="Arial" panose="020B0604020202020204" pitchFamily="34" charset="0"/>
                <a:cs typeface="Arial" panose="020B0604020202020204" pitchFamily="34" charset="0"/>
              </a:rPr>
              <a:t>What action step will you take to leverage a strength or develop an area of opportunity?:</a:t>
            </a:r>
          </a:p>
          <a:p>
            <a:pPr fontAlgn="t"/>
            <a:endParaRPr lang="en-US" sz="1100" b="1" dirty="0">
              <a:latin typeface="Arial" panose="020B0604020202020204" pitchFamily="34" charset="0"/>
              <a:cs typeface="Arial" panose="020B0604020202020204" pitchFamily="34" charset="0"/>
            </a:endParaRPr>
          </a:p>
          <a:p>
            <a:pPr fontAlgn="t"/>
            <a:endParaRPr lang="en-US" sz="1100" b="1" dirty="0" smtClean="0">
              <a:latin typeface="Arial" panose="020B0604020202020204" pitchFamily="34" charset="0"/>
              <a:cs typeface="Arial" panose="020B0604020202020204" pitchFamily="34" charset="0"/>
            </a:endParaRPr>
          </a:p>
          <a:p>
            <a:pPr fontAlgn="t"/>
            <a:endParaRPr lang="en-US" sz="1100" b="1" dirty="0">
              <a:latin typeface="Arial" panose="020B0604020202020204" pitchFamily="34" charset="0"/>
              <a:cs typeface="Arial" panose="020B0604020202020204" pitchFamily="34" charset="0"/>
            </a:endParaRPr>
          </a:p>
          <a:p>
            <a:pPr fontAlgn="t"/>
            <a:endParaRPr lang="en-US" sz="1100" b="1" dirty="0" smtClean="0">
              <a:latin typeface="Arial" panose="020B0604020202020204" pitchFamily="34" charset="0"/>
              <a:cs typeface="Arial" panose="020B0604020202020204" pitchFamily="34" charset="0"/>
            </a:endParaRPr>
          </a:p>
          <a:p>
            <a:pPr fontAlgn="t"/>
            <a:endParaRPr lang="en-US" sz="1100" b="1" dirty="0">
              <a:latin typeface="Arial" panose="020B0604020202020204" pitchFamily="34" charset="0"/>
              <a:cs typeface="Arial" panose="020B0604020202020204" pitchFamily="34" charset="0"/>
            </a:endParaRPr>
          </a:p>
        </p:txBody>
      </p:sp>
      <p:cxnSp>
        <p:nvCxnSpPr>
          <p:cNvPr id="12" name="Straight Arrow Connector 11"/>
          <p:cNvCxnSpPr/>
          <p:nvPr/>
        </p:nvCxnSpPr>
        <p:spPr>
          <a:xfrm>
            <a:off x="3270250" y="3810000"/>
            <a:ext cx="40449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257550" y="4648200"/>
            <a:ext cx="40449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305972" y="5791200"/>
            <a:ext cx="40449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257550" y="6629400"/>
            <a:ext cx="40449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4"/>
          <p:cNvSpPr txBox="1">
            <a:spLocks noChangeArrowheads="1"/>
          </p:cNvSpPr>
          <p:nvPr/>
        </p:nvSpPr>
        <p:spPr bwMode="auto">
          <a:xfrm>
            <a:off x="444500" y="9448799"/>
            <a:ext cx="71374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rgbClr val="7F7F7F"/>
                </a:solidFill>
                <a:latin typeface="Arial" pitchFamily="34" charset="0"/>
                <a:cs typeface="Arial" pitchFamily="34" charset="0"/>
              </a:defRPr>
            </a:lvl1pPr>
            <a:lvl2pPr marL="742950" indent="-285750" eaLnBrk="0" hangingPunct="0">
              <a:spcBef>
                <a:spcPct val="20000"/>
              </a:spcBef>
              <a:buFont typeface="Arial" pitchFamily="34" charset="0"/>
              <a:buChar char="–"/>
              <a:defRPr sz="2800">
                <a:solidFill>
                  <a:srgbClr val="7F7F7F"/>
                </a:solidFill>
                <a:latin typeface="Arial" pitchFamily="34" charset="0"/>
                <a:cs typeface="Arial" pitchFamily="34" charset="0"/>
              </a:defRPr>
            </a:lvl2pPr>
            <a:lvl3pPr marL="1143000" indent="-228600" eaLnBrk="0" hangingPunct="0">
              <a:spcBef>
                <a:spcPct val="20000"/>
              </a:spcBef>
              <a:buFont typeface="Arial" pitchFamily="34" charset="0"/>
              <a:buChar char="•"/>
              <a:defRPr sz="2400">
                <a:solidFill>
                  <a:srgbClr val="7F7F7F"/>
                </a:solidFill>
                <a:latin typeface="Arial" pitchFamily="34" charset="0"/>
                <a:cs typeface="Arial" pitchFamily="34" charset="0"/>
              </a:defRPr>
            </a:lvl3pPr>
            <a:lvl4pPr marL="1600200" indent="-228600" eaLnBrk="0" hangingPunct="0">
              <a:spcBef>
                <a:spcPct val="20000"/>
              </a:spcBef>
              <a:buFont typeface="Arial" pitchFamily="34" charset="0"/>
              <a:buChar char="–"/>
              <a:defRPr sz="2000">
                <a:solidFill>
                  <a:srgbClr val="7F7F7F"/>
                </a:solidFill>
                <a:latin typeface="Arial" pitchFamily="34" charset="0"/>
                <a:cs typeface="Arial" pitchFamily="34" charset="0"/>
              </a:defRPr>
            </a:lvl4pPr>
            <a:lvl5pPr marL="2057400" indent="-228600" eaLnBrk="0" hangingPunct="0">
              <a:spcBef>
                <a:spcPct val="20000"/>
              </a:spcBef>
              <a:buFont typeface="Arial" pitchFamily="34" charset="0"/>
              <a:buChar char="»"/>
              <a:defRPr sz="2000">
                <a:solidFill>
                  <a:srgbClr val="7F7F7F"/>
                </a:solidFill>
                <a:latin typeface="Arial" pitchFamily="34" charset="0"/>
                <a:cs typeface="Arial" pitchFamily="34" charset="0"/>
              </a:defRPr>
            </a:lvl5pPr>
            <a:lvl6pPr marL="2514600" indent="-228600" defTabSz="457200" eaLnBrk="0" fontAlgn="base" hangingPunct="0">
              <a:spcBef>
                <a:spcPct val="20000"/>
              </a:spcBef>
              <a:spcAft>
                <a:spcPct val="0"/>
              </a:spcAft>
              <a:buFont typeface="Arial" pitchFamily="34" charset="0"/>
              <a:buChar char="»"/>
              <a:defRPr sz="2000">
                <a:solidFill>
                  <a:srgbClr val="7F7F7F"/>
                </a:solidFill>
                <a:latin typeface="Arial" pitchFamily="34" charset="0"/>
                <a:cs typeface="Arial" pitchFamily="34" charset="0"/>
              </a:defRPr>
            </a:lvl6pPr>
            <a:lvl7pPr marL="2971800" indent="-228600" defTabSz="457200" eaLnBrk="0" fontAlgn="base" hangingPunct="0">
              <a:spcBef>
                <a:spcPct val="20000"/>
              </a:spcBef>
              <a:spcAft>
                <a:spcPct val="0"/>
              </a:spcAft>
              <a:buFont typeface="Arial" pitchFamily="34" charset="0"/>
              <a:buChar char="»"/>
              <a:defRPr sz="2000">
                <a:solidFill>
                  <a:srgbClr val="7F7F7F"/>
                </a:solidFill>
                <a:latin typeface="Arial" pitchFamily="34" charset="0"/>
                <a:cs typeface="Arial" pitchFamily="34" charset="0"/>
              </a:defRPr>
            </a:lvl7pPr>
            <a:lvl8pPr marL="3429000" indent="-228600" defTabSz="457200" eaLnBrk="0" fontAlgn="base" hangingPunct="0">
              <a:spcBef>
                <a:spcPct val="20000"/>
              </a:spcBef>
              <a:spcAft>
                <a:spcPct val="0"/>
              </a:spcAft>
              <a:buFont typeface="Arial" pitchFamily="34" charset="0"/>
              <a:buChar char="»"/>
              <a:defRPr sz="2000">
                <a:solidFill>
                  <a:srgbClr val="7F7F7F"/>
                </a:solidFill>
                <a:latin typeface="Arial" pitchFamily="34" charset="0"/>
                <a:cs typeface="Arial" pitchFamily="34" charset="0"/>
              </a:defRPr>
            </a:lvl8pPr>
            <a:lvl9pPr marL="3886200" indent="-228600" defTabSz="457200" eaLnBrk="0" fontAlgn="base" hangingPunct="0">
              <a:spcBef>
                <a:spcPct val="20000"/>
              </a:spcBef>
              <a:spcAft>
                <a:spcPct val="0"/>
              </a:spcAft>
              <a:buFont typeface="Arial" pitchFamily="34" charset="0"/>
              <a:buChar char="»"/>
              <a:defRPr sz="2000">
                <a:solidFill>
                  <a:srgbClr val="7F7F7F"/>
                </a:solidFill>
                <a:latin typeface="Arial" pitchFamily="34" charset="0"/>
                <a:cs typeface="Arial" pitchFamily="34" charset="0"/>
              </a:defRPr>
            </a:lvl9pPr>
          </a:lstStyle>
          <a:p>
            <a:pPr eaLnBrk="1" hangingPunct="1">
              <a:spcBef>
                <a:spcPct val="0"/>
              </a:spcBef>
              <a:buFontTx/>
              <a:buNone/>
            </a:pPr>
            <a:r>
              <a:rPr lang="en-US" altLang="en-US" sz="800" dirty="0" smtClean="0">
                <a:solidFill>
                  <a:schemeClr val="tx1"/>
                </a:solidFill>
              </a:rPr>
              <a:t>-Adapted from </a:t>
            </a:r>
            <a:r>
              <a:rPr lang="en-US" altLang="en-US" sz="800" dirty="0">
                <a:solidFill>
                  <a:schemeClr val="tx1"/>
                </a:solidFill>
              </a:rPr>
              <a:t>“The Relationship You Need to Get Right”, </a:t>
            </a:r>
            <a:r>
              <a:rPr lang="en-US" altLang="en-US" sz="800" dirty="0" smtClean="0">
                <a:solidFill>
                  <a:schemeClr val="tx1"/>
                </a:solidFill>
              </a:rPr>
              <a:t>HBR </a:t>
            </a:r>
            <a:r>
              <a:rPr lang="en-US" altLang="en-US" sz="800" dirty="0">
                <a:solidFill>
                  <a:schemeClr val="tx1"/>
                </a:solidFill>
              </a:rPr>
              <a:t>(October 2011) by Sylvia Ann Hewlett, Melina Marshall, and Laura </a:t>
            </a:r>
            <a:r>
              <a:rPr lang="en-US" altLang="en-US" sz="800" dirty="0" smtClean="0">
                <a:solidFill>
                  <a:schemeClr val="tx1"/>
                </a:solidFill>
              </a:rPr>
              <a:t>Sherbin; and “Why Men Still Get More Promotions Than Women”, HBR (September 2010) by Herminia Ibarra, Nancy M. Carter, and Christine Silva.</a:t>
            </a:r>
            <a:endParaRPr lang="en-US" altLang="en-US" sz="8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689</TotalTime>
  <Words>223</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Alexis Bogdan</dc:creator>
  <cp:lastModifiedBy>Fitzsimmons, Bill</cp:lastModifiedBy>
  <cp:revision>58</cp:revision>
  <cp:lastPrinted>2016-05-11T22:13:06Z</cp:lastPrinted>
  <dcterms:created xsi:type="dcterms:W3CDTF">2015-04-11T09:31:35Z</dcterms:created>
  <dcterms:modified xsi:type="dcterms:W3CDTF">2018-11-21T22:30:30Z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2012-07-25T00:00:00Z</vt:filetime>
  </property>
  <property fmtid="{D5CDD505-2E9C-101B-9397-08002B2CF9AE}" pid="3" name="LastSaved">
    <vt:filetime>2015-04-11T00:00:00Z</vt:filetime>
  </property>
</Properties>
</file>