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8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3AD3-2E36-4A7B-8E8C-69D564D6660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36AF-3E2C-47B7-8586-61AC96799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276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3AD3-2E36-4A7B-8E8C-69D564D6660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36AF-3E2C-47B7-8586-61AC96799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16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3AD3-2E36-4A7B-8E8C-69D564D6660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36AF-3E2C-47B7-8586-61AC96799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8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3AD3-2E36-4A7B-8E8C-69D564D6660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36AF-3E2C-47B7-8586-61AC96799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3AD3-2E36-4A7B-8E8C-69D564D6660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36AF-3E2C-47B7-8586-61AC96799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7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3AD3-2E36-4A7B-8E8C-69D564D6660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36AF-3E2C-47B7-8586-61AC96799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38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3AD3-2E36-4A7B-8E8C-69D564D6660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36AF-3E2C-47B7-8586-61AC96799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24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3AD3-2E36-4A7B-8E8C-69D564D6660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36AF-3E2C-47B7-8586-61AC96799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3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3AD3-2E36-4A7B-8E8C-69D564D6660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36AF-3E2C-47B7-8586-61AC96799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9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3AD3-2E36-4A7B-8E8C-69D564D6660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36AF-3E2C-47B7-8586-61AC96799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1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3AD3-2E36-4A7B-8E8C-69D564D6660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36AF-3E2C-47B7-8586-61AC96799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5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D3AD3-2E36-4A7B-8E8C-69D564D6660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B36AF-3E2C-47B7-8586-61AC96799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37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-19683"/>
            <a:ext cx="9144000" cy="908184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 [Month] </a:t>
            </a:r>
            <a:r>
              <a:rPr lang="en-US" dirty="0" smtClean="0"/>
              <a:t>[Year] </a:t>
            </a:r>
            <a:r>
              <a:rPr lang="en-US" dirty="0" smtClean="0"/>
              <a:t>Talent </a:t>
            </a:r>
            <a:r>
              <a:rPr lang="en-US" dirty="0" smtClean="0"/>
              <a:t>Card </a:t>
            </a:r>
            <a:r>
              <a:rPr lang="en-US" dirty="0" smtClean="0"/>
              <a:t>		[Name]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156864" y="4701388"/>
          <a:ext cx="8644242" cy="1450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386"/>
                <a:gridCol w="6943856"/>
              </a:tblGrid>
              <a:tr h="794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</a:pPr>
                      <a:r>
                        <a:rPr kumimoji="0" lang="en-US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ＭＳ Ｐゴシック" charset="0"/>
                          <a:cs typeface="Arial" pitchFamily="34" charset="0"/>
                        </a:rPr>
                        <a:t>Strengths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T="45789" marB="4578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200"/>
                        </a:spcAft>
                        <a:buFont typeface="Arial"/>
                        <a:buChar char="•"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T="45789" marB="4578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981">
                <a:tc>
                  <a:txBody>
                    <a:bodyPr/>
                    <a:lstStyle/>
                    <a:p>
                      <a:r>
                        <a:rPr kumimoji="0" lang="en-US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ＭＳ Ｐゴシック" charset="0"/>
                          <a:cs typeface="Arial" pitchFamily="34" charset="0"/>
                        </a:rPr>
                        <a:t>Development Opportunities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T="45789" marB="4578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80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T="45789" marB="45789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ext Box 94"/>
          <p:cNvSpPr txBox="1">
            <a:spLocks noChangeArrowheads="1"/>
          </p:cNvSpPr>
          <p:nvPr/>
        </p:nvSpPr>
        <p:spPr bwMode="auto">
          <a:xfrm>
            <a:off x="161334" y="4381614"/>
            <a:ext cx="8639772" cy="246221"/>
          </a:xfrm>
          <a:prstGeom prst="rect">
            <a:avLst/>
          </a:prstGeom>
          <a:solidFill>
            <a:srgbClr val="002060"/>
          </a:solidFill>
          <a:ln w="9525">
            <a:solidFill>
              <a:srgbClr val="6C006C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15000"/>
              </a:spcBef>
              <a:buFont typeface="Symbol" panose="05050102010706020507" pitchFamily="18" charset="2"/>
              <a:buNone/>
            </a:pPr>
            <a:r>
              <a:rPr lang="en-US" altLang="en-US" sz="1000" b="1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Strengths &amp; Development </a:t>
            </a:r>
            <a:r>
              <a:rPr lang="en-US" altLang="en-US" sz="1000" b="1" dirty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1000" b="1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reas</a:t>
            </a:r>
            <a:endParaRPr lang="en-US" altLang="en-US" sz="1000" b="1" dirty="0">
              <a:solidFill>
                <a:prstClr val="white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>
            <a:off x="453395" y="4135399"/>
            <a:ext cx="3538034" cy="6927"/>
          </a:xfrm>
          <a:prstGeom prst="straightConnector1">
            <a:avLst/>
          </a:prstGeom>
          <a:noFill/>
          <a:ln w="254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Rectangle 13"/>
          <p:cNvSpPr/>
          <p:nvPr/>
        </p:nvSpPr>
        <p:spPr>
          <a:xfrm>
            <a:off x="1939985" y="4142326"/>
            <a:ext cx="7840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rgbClr val="45B2BA"/>
                </a:solidFill>
                <a:latin typeface="Century Gothic" panose="020B0502020202020204" pitchFamily="34" charset="0"/>
              </a:rPr>
              <a:t>Potential</a:t>
            </a:r>
            <a:endParaRPr lang="en-US" sz="1000" dirty="0">
              <a:solidFill>
                <a:srgbClr val="45B2BA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 rot="16200000">
            <a:off x="-372018" y="3178836"/>
            <a:ext cx="1219200" cy="21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15000"/>
              </a:lnSpc>
              <a:defRPr/>
            </a:pPr>
            <a:r>
              <a:rPr lang="en-US" sz="1000" b="1" dirty="0">
                <a:solidFill>
                  <a:srgbClr val="45B2BA"/>
                </a:solidFill>
                <a:latin typeface="Century Gothic" panose="020B0502020202020204" pitchFamily="34" charset="0"/>
                <a:ea typeface="Calibri"/>
                <a:cs typeface="Arial" pitchFamily="34" charset="0"/>
              </a:rPr>
              <a:t>Performance</a:t>
            </a:r>
            <a:endParaRPr lang="en-US" sz="1000" dirty="0">
              <a:solidFill>
                <a:srgbClr val="45B2BA"/>
              </a:solidFill>
              <a:latin typeface="Century Gothic" panose="020B0502020202020204" pitchFamily="34" charset="0"/>
              <a:ea typeface="Calibri"/>
              <a:cs typeface="Arial" pitchFamily="34" charset="0"/>
            </a:endParaRPr>
          </a:p>
        </p:txBody>
      </p:sp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 flipV="1">
            <a:off x="389372" y="2794157"/>
            <a:ext cx="0" cy="1224722"/>
          </a:xfrm>
          <a:prstGeom prst="straightConnector1">
            <a:avLst/>
          </a:prstGeom>
          <a:noFill/>
          <a:ln w="254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1" name="Group 22"/>
          <p:cNvGraphicFramePr>
            <a:graphicFrameLocks noGrp="1"/>
          </p:cNvGraphicFramePr>
          <p:nvPr>
            <p:extLst/>
          </p:nvPr>
        </p:nvGraphicFramePr>
        <p:xfrm>
          <a:off x="4339771" y="2593602"/>
          <a:ext cx="4461335" cy="1432731"/>
        </p:xfrm>
        <a:graphic>
          <a:graphicData uri="http://schemas.openxmlformats.org/drawingml/2006/table">
            <a:tbl>
              <a:tblPr/>
              <a:tblGrid>
                <a:gridCol w="2138933"/>
                <a:gridCol w="2322402"/>
              </a:tblGrid>
              <a:tr h="263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  <a:defRPr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ＭＳ Ｐゴシック" charset="0"/>
                          <a:cs typeface="Arial" pitchFamily="34" charset="0"/>
                        </a:rPr>
                        <a:t>Risk of Loss</a:t>
                      </a:r>
                    </a:p>
                  </a:txBody>
                  <a:tcPr marL="91438" marR="91438" marT="45691" marB="45691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38" marR="91438" marT="45691" marB="45691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  <a:defRPr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ＭＳ Ｐゴシック" charset="0"/>
                          <a:cs typeface="Arial" pitchFamily="34" charset="0"/>
                        </a:rPr>
                        <a:t>Impact of Loss</a:t>
                      </a:r>
                    </a:p>
                  </a:txBody>
                  <a:tcPr marL="91438" marR="91438" marT="45691" marB="45691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38" marR="91438" marT="45691" marB="45691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ＭＳ Ｐゴシック" charset="0"/>
                          <a:cs typeface="Arial" pitchFamily="34" charset="0"/>
                        </a:rPr>
                        <a:t>Potential Future Role and Timing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38" marR="91438" marT="45691" marB="45691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38" marR="91438" marT="45691" marB="45691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ＭＳ Ｐゴシック" charset="0"/>
                          <a:cs typeface="Arial" pitchFamily="34" charset="0"/>
                        </a:rPr>
                        <a:t>Emergency Successor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38" marR="91438" marT="45691" marB="45691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38" marR="91438" marT="45691" marB="45691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6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ＭＳ Ｐゴシック" charset="0"/>
                          <a:cs typeface="Arial" pitchFamily="34" charset="0"/>
                        </a:rPr>
                        <a:t>Potential Successor(s) and Timing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38" marR="91438" marT="45691" marB="45691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38" marR="91438" marT="45691" marB="45691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Text Box 96"/>
          <p:cNvSpPr txBox="1">
            <a:spLocks noChangeArrowheads="1"/>
          </p:cNvSpPr>
          <p:nvPr/>
        </p:nvSpPr>
        <p:spPr bwMode="auto">
          <a:xfrm>
            <a:off x="156865" y="2295018"/>
            <a:ext cx="3885366" cy="254000"/>
          </a:xfrm>
          <a:prstGeom prst="rect">
            <a:avLst/>
          </a:prstGeom>
          <a:solidFill>
            <a:srgbClr val="002060"/>
          </a:solidFill>
          <a:ln w="9525">
            <a:solidFill>
              <a:srgbClr val="6C006C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15000"/>
              </a:spcBef>
              <a:buFont typeface="Symbol" panose="05050102010706020507" pitchFamily="18" charset="2"/>
              <a:buNone/>
            </a:pPr>
            <a:r>
              <a:rPr lang="en-US" altLang="en-US" sz="1000" b="1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[YEAR] </a:t>
            </a:r>
            <a:r>
              <a:rPr lang="en-US" altLang="en-US" sz="1000" b="1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9-Box </a:t>
            </a:r>
            <a:r>
              <a:rPr lang="en-US" altLang="en-US" sz="1000" b="1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Rating</a:t>
            </a:r>
            <a:endParaRPr lang="en-US" altLang="en-US" sz="1000" b="1" dirty="0">
              <a:solidFill>
                <a:prstClr val="white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97"/>
          <p:cNvSpPr txBox="1">
            <a:spLocks noChangeArrowheads="1"/>
          </p:cNvSpPr>
          <p:nvPr/>
        </p:nvSpPr>
        <p:spPr bwMode="auto">
          <a:xfrm>
            <a:off x="4339771" y="2293404"/>
            <a:ext cx="4474473" cy="246221"/>
          </a:xfrm>
          <a:prstGeom prst="rect">
            <a:avLst/>
          </a:prstGeom>
          <a:solidFill>
            <a:srgbClr val="002060"/>
          </a:solidFill>
          <a:ln w="9525">
            <a:solidFill>
              <a:srgbClr val="6C006C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15000"/>
              </a:spcBef>
              <a:buFont typeface="Symbol" panose="05050102010706020507" pitchFamily="18" charset="2"/>
              <a:buNone/>
            </a:pPr>
            <a:r>
              <a:rPr lang="en-US" altLang="en-US" sz="1000" b="1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Succession Plan</a:t>
            </a:r>
          </a:p>
        </p:txBody>
      </p:sp>
      <p:graphicFrame>
        <p:nvGraphicFramePr>
          <p:cNvPr id="28" name="Group 79"/>
          <p:cNvGraphicFramePr>
            <a:graphicFrameLocks noGrp="1"/>
          </p:cNvGraphicFramePr>
          <p:nvPr>
            <p:extLst/>
          </p:nvPr>
        </p:nvGraphicFramePr>
        <p:xfrm>
          <a:off x="161334" y="1063467"/>
          <a:ext cx="7136449" cy="11424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137729"/>
                <a:gridCol w="4998720"/>
              </a:tblGrid>
              <a:tr h="212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</a:pPr>
                      <a:r>
                        <a:rPr kumimoji="0" lang="en-US" sz="9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Current Position and Level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46" marR="91446" marT="45668" marB="45668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46" marR="91446" marT="45668" marB="45668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charset="0"/>
                          <a:cs typeface="Arial" pitchFamily="34" charset="0"/>
                        </a:rPr>
                        <a:t>Time in Current Position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46" marR="91446" marT="45668" marB="45668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46" marR="91446" marT="45668" marB="45668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charset="0"/>
                          <a:cs typeface="Arial" pitchFamily="34" charset="0"/>
                        </a:rPr>
                        <a:t>Tenure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46" marR="91446" marT="45668" marB="45668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46" marR="91446" marT="45668" marB="45668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charset="0"/>
                          <a:cs typeface="Arial" pitchFamily="34" charset="0"/>
                        </a:rPr>
                        <a:t>Unvested LTI as a % of Base Salary 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46" marR="91446" marT="45668" marB="45668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46" marR="91446" marT="45668" marB="45668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charset="0"/>
                          <a:cs typeface="Arial" pitchFamily="34" charset="0"/>
                        </a:rPr>
                        <a:t>Critical Job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46" marR="91446" marT="45668" marB="45668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0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46" marR="91446" marT="45668" marB="45668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/>
          </p:nvPr>
        </p:nvGraphicFramePr>
        <p:xfrm>
          <a:off x="480042" y="2601849"/>
          <a:ext cx="3562188" cy="144199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12558"/>
                <a:gridCol w="1068685"/>
                <a:gridCol w="1180945"/>
              </a:tblGrid>
              <a:tr h="4248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Exemplary/</a:t>
                      </a:r>
                      <a:endParaRPr lang="en-US" sz="700" dirty="0">
                        <a:solidFill>
                          <a:schemeClr val="tx2"/>
                        </a:solidFill>
                        <a:effectLst/>
                        <a:latin typeface="Century Gothic" panose="020B0502020202020204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2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Developed in Role</a:t>
                      </a:r>
                      <a:endParaRPr lang="en-US" sz="700" kern="1200" dirty="0">
                        <a:solidFill>
                          <a:schemeClr val="tx2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53" marR="68553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Exemplary/</a:t>
                      </a:r>
                      <a:endParaRPr lang="en-US" sz="700" dirty="0">
                        <a:solidFill>
                          <a:schemeClr val="tx2"/>
                        </a:solidFill>
                        <a:effectLst/>
                        <a:latin typeface="Century Gothic" panose="020B0502020202020204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Solid Potential</a:t>
                      </a:r>
                      <a:endParaRPr lang="en-US" sz="700" dirty="0">
                        <a:solidFill>
                          <a:schemeClr val="tx2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53" marR="68553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2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Exemplary/</a:t>
                      </a:r>
                      <a:endParaRPr lang="en-US" sz="700" kern="1200" dirty="0">
                        <a:solidFill>
                          <a:schemeClr val="tx2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200" dirty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High Potential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85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Standard of Excellence/</a:t>
                      </a:r>
                      <a:endParaRPr lang="en-US" sz="700" dirty="0">
                        <a:solidFill>
                          <a:schemeClr val="tx2"/>
                        </a:solidFill>
                        <a:effectLst/>
                        <a:latin typeface="Century Gothic" panose="020B0502020202020204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2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Developed in Role</a:t>
                      </a:r>
                      <a:endParaRPr lang="en-US" sz="700" kern="1200" dirty="0">
                        <a:solidFill>
                          <a:schemeClr val="tx2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53" marR="68553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Standard of Excellence/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Solid </a:t>
                      </a:r>
                      <a:r>
                        <a:rPr lang="en-US" sz="700" dirty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Potential</a:t>
                      </a:r>
                      <a:endParaRPr lang="en-US" sz="700" dirty="0">
                        <a:solidFill>
                          <a:schemeClr val="tx2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53" marR="68553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2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Standard of Excellence/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2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High </a:t>
                      </a:r>
                      <a:r>
                        <a:rPr lang="en-US" sz="700" kern="1200" dirty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Potential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5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Improvement Required/</a:t>
                      </a:r>
                      <a:endParaRPr lang="en-US" sz="700" dirty="0">
                        <a:solidFill>
                          <a:schemeClr val="tx2"/>
                        </a:solidFill>
                        <a:effectLst/>
                        <a:latin typeface="Century Gothic" panose="020B0502020202020204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2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Developed in Role</a:t>
                      </a:r>
                      <a:endParaRPr lang="en-US" sz="700" kern="1200" dirty="0">
                        <a:solidFill>
                          <a:schemeClr val="tx2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53" marR="68553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Improvement Required/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Solid </a:t>
                      </a:r>
                      <a:r>
                        <a:rPr lang="en-US" sz="700" dirty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Potential</a:t>
                      </a:r>
                      <a:endParaRPr lang="en-US" sz="700" dirty="0">
                        <a:solidFill>
                          <a:schemeClr val="tx2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53" marR="68553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Improvement Required/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High </a:t>
                      </a:r>
                      <a:r>
                        <a:rPr lang="en-US" sz="700" dirty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Potential</a:t>
                      </a:r>
                      <a:endParaRPr lang="en-US" sz="700" dirty="0">
                        <a:solidFill>
                          <a:schemeClr val="tx2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53" marR="68553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138160" y="6382512"/>
            <a:ext cx="548640" cy="365125"/>
          </a:xfrm>
          <a:prstGeom prst="rect">
            <a:avLst/>
          </a:prstGeom>
        </p:spPr>
        <p:txBody>
          <a:bodyPr/>
          <a:lstStyle/>
          <a:p>
            <a:fld id="{EBCB6BC7-3115-9742-A93D-6375572FC604}" type="slidenum">
              <a:rPr lang="en-US" smtClean="0">
                <a:solidFill>
                  <a:srgbClr val="595959"/>
                </a:solidFill>
              </a:rPr>
              <a:pPr/>
              <a:t>1</a:t>
            </a:fld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67600" y="1066800"/>
            <a:ext cx="1346644" cy="11321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 photo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1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8"/>
          <p:cNvSpPr txBox="1">
            <a:spLocks noGrp="1" noChangeArrowheads="1"/>
          </p:cNvSpPr>
          <p:nvPr>
            <p:ph idx="1"/>
          </p:nvPr>
        </p:nvSpPr>
        <p:spPr bwMode="auto">
          <a:xfrm>
            <a:off x="606494" y="2183500"/>
            <a:ext cx="8101669" cy="1549655"/>
          </a:xfrm>
          <a:prstGeom prst="rect">
            <a:avLst/>
          </a:prstGeom>
          <a:noFill/>
          <a:ln w="12700">
            <a:solidFill>
              <a:srgbClr val="7F7F7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indent="0">
              <a:spcBef>
                <a:spcPct val="15000"/>
              </a:spcBef>
              <a:buNone/>
              <a:defRPr/>
            </a:pPr>
            <a:r>
              <a:rPr lang="en-US" sz="1200" b="1" u="sng" dirty="0" smtClean="0">
                <a:solidFill>
                  <a:schemeClr val="tx1">
                    <a:lumMod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Changes in Performance, Behavior and/or Development (since last talent review)</a:t>
            </a:r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en-US" sz="1200" dirty="0" smtClean="0">
                <a:solidFill>
                  <a:srgbClr val="595959">
                    <a:lumMod val="75000"/>
                    <a:lumOff val="25000"/>
                  </a:srgbClr>
                </a:solidFill>
                <a:latin typeface="Century Gothic" panose="020B0502020202020204" pitchFamily="34" charset="0"/>
                <a:cs typeface="Arial" pitchFamily="34" charset="0"/>
              </a:rPr>
              <a:t/>
            </a:r>
            <a:br>
              <a:rPr lang="en-US" sz="1200" dirty="0" smtClean="0">
                <a:solidFill>
                  <a:srgbClr val="595959">
                    <a:lumMod val="75000"/>
                    <a:lumOff val="25000"/>
                  </a:srgbClr>
                </a:solidFill>
                <a:latin typeface="Century Gothic" panose="020B0502020202020204" pitchFamily="34" charset="0"/>
                <a:cs typeface="Arial" pitchFamily="34" charset="0"/>
              </a:rPr>
            </a:br>
            <a:endParaRPr lang="en-US" sz="1200" dirty="0" smtClean="0">
              <a:solidFill>
                <a:srgbClr val="595959">
                  <a:lumMod val="75000"/>
                  <a:lumOff val="25000"/>
                </a:srgbClr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 indent="-225425">
              <a:spcBef>
                <a:spcPct val="15000"/>
              </a:spcBef>
              <a:defRPr/>
            </a:pPr>
            <a:r>
              <a:rPr lang="en-US" sz="1000" b="1" dirty="0" smtClean="0">
                <a:latin typeface="Century Gothic" panose="020B0502020202020204" pitchFamily="34" charset="0"/>
                <a:cs typeface="Arial" pitchFamily="34" charset="0"/>
              </a:rPr>
              <a:t>XXX</a:t>
            </a:r>
          </a:p>
          <a:p>
            <a:pPr indent="-225425">
              <a:spcBef>
                <a:spcPct val="15000"/>
              </a:spcBef>
              <a:defRPr/>
            </a:pPr>
            <a:r>
              <a:rPr lang="en-US" sz="1000" b="1" dirty="0" smtClean="0">
                <a:latin typeface="Century Gothic" panose="020B0502020202020204" pitchFamily="34" charset="0"/>
                <a:cs typeface="Arial" pitchFamily="34" charset="0"/>
              </a:rPr>
              <a:t>XXX</a:t>
            </a:r>
          </a:p>
          <a:p>
            <a:pPr indent="-225425">
              <a:spcBef>
                <a:spcPct val="15000"/>
              </a:spcBef>
              <a:defRPr/>
            </a:pPr>
            <a:r>
              <a:rPr lang="en-US" sz="1000" b="1" dirty="0" smtClean="0">
                <a:latin typeface="Century Gothic" panose="020B0502020202020204" pitchFamily="34" charset="0"/>
                <a:cs typeface="Arial" pitchFamily="34" charset="0"/>
              </a:rPr>
              <a:t>XXX</a:t>
            </a:r>
          </a:p>
          <a:p>
            <a:pPr indent="-225425">
              <a:spcBef>
                <a:spcPct val="15000"/>
              </a:spcBef>
              <a:defRPr/>
            </a:pPr>
            <a:r>
              <a:rPr lang="en-US" sz="1000" b="1" dirty="0" smtClean="0">
                <a:latin typeface="Century Gothic" panose="020B0502020202020204" pitchFamily="34" charset="0"/>
                <a:cs typeface="Arial" pitchFamily="34" charset="0"/>
              </a:rPr>
              <a:t>XXX</a:t>
            </a:r>
          </a:p>
          <a:p>
            <a:pPr indent="-225425">
              <a:spcBef>
                <a:spcPct val="15000"/>
              </a:spcBef>
              <a:defRPr/>
            </a:pPr>
            <a:r>
              <a:rPr lang="en-US" sz="1000" b="1" dirty="0" smtClean="0">
                <a:latin typeface="Century Gothic" panose="020B0502020202020204" pitchFamily="34" charset="0"/>
                <a:cs typeface="Arial" pitchFamily="34" charset="0"/>
              </a:rPr>
              <a:t>XXX</a:t>
            </a:r>
            <a:endParaRPr lang="en-US" sz="1100" b="1" dirty="0">
              <a:latin typeface="Century Gothic" panose="020B050202020202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 smtClean="0">
              <a:solidFill>
                <a:srgbClr val="FF0000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0" y="-19683"/>
            <a:ext cx="9144000" cy="908184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 [Month] </a:t>
            </a:r>
            <a:r>
              <a:rPr lang="en-US" dirty="0" smtClean="0"/>
              <a:t>[Year] </a:t>
            </a:r>
            <a:r>
              <a:rPr lang="en-US" dirty="0" smtClean="0"/>
              <a:t>Talent </a:t>
            </a:r>
            <a:r>
              <a:rPr lang="en-US" dirty="0" smtClean="0"/>
              <a:t>Card </a:t>
            </a:r>
            <a:r>
              <a:rPr lang="en-US" dirty="0" smtClean="0"/>
              <a:t>		[Name]</a:t>
            </a:r>
            <a:endParaRPr lang="en-US" sz="2000" dirty="0"/>
          </a:p>
        </p:txBody>
      </p:sp>
      <p:sp>
        <p:nvSpPr>
          <p:cNvPr id="8" name="Text Box 96"/>
          <p:cNvSpPr txBox="1">
            <a:spLocks noChangeArrowheads="1"/>
          </p:cNvSpPr>
          <p:nvPr/>
        </p:nvSpPr>
        <p:spPr bwMode="auto">
          <a:xfrm>
            <a:off x="302144" y="1155000"/>
            <a:ext cx="3885366" cy="254000"/>
          </a:xfrm>
          <a:prstGeom prst="rect">
            <a:avLst/>
          </a:prstGeom>
          <a:solidFill>
            <a:srgbClr val="002060"/>
          </a:solidFill>
          <a:ln w="9525">
            <a:solidFill>
              <a:srgbClr val="6C006C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15000"/>
              </a:spcBef>
              <a:buFont typeface="Symbol" panose="05050102010706020507" pitchFamily="18" charset="2"/>
              <a:buNone/>
            </a:pPr>
            <a:r>
              <a:rPr lang="en-US" altLang="en-US" sz="1000" b="1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[YEAR] </a:t>
            </a:r>
            <a:r>
              <a:rPr lang="en-US" altLang="en-US" sz="1000" b="1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9-Box Rating </a:t>
            </a:r>
            <a:endParaRPr lang="en-US" altLang="en-US" sz="1000" b="1" dirty="0">
              <a:solidFill>
                <a:prstClr val="white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96"/>
          <p:cNvSpPr txBox="1">
            <a:spLocks noChangeArrowheads="1"/>
          </p:cNvSpPr>
          <p:nvPr/>
        </p:nvSpPr>
        <p:spPr bwMode="auto">
          <a:xfrm>
            <a:off x="5036514" y="1155000"/>
            <a:ext cx="3885366" cy="254000"/>
          </a:xfrm>
          <a:prstGeom prst="rect">
            <a:avLst/>
          </a:prstGeom>
          <a:solidFill>
            <a:srgbClr val="002060"/>
          </a:solidFill>
          <a:ln w="9525">
            <a:solidFill>
              <a:srgbClr val="6C006C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15000"/>
              </a:spcBef>
              <a:buFont typeface="Symbol" panose="05050102010706020507" pitchFamily="18" charset="2"/>
              <a:buNone/>
            </a:pPr>
            <a:r>
              <a:rPr lang="en-US" altLang="en-US" sz="1000" b="1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[YEAR] </a:t>
            </a:r>
            <a:r>
              <a:rPr lang="en-US" altLang="en-US" sz="1000" b="1" dirty="0" smtClean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9-Box Rating</a:t>
            </a:r>
            <a:endParaRPr lang="en-US" altLang="en-US" sz="1000" b="1" dirty="0">
              <a:solidFill>
                <a:prstClr val="white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22"/>
          <p:cNvGraphicFramePr>
            <a:graphicFrameLocks noGrp="1"/>
          </p:cNvGraphicFramePr>
          <p:nvPr>
            <p:extLst/>
          </p:nvPr>
        </p:nvGraphicFramePr>
        <p:xfrm>
          <a:off x="1083626" y="1531284"/>
          <a:ext cx="2322402" cy="263433"/>
        </p:xfrm>
        <a:graphic>
          <a:graphicData uri="http://schemas.openxmlformats.org/drawingml/2006/table">
            <a:tbl>
              <a:tblPr/>
              <a:tblGrid>
                <a:gridCol w="2322402"/>
              </a:tblGrid>
              <a:tr h="263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38" marR="91438" marT="45691" marB="45691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Group 22"/>
          <p:cNvGraphicFramePr>
            <a:graphicFrameLocks noGrp="1"/>
          </p:cNvGraphicFramePr>
          <p:nvPr>
            <p:extLst/>
          </p:nvPr>
        </p:nvGraphicFramePr>
        <p:xfrm>
          <a:off x="5817996" y="1506170"/>
          <a:ext cx="2322402" cy="263433"/>
        </p:xfrm>
        <a:graphic>
          <a:graphicData uri="http://schemas.openxmlformats.org/drawingml/2006/table">
            <a:tbl>
              <a:tblPr/>
              <a:tblGrid>
                <a:gridCol w="2322402"/>
              </a:tblGrid>
              <a:tr h="263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ＭＳ Ｐゴシック" charset="0"/>
                        <a:cs typeface="Arial" pitchFamily="34" charset="0"/>
                      </a:endParaRPr>
                    </a:p>
                  </a:txBody>
                  <a:tcPr marL="91438" marR="91438" marT="45691" marB="45691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91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145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Century Gothic</vt:lpstr>
      <vt:lpstr>Symbol</vt:lpstr>
      <vt:lpstr>Office Theme</vt:lpstr>
      <vt:lpstr> [Month] [Year] Talent Card   [Name]</vt:lpstr>
      <vt:lpstr> [Month] [Year] Talent Card   [Name]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[Month] [Year] Talent Card   [Name]</dc:title>
  <dc:creator>Carla Taub</dc:creator>
  <cp:lastModifiedBy>Carla Taub</cp:lastModifiedBy>
  <cp:revision>2</cp:revision>
  <dcterms:created xsi:type="dcterms:W3CDTF">2018-11-08T00:15:21Z</dcterms:created>
  <dcterms:modified xsi:type="dcterms:W3CDTF">2018-11-08T00:23:48Z</dcterms:modified>
</cp:coreProperties>
</file>