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6" r:id="rId5"/>
    <p:sldId id="267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788DB-0826-46A0-8E61-3B8DFCEF1CD0}" v="2" dt="2025-02-20T17:10:18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exi Carrillo" userId="a309c171-6e0e-4f5d-b2e0-98aeff72c486" providerId="ADAL" clId="{AC6788DB-0826-46A0-8E61-3B8DFCEF1CD0}"/>
    <pc:docChg chg="addSld delSld modSld">
      <pc:chgData name="Dalexi Carrillo" userId="a309c171-6e0e-4f5d-b2e0-98aeff72c486" providerId="ADAL" clId="{AC6788DB-0826-46A0-8E61-3B8DFCEF1CD0}" dt="2025-02-20T17:10:19.795" v="3" actId="47"/>
      <pc:docMkLst>
        <pc:docMk/>
      </pc:docMkLst>
      <pc:sldChg chg="del">
        <pc:chgData name="Dalexi Carrillo" userId="a309c171-6e0e-4f5d-b2e0-98aeff72c486" providerId="ADAL" clId="{AC6788DB-0826-46A0-8E61-3B8DFCEF1CD0}" dt="2025-02-20T17:09:14.115" v="1" actId="47"/>
        <pc:sldMkLst>
          <pc:docMk/>
          <pc:sldMk cId="2977224548" sldId="263"/>
        </pc:sldMkLst>
      </pc:sldChg>
      <pc:sldChg chg="del">
        <pc:chgData name="Dalexi Carrillo" userId="a309c171-6e0e-4f5d-b2e0-98aeff72c486" providerId="ADAL" clId="{AC6788DB-0826-46A0-8E61-3B8DFCEF1CD0}" dt="2025-02-20T17:09:14.115" v="1" actId="47"/>
        <pc:sldMkLst>
          <pc:docMk/>
          <pc:sldMk cId="368437187" sldId="264"/>
        </pc:sldMkLst>
      </pc:sldChg>
      <pc:sldChg chg="add del">
        <pc:chgData name="Dalexi Carrillo" userId="a309c171-6e0e-4f5d-b2e0-98aeff72c486" providerId="ADAL" clId="{AC6788DB-0826-46A0-8E61-3B8DFCEF1CD0}" dt="2025-02-20T17:10:18.214" v="2"/>
        <pc:sldMkLst>
          <pc:docMk/>
          <pc:sldMk cId="3680072536" sldId="265"/>
        </pc:sldMkLst>
      </pc:sldChg>
      <pc:sldChg chg="add">
        <pc:chgData name="Dalexi Carrillo" userId="a309c171-6e0e-4f5d-b2e0-98aeff72c486" providerId="ADAL" clId="{AC6788DB-0826-46A0-8E61-3B8DFCEF1CD0}" dt="2025-02-20T17:09:10.262" v="0"/>
        <pc:sldMkLst>
          <pc:docMk/>
          <pc:sldMk cId="2539237974" sldId="266"/>
        </pc:sldMkLst>
      </pc:sldChg>
      <pc:sldChg chg="add">
        <pc:chgData name="Dalexi Carrillo" userId="a309c171-6e0e-4f5d-b2e0-98aeff72c486" providerId="ADAL" clId="{AC6788DB-0826-46A0-8E61-3B8DFCEF1CD0}" dt="2025-02-20T17:09:10.262" v="0"/>
        <pc:sldMkLst>
          <pc:docMk/>
          <pc:sldMk cId="2848993745" sldId="267"/>
        </pc:sldMkLst>
      </pc:sldChg>
      <pc:sldChg chg="add del">
        <pc:chgData name="Dalexi Carrillo" userId="a309c171-6e0e-4f5d-b2e0-98aeff72c486" providerId="ADAL" clId="{AC6788DB-0826-46A0-8E61-3B8DFCEF1CD0}" dt="2025-02-20T17:10:19.795" v="3" actId="47"/>
        <pc:sldMkLst>
          <pc:docMk/>
          <pc:sldMk cId="2757187685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93D87D-49B4-F84F-89BD-B13FEDAC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517904"/>
            <a:ext cx="5618480" cy="27980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2000"/>
            <a:ext cx="5618480" cy="152704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9104" y="6400800"/>
            <a:ext cx="1865376" cy="365125"/>
          </a:xfrm>
        </p:spPr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0056" y="6400800"/>
            <a:ext cx="6099048" cy="365125"/>
          </a:xfrm>
        </p:spPr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12272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3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rgbClr val="462E8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5575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698604"/>
            <a:ext cx="10515496" cy="1344168"/>
          </a:xfrm>
        </p:spPr>
        <p:txBody>
          <a:bodyPr/>
          <a:lstStyle>
            <a:lvl1pPr>
              <a:defRPr>
                <a:solidFill>
                  <a:srgbClr val="462E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152500"/>
            <a:ext cx="10515496" cy="3127248"/>
          </a:xfrm>
        </p:spPr>
        <p:txBody>
          <a:bodyPr/>
          <a:lstStyle>
            <a:lvl1pPr marL="365760" indent="-36576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8660" indent="-342900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9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4" y="692404"/>
            <a:ext cx="10521696" cy="1344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04" y="2146300"/>
            <a:ext cx="10521696" cy="3848100"/>
          </a:xfrm>
        </p:spPr>
        <p:txBody>
          <a:bodyPr/>
          <a:lstStyle>
            <a:lvl1pPr marL="365760" indent="-36576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82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2" y="695717"/>
            <a:ext cx="10950448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52" y="2149613"/>
            <a:ext cx="10950448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9AFA87-1417-4992-ABD9-27C3BC8CC883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5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rgbClr val="462E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5000"/>
        </a:lnSpc>
        <a:spcBef>
          <a:spcPts val="900"/>
        </a:spcBef>
        <a:buFont typeface="Courier New" panose="02070309020205020404" pitchFamily="49" charset="0"/>
        <a:buChar char="o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2400" i="1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>
          <p15:clr>
            <a:srgbClr val="F26B43"/>
          </p15:clr>
        </p15:guide>
        <p15:guide id="2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0732-5A8C-AEF8-73B9-85BF0BDF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&amp;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C5D2-D6F7-9850-1A05-9A094781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59913"/>
            <a:ext cx="6684407" cy="453183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Packaged/bulk gas, </a:t>
            </a:r>
            <a:r>
              <a:rPr lang="en-US" sz="2800" b="1" dirty="0"/>
              <a:t>Airgas</a:t>
            </a:r>
          </a:p>
          <a:p>
            <a:r>
              <a:rPr lang="en-US" sz="2800" dirty="0"/>
              <a:t>Refurbished lab equipment, </a:t>
            </a:r>
            <a:r>
              <a:rPr lang="en-US" sz="2800" b="1" dirty="0"/>
              <a:t>ALT</a:t>
            </a:r>
          </a:p>
          <a:p>
            <a:r>
              <a:rPr lang="en-US" sz="2800" dirty="0"/>
              <a:t>Lab supplies, </a:t>
            </a:r>
            <a:r>
              <a:rPr lang="en-US" sz="2800" b="1" dirty="0"/>
              <a:t>Avantor (VWR) </a:t>
            </a:r>
          </a:p>
          <a:p>
            <a:r>
              <a:rPr lang="en-US" sz="2800" dirty="0"/>
              <a:t>Waste removal, </a:t>
            </a:r>
            <a:r>
              <a:rPr lang="en-US" sz="2800" b="1" dirty="0"/>
              <a:t>Clean Harbors</a:t>
            </a:r>
          </a:p>
          <a:p>
            <a:r>
              <a:rPr lang="en-US" sz="2800" dirty="0"/>
              <a:t>Microscope systems &amp; contract imaging services, </a:t>
            </a:r>
            <a:r>
              <a:rPr lang="en-US" sz="2800" b="1" dirty="0"/>
              <a:t>Nikon</a:t>
            </a:r>
          </a:p>
          <a:p>
            <a:r>
              <a:rPr lang="en-US" sz="2800" dirty="0"/>
              <a:t>Equipment service contract consolidation, </a:t>
            </a:r>
            <a:r>
              <a:rPr lang="en-US" sz="2800" b="1" dirty="0"/>
              <a:t>SU Group</a:t>
            </a:r>
            <a:endParaRPr lang="en-US" sz="2800" dirty="0"/>
          </a:p>
          <a:p>
            <a:r>
              <a:rPr lang="en-US" sz="2800" dirty="0"/>
              <a:t>Cleanroom and First Aid Safety, </a:t>
            </a:r>
            <a:r>
              <a:rPr lang="en-US" sz="2800" b="1" dirty="0"/>
              <a:t>Unifirst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 with low confidence">
            <a:extLst>
              <a:ext uri="{FF2B5EF4-FFF2-40B4-BE49-F238E27FC236}">
                <a16:creationId xmlns:a16="http://schemas.microsoft.com/office/drawing/2014/main" id="{45524E49-4853-C029-8302-3CA86E58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625" y="4786310"/>
            <a:ext cx="2463141" cy="51784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F5AD70B-101C-B55D-B7B1-1DEA0059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59" y="1759913"/>
            <a:ext cx="1714500" cy="6477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6D5F876-F198-6CFE-45EC-4D32DE98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25" y="865548"/>
            <a:ext cx="3534275" cy="446547"/>
          </a:xfrm>
          <a:prstGeom prst="rect">
            <a:avLst/>
          </a:prstGeom>
        </p:spPr>
      </p:pic>
      <p:pic>
        <p:nvPicPr>
          <p:cNvPr id="11" name="Picture 1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57884D0-F169-6773-F007-7D330B40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124" y="1845585"/>
            <a:ext cx="2146994" cy="6597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CE78B19-638A-2BD6-2A49-01B153D5C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271" y="2958276"/>
            <a:ext cx="1416700" cy="1306843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DD5FC26-7629-A75C-0C85-B639D409A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691" y="3118194"/>
            <a:ext cx="2258568" cy="688848"/>
          </a:xfrm>
          <a:prstGeom prst="rect">
            <a:avLst/>
          </a:prstGeom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92A86A69-444F-8BCD-7D68-E91BE2B23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8623" y="4222121"/>
            <a:ext cx="1416700" cy="112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894E-F1EE-CBAD-0873-215D61C6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&amp;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6A97-49FC-8AB2-7CFB-52EAB955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035868"/>
            <a:ext cx="9287140" cy="4006896"/>
          </a:xfrm>
        </p:spPr>
        <p:txBody>
          <a:bodyPr>
            <a:normAutofit/>
          </a:bodyPr>
          <a:lstStyle/>
          <a:p>
            <a:r>
              <a:rPr lang="en-US" sz="2800" dirty="0"/>
              <a:t>All-in-one HR, </a:t>
            </a:r>
            <a:r>
              <a:rPr lang="en-US" sz="2800" b="1" dirty="0"/>
              <a:t>ADP</a:t>
            </a:r>
          </a:p>
          <a:p>
            <a:r>
              <a:rPr lang="en-US" sz="2800" dirty="0"/>
              <a:t>R&amp;D Tax Credits, </a:t>
            </a:r>
            <a:r>
              <a:rPr lang="en-US" sz="2800" b="1" dirty="0"/>
              <a:t>ADP</a:t>
            </a:r>
            <a:endParaRPr lang="en-US" sz="2800" dirty="0"/>
          </a:p>
          <a:p>
            <a:r>
              <a:rPr lang="en-US" sz="2800" dirty="0"/>
              <a:t>Compensation s</a:t>
            </a:r>
            <a:r>
              <a:rPr lang="en-US" dirty="0"/>
              <a:t>urveys, Workforce benchmarking</a:t>
            </a:r>
            <a:r>
              <a:rPr lang="en-US" sz="2800" dirty="0"/>
              <a:t>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D&amp;O, Executive Liability, </a:t>
            </a:r>
            <a:r>
              <a:rPr lang="en-US" dirty="0"/>
              <a:t>and </a:t>
            </a:r>
            <a:r>
              <a:rPr lang="en-US" sz="2800" dirty="0"/>
              <a:t>Cyber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Business, Property &amp; Casualty</a:t>
            </a:r>
            <a:r>
              <a:rPr lang="en-US" dirty="0"/>
              <a:t>, C</a:t>
            </a:r>
            <a:r>
              <a:rPr lang="en-US" sz="2800" dirty="0"/>
              <a:t>linical </a:t>
            </a:r>
            <a:r>
              <a:rPr lang="en-US" dirty="0"/>
              <a:t>T</a:t>
            </a:r>
            <a:r>
              <a:rPr lang="en-US" sz="2800" dirty="0"/>
              <a:t>rial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Chubb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647253-67D5-E178-CB8D-819484BC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67" y="869194"/>
            <a:ext cx="1870610" cy="116667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54A846B-0AF3-6039-F62D-356BE543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20" y="876098"/>
            <a:ext cx="1932780" cy="116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C319-1D30-6F76-D650-5755ECEC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472" y="2237934"/>
            <a:ext cx="2775098" cy="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9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DBAC-EF38-1129-2C8D-94FAF9FA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6CF6-BC1A-BA78-C321-2532EC84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5" y="1758123"/>
            <a:ext cx="7097374" cy="44012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C-Suite executive consulting &amp; placement, </a:t>
            </a:r>
            <a:r>
              <a:rPr lang="en-US" sz="2400" b="1" dirty="0" err="1"/>
              <a:t>BiotechExec</a:t>
            </a:r>
            <a:endParaRPr lang="en-US" sz="2400" dirty="0"/>
          </a:p>
          <a:p>
            <a:r>
              <a:rPr lang="en-US" sz="2400" dirty="0"/>
              <a:t>Corporate credit card &amp; expense management, </a:t>
            </a:r>
            <a:r>
              <a:rPr lang="en-US" sz="2400" b="1" dirty="0" err="1"/>
              <a:t>Brex</a:t>
            </a:r>
            <a:endParaRPr lang="en-US" sz="2400" b="1" dirty="0"/>
          </a:p>
          <a:p>
            <a:r>
              <a:rPr lang="en-US" sz="2400" dirty="0"/>
              <a:t>Business travel management, </a:t>
            </a:r>
            <a:r>
              <a:rPr lang="en-US" sz="2400" b="1" dirty="0"/>
              <a:t>Corporate Traveler</a:t>
            </a:r>
          </a:p>
          <a:p>
            <a:r>
              <a:rPr lang="en-US" sz="2400" dirty="0"/>
              <a:t>Office supplies, printing, </a:t>
            </a:r>
            <a:r>
              <a:rPr lang="en-US" sz="2400" b="1" dirty="0"/>
              <a:t>ODP Business Solutions </a:t>
            </a:r>
          </a:p>
          <a:p>
            <a:pPr marL="0" indent="0">
              <a:buNone/>
            </a:pPr>
            <a:r>
              <a:rPr lang="en-US" sz="2400" dirty="0"/>
              <a:t>(formerly Office Depot)</a:t>
            </a:r>
          </a:p>
          <a:p>
            <a:r>
              <a:rPr lang="en-US" sz="2400" dirty="0"/>
              <a:t>FDA/regulatory consulting services, </a:t>
            </a:r>
            <a:r>
              <a:rPr lang="en-US" sz="2400" b="1" dirty="0"/>
              <a:t>PSC Biotech</a:t>
            </a:r>
            <a:endParaRPr lang="en-US" sz="2400" dirty="0"/>
          </a:p>
          <a:p>
            <a:r>
              <a:rPr lang="en-US" sz="2400" dirty="0"/>
              <a:t>Quality management software, </a:t>
            </a:r>
            <a:r>
              <a:rPr lang="en-US" sz="2400" b="1" dirty="0"/>
              <a:t>PSC Software</a:t>
            </a:r>
          </a:p>
          <a:p>
            <a:r>
              <a:rPr lang="en-US" sz="2400" dirty="0"/>
              <a:t>Secure document sharing, </a:t>
            </a:r>
            <a:r>
              <a:rPr lang="en-US" sz="2400" b="1" dirty="0" err="1"/>
              <a:t>ShareVault</a:t>
            </a:r>
            <a:endParaRPr lang="en-US" sz="2400" b="1" dirty="0"/>
          </a:p>
          <a:p>
            <a:r>
              <a:rPr lang="en-US" sz="2400" dirty="0"/>
              <a:t>Office and employee relocation, </a:t>
            </a:r>
            <a:r>
              <a:rPr lang="en-US" sz="2400" b="1" dirty="0"/>
              <a:t>United Van Lines</a:t>
            </a:r>
          </a:p>
          <a:p>
            <a:r>
              <a:rPr lang="en-US" sz="2400" dirty="0"/>
              <a:t>Shipping &amp; logistics, </a:t>
            </a:r>
            <a:r>
              <a:rPr lang="en-US" sz="2400" b="1" dirty="0"/>
              <a:t>UPS Healthcare</a:t>
            </a:r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DC0C3B-DCF5-E082-CC90-2B05B9B9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40" y="1858964"/>
            <a:ext cx="1914596" cy="5067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3A66CBE-9B9E-F7FD-02DB-49C2A2C9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416" y="3335774"/>
            <a:ext cx="1584262" cy="5637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3FA37-B0AF-357F-2227-0BF5C3DA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720" y="617723"/>
            <a:ext cx="2138883" cy="77568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A616BAC-F00B-072D-5A96-860A91238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394" y="5023080"/>
            <a:ext cx="1804810" cy="769824"/>
          </a:xfrm>
          <a:prstGeom prst="rect">
            <a:avLst/>
          </a:prstGeom>
        </p:spPr>
      </p:pic>
      <p:pic>
        <p:nvPicPr>
          <p:cNvPr id="13" name="Picture 12" descr="A white and blue logo&#10;&#10;Description automatically generated with low confidence">
            <a:extLst>
              <a:ext uri="{FF2B5EF4-FFF2-40B4-BE49-F238E27FC236}">
                <a16:creationId xmlns:a16="http://schemas.microsoft.com/office/drawing/2014/main" id="{DACF3DF8-19E4-ECC7-C4D3-8C8631F51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35" y="3009190"/>
            <a:ext cx="1914595" cy="74669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82B0E72-76EE-6C40-F2C3-142178046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416" y="2042772"/>
            <a:ext cx="1654804" cy="77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A83830F-4084-72DA-EE45-437BB775D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782" y="617723"/>
            <a:ext cx="1496071" cy="100835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3CB6A6-2BDD-34BB-6F84-71A6E4EA3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3298" y="4247391"/>
            <a:ext cx="3652676" cy="599606"/>
          </a:xfrm>
          <a:prstGeom prst="rect">
            <a:avLst/>
          </a:prstGeom>
        </p:spPr>
      </p:pic>
      <p:pic>
        <p:nvPicPr>
          <p:cNvPr id="14" name="Picture 13" descr="A logo with text and a blue and red design&#10;&#10;Description automatically generated with medium confidence">
            <a:extLst>
              <a:ext uri="{FF2B5EF4-FFF2-40B4-BE49-F238E27FC236}">
                <a16:creationId xmlns:a16="http://schemas.microsoft.com/office/drawing/2014/main" id="{8C16FE89-3BA6-4A33-A76B-B09C3C6B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2355" y="5023081"/>
            <a:ext cx="1263315" cy="15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536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BIO colors 2">
      <a:dk1>
        <a:srgbClr val="462E8D"/>
      </a:dk1>
      <a:lt1>
        <a:srgbClr val="FFFFFF"/>
      </a:lt1>
      <a:dk2>
        <a:srgbClr val="555759"/>
      </a:dk2>
      <a:lt2>
        <a:srgbClr val="F8F8F8"/>
      </a:lt2>
      <a:accent1>
        <a:srgbClr val="1B79B8"/>
      </a:accent1>
      <a:accent2>
        <a:srgbClr val="C6C8C8"/>
      </a:accent2>
      <a:accent3>
        <a:srgbClr val="028341"/>
      </a:accent3>
      <a:accent4>
        <a:srgbClr val="FED109"/>
      </a:accent4>
      <a:accent5>
        <a:srgbClr val="CE202F"/>
      </a:accent5>
      <a:accent6>
        <a:srgbClr val="F2E3B1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8-21" id="{7600B382-CF07-4B2F-A2D9-9C39D25420B9}" vid="{6B2D6F53-4491-44DE-9263-43D1402063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6a5f26-c591-47bf-9503-f2b25c339d7b">
      <Terms xmlns="http://schemas.microsoft.com/office/infopath/2007/PartnerControls"/>
    </lcf76f155ced4ddcb4097134ff3c332f>
    <TaxCatchAll xmlns="d283bf15-9177-43df-8c46-8a08185248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7CA6F60A88184B9EB3E10E019544DC" ma:contentTypeVersion="18" ma:contentTypeDescription="Create a new document." ma:contentTypeScope="" ma:versionID="143eb65a0a654ecb60f5757773ab9abd">
  <xsd:schema xmlns:xsd="http://www.w3.org/2001/XMLSchema" xmlns:xs="http://www.w3.org/2001/XMLSchema" xmlns:p="http://schemas.microsoft.com/office/2006/metadata/properties" xmlns:ns2="506a5f26-c591-47bf-9503-f2b25c339d7b" xmlns:ns3="d283bf15-9177-43df-8c46-8a0818524855" targetNamespace="http://schemas.microsoft.com/office/2006/metadata/properties" ma:root="true" ma:fieldsID="ace7452679757383259347f05895f5e2" ns2:_="" ns3:_="">
    <xsd:import namespace="506a5f26-c591-47bf-9503-f2b25c339d7b"/>
    <xsd:import namespace="d283bf15-9177-43df-8c46-8a0818524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a5f26-c591-47bf-9503-f2b25c339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71832c-c563-4ecd-86ce-abb25da321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3bf15-9177-43df-8c46-8a081852485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7d893a-ebe1-4363-96fe-a20e3de2db45}" ma:internalName="TaxCatchAll" ma:showField="CatchAllData" ma:web="d283bf15-9177-43df-8c46-8a08185248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4BF9A7-584E-4C0F-8CF6-F3FE7FCE15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433941-A289-4085-A732-A15DED2D85AA}">
  <ds:schemaRefs>
    <ds:schemaRef ds:uri="506a5f26-c591-47bf-9503-f2b25c339d7b"/>
    <ds:schemaRef ds:uri="d283bf15-9177-43df-8c46-8a081852485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68CA9F3-B31B-43AA-B543-7B51D51E0F1D}">
  <ds:schemaRefs>
    <ds:schemaRef ds:uri="506a5f26-c591-47bf-9503-f2b25c339d7b"/>
    <ds:schemaRef ds:uri="d283bf15-9177-43df-8c46-8a08185248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161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Next LT Pro</vt:lpstr>
      <vt:lpstr>Courier New</vt:lpstr>
      <vt:lpstr>Wingdings</vt:lpstr>
      <vt:lpstr>PrismaticVTI</vt:lpstr>
      <vt:lpstr>Lab &amp; Facilities</vt:lpstr>
      <vt:lpstr>HR &amp; Insurance</vt:lpstr>
      <vt:lpstr>Corporate Services</vt:lpstr>
    </vt:vector>
  </TitlesOfParts>
  <Company>Biotechnology Innovation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&amp; Facilities</dc:title>
  <dc:creator>Dalexi Carrillo</dc:creator>
  <cp:lastModifiedBy>Dalexi Carrillo</cp:lastModifiedBy>
  <cp:revision>1</cp:revision>
  <dcterms:created xsi:type="dcterms:W3CDTF">2024-07-11T18:06:00Z</dcterms:created>
  <dcterms:modified xsi:type="dcterms:W3CDTF">2025-02-20T17:10:28Z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0x010100307CA6F60A88184B9EB3E10E019544DC</vt:lpwstr>
  </property>
  <property fmtid="{D5CDD505-2E9C-101B-9397-08002B2CF9AE}" pid="3" name="MediaServiceImageTags">
    <vt:lpwstr/>
  </property>
</Properties>
</file>