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  <p:sldMasterId id="2147483681" r:id="rId5"/>
    <p:sldMasterId id="2147483699" r:id="rId6"/>
    <p:sldMasterId id="2147483711" r:id="rId7"/>
    <p:sldMasterId id="2147483723" r:id="rId8"/>
  </p:sldMasterIdLst>
  <p:notesMasterIdLst>
    <p:notesMasterId r:id="rId18"/>
  </p:notesMasterIdLst>
  <p:sldIdLst>
    <p:sldId id="258" r:id="rId9"/>
    <p:sldId id="262" r:id="rId10"/>
    <p:sldId id="2145705924" r:id="rId11"/>
    <p:sldId id="263" r:id="rId12"/>
    <p:sldId id="2145705925" r:id="rId13"/>
    <p:sldId id="265" r:id="rId14"/>
    <p:sldId id="268" r:id="rId15"/>
    <p:sldId id="2145705908" r:id="rId16"/>
    <p:sldId id="214570592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out BBS" id="{DD749146-1F8D-48BB-AE6B-91E4EA86E09A}">
          <p14:sldIdLst>
            <p14:sldId id="258"/>
            <p14:sldId id="262"/>
            <p14:sldId id="2145705924"/>
            <p14:sldId id="263"/>
            <p14:sldId id="2145705925"/>
            <p14:sldId id="265"/>
            <p14:sldId id="268"/>
          </p14:sldIdLst>
        </p14:section>
        <p14:section name="Appendix" id="{78A90775-4C55-4CCC-A22B-0114D2DAD872}">
          <p14:sldIdLst>
            <p14:sldId id="2145705908"/>
            <p14:sldId id="21457059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0A7469-C222-CF10-5B5B-1E9796245D30}" name="Dalexi Carrillo" initials="DC" userId="S::dcarrillo@bio.org::a309c171-6e0e-4f5d-b2e0-98aeff72c4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5759"/>
    <a:srgbClr val="07AFAA"/>
    <a:srgbClr val="ED7D31"/>
    <a:srgbClr val="462E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D38C5C-1EB7-44C0-8103-6F81AE0FD44A}" v="5" dt="2026-04-20T19:32:10.5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exi Carrillo" userId="a309c171-6e0e-4f5d-b2e0-98aeff72c486" providerId="ADAL" clId="{6F2B0EEB-77BD-4A8C-B4BD-C349AF1E4918}"/>
    <pc:docChg chg="undo custSel addSld delSld modSld delMainMaster modSection">
      <pc:chgData name="Dalexi Carrillo" userId="a309c171-6e0e-4f5d-b2e0-98aeff72c486" providerId="ADAL" clId="{6F2B0EEB-77BD-4A8C-B4BD-C349AF1E4918}" dt="2026-04-20T19:32:10.569" v="123"/>
      <pc:docMkLst>
        <pc:docMk/>
      </pc:docMkLst>
      <pc:sldChg chg="del">
        <pc:chgData name="Dalexi Carrillo" userId="a309c171-6e0e-4f5d-b2e0-98aeff72c486" providerId="ADAL" clId="{6F2B0EEB-77BD-4A8C-B4BD-C349AF1E4918}" dt="2026-04-20T19:31:21.020" v="118" actId="47"/>
        <pc:sldMkLst>
          <pc:docMk/>
          <pc:sldMk cId="368437187" sldId="264"/>
        </pc:sldMkLst>
      </pc:sldChg>
      <pc:sldChg chg="add del">
        <pc:chgData name="Dalexi Carrillo" userId="a309c171-6e0e-4f5d-b2e0-98aeff72c486" providerId="ADAL" clId="{6F2B0EEB-77BD-4A8C-B4BD-C349AF1E4918}" dt="2026-04-20T19:31:25.280" v="120"/>
        <pc:sldMkLst>
          <pc:docMk/>
          <pc:sldMk cId="3771297803" sldId="2145705922"/>
        </pc:sldMkLst>
      </pc:sldChg>
      <pc:sldChg chg="add del">
        <pc:chgData name="Dalexi Carrillo" userId="a309c171-6e0e-4f5d-b2e0-98aeff72c486" providerId="ADAL" clId="{6F2B0EEB-77BD-4A8C-B4BD-C349AF1E4918}" dt="2026-04-20T19:32:10.569" v="123"/>
        <pc:sldMkLst>
          <pc:docMk/>
          <pc:sldMk cId="313428288" sldId="2145705923"/>
        </pc:sldMkLst>
      </pc:sldChg>
      <pc:sldChg chg="add">
        <pc:chgData name="Dalexi Carrillo" userId="a309c171-6e0e-4f5d-b2e0-98aeff72c486" providerId="ADAL" clId="{6F2B0EEB-77BD-4A8C-B4BD-C349AF1E4918}" dt="2026-04-20T19:31:10.028" v="116"/>
        <pc:sldMkLst>
          <pc:docMk/>
          <pc:sldMk cId="3585831646" sldId="2145705924"/>
        </pc:sldMkLst>
      </pc:sldChg>
      <pc:sldChg chg="add">
        <pc:chgData name="Dalexi Carrillo" userId="a309c171-6e0e-4f5d-b2e0-98aeff72c486" providerId="ADAL" clId="{6F2B0EEB-77BD-4A8C-B4BD-C349AF1E4918}" dt="2026-04-20T19:31:31.858" v="121"/>
        <pc:sldMkLst>
          <pc:docMk/>
          <pc:sldMk cId="364877125" sldId="2145705925"/>
        </pc:sldMkLst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biotechnology.sharepoint.com/sites/BSOLUTIONSTEAM/Shared%20Documents/BUSINESS%20SOLUTIONS%20GENERAL/Reference%20Documents/BBS-BD-Coverage-Map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olorStr">
        <cx:f>Sheet1!$B$2:$B$49</cx:f>
        <cx:lvl ptCount="48">
          <cx:pt idx="0">David</cx:pt>
          <cx:pt idx="1">Jeff</cx:pt>
          <cx:pt idx="2">Jim</cx:pt>
          <cx:pt idx="3">Jim</cx:pt>
          <cx:pt idx="4">David</cx:pt>
          <cx:pt idx="5">Bill</cx:pt>
          <cx:pt idx="6">Bill</cx:pt>
          <cx:pt idx="7">Jim</cx:pt>
          <cx:pt idx="8">Jim</cx:pt>
          <cx:pt idx="9">David</cx:pt>
          <cx:pt idx="10">Jim</cx:pt>
          <cx:pt idx="11">Jim</cx:pt>
          <cx:pt idx="12">David</cx:pt>
          <cx:pt idx="13">Jim</cx:pt>
          <cx:pt idx="14">Jim</cx:pt>
          <cx:pt idx="15">Jim</cx:pt>
          <cx:pt idx="16">Bill</cx:pt>
          <cx:pt idx="17">Bill</cx:pt>
          <cx:pt idx="18">Bill</cx:pt>
          <cx:pt idx="19">Jim</cx:pt>
          <cx:pt idx="20">David</cx:pt>
          <cx:pt idx="21">Jim</cx:pt>
          <cx:pt idx="22">Jim</cx:pt>
          <cx:pt idx="23">David</cx:pt>
          <cx:pt idx="24">David</cx:pt>
          <cx:pt idx="25">David</cx:pt>
          <cx:pt idx="26">Bill</cx:pt>
          <cx:pt idx="27">Bill</cx:pt>
          <cx:pt idx="28">Jeff</cx:pt>
          <cx:pt idx="29">Bill</cx:pt>
          <cx:pt idx="30">Jim</cx:pt>
          <cx:pt idx="31">David</cx:pt>
          <cx:pt idx="32">Jim</cx:pt>
          <cx:pt idx="33">Jim</cx:pt>
          <cx:pt idx="34">David</cx:pt>
          <cx:pt idx="35">Bill</cx:pt>
          <cx:pt idx="36">Bill</cx:pt>
          <cx:pt idx="37">Jim</cx:pt>
          <cx:pt idx="38">David</cx:pt>
          <cx:pt idx="39">Jim</cx:pt>
          <cx:pt idx="40">David</cx:pt>
          <cx:pt idx="41">David</cx:pt>
          <cx:pt idx="42">Bill</cx:pt>
          <cx:pt idx="43">Jim</cx:pt>
          <cx:pt idx="44">David</cx:pt>
          <cx:pt idx="45">Jim</cx:pt>
          <cx:pt idx="46">David</cx:pt>
          <cx:pt idx="47">David</cx:pt>
        </cx:lvl>
      </cx:strDim>
      <cx:strDim type="cat">
        <cx:f>Sheet1!$A$2:$A$49</cx:f>
        <cx:lvl ptCount="48">
          <cx:pt idx="0">California</cx:pt>
          <cx:pt idx="1">Arizona</cx:pt>
          <cx:pt idx="2">Alabama</cx:pt>
          <cx:pt idx="3">Arkansas</cx:pt>
          <cx:pt idx="4">Colorado</cx:pt>
          <cx:pt idx="5">Connecticut</cx:pt>
          <cx:pt idx="6">Delaware</cx:pt>
          <cx:pt idx="7">Florida</cx:pt>
          <cx:pt idx="8">Georgia</cx:pt>
          <cx:pt idx="9">Idaho</cx:pt>
          <cx:pt idx="10">Illinois</cx:pt>
          <cx:pt idx="11">Indiana</cx:pt>
          <cx:pt idx="12">Iowa</cx:pt>
          <cx:pt idx="13">Kansas</cx:pt>
          <cx:pt idx="14">Kentucky</cx:pt>
          <cx:pt idx="15">Louisiana</cx:pt>
          <cx:pt idx="16">Maine</cx:pt>
          <cx:pt idx="17">Maryland</cx:pt>
          <cx:pt idx="18">Massachusetts</cx:pt>
          <cx:pt idx="19">Michigan</cx:pt>
          <cx:pt idx="20">Minnesota</cx:pt>
          <cx:pt idx="21">Mississippi</cx:pt>
          <cx:pt idx="22">Missouri</cx:pt>
          <cx:pt idx="23">Montana</cx:pt>
          <cx:pt idx="24">Nebraska</cx:pt>
          <cx:pt idx="25">Nevada</cx:pt>
          <cx:pt idx="26">New Hampshire</cx:pt>
          <cx:pt idx="27">New Jersey</cx:pt>
          <cx:pt idx="28">New Mexico</cx:pt>
          <cx:pt idx="29">New York</cx:pt>
          <cx:pt idx="30">North Carolina</cx:pt>
          <cx:pt idx="31">North Dakota</cx:pt>
          <cx:pt idx="32">Ohio</cx:pt>
          <cx:pt idx="33">Oklahoma</cx:pt>
          <cx:pt idx="34">Oregon</cx:pt>
          <cx:pt idx="35">Pennsylvania</cx:pt>
          <cx:pt idx="36">Rhode Island</cx:pt>
          <cx:pt idx="37">South Carolina</cx:pt>
          <cx:pt idx="38">South Dakota</cx:pt>
          <cx:pt idx="39">Tennessee</cx:pt>
          <cx:pt idx="40">Texas</cx:pt>
          <cx:pt idx="41">Utah</cx:pt>
          <cx:pt idx="42">Vermont</cx:pt>
          <cx:pt idx="43">Virginia</cx:pt>
          <cx:pt idx="44">Washington</cx:pt>
          <cx:pt idx="45">West Virginia</cx:pt>
          <cx:pt idx="46">Wisconsin</cx:pt>
          <cx:pt idx="47">Wyoming</cx:pt>
        </cx:lvl>
      </cx:strDim>
    </cx:data>
  </cx:chartData>
  <cx:chart>
    <cx:plotArea>
      <cx:plotAreaRegion>
        <cx:series layoutId="regionMap" uniqueId="{BE4A4605-820D-4B13-AB17-CC5C9307F21A}">
          <cx:dataId val="0"/>
          <cx:layoutPr>
            <cx:regionLabelLayout val="showAll"/>
            <cx:geography viewedRegionType="dataOnly" cultureLanguage="en-US" cultureRegion="US" attribution="Powered by Bing">
              <cx:geoCache provider="{E9337A44-BEBE-4D9F-B70C-5C5E7DAFC167}">
                <cx:binary>7H1pc9u4tu1fSeXzo5sYSBCnTp+qJiV5HuI4g/OFpbYdEpxJgOOvv0seEptREp/Xvq/KVU/d1V2J
BGETC3taewP699Xwr6vsZt28GfKs0P+6Gv58GxtT/euPP/RVfJOv9U6urppSl1/NzlWZ/1F+/aqu
bv64bta9KqI/qE34H1fxujE3w9v//BvfFt2UR+XV2qiyeNfeNOP5jW4zo3/x3ta33qyvc1UslDaN
ujLkz7fvy9bEbxbrtDTrt29uCqPMeDFWN3++ffLJt2/+mH/fD3O/ySCeaa8xlvMdzlzCHSHk7Uu8
fZOVRXT/tkVse4cym0vi8odZT9Y5Rj5Xnltp1tfXzY3WeKjb/89HP3kCvLl4++aqbAuzWb0IC/nn
2w+FMjfXb96btbnRb98oXQZ3HwjKzWN8eH/73H88Xf///Hv2F1iJ2d88gmi+bL976weEgnWmvpZN
oV4QHyZ2qMNdVxJp377IDB8id1wiqCCc3AH4FKXnybQdo8djZwgFf71KhI7LwqyLF4SHix2bMYdI
we/gYTN4bMDDHUJdNlOfZ4iyHZVvA2eQHF+8Skj+atRUviQkjO9QySj1CN9u0QjZcYGJdB33QaPu
rOmdXXuGQNuB+TZwBsxfX14lMPtl/5KKQndswV1H8O2KItmOAzRcYt+/7z61Y7+TZjskd6NmeOy/
Ttu1yspGXb8gJNTbcaQD28TkU6Pl0R3uCcapx74Ztcca8gxJtsPxbeAMkdXRq9SQk5v+zcFNo2/G
h736AvGYvUOYtKXDEHltXvQpNoLvuMJzEHbeGTc5cyvPk2k7PI/HzhA6OXiVCAUllGZ9Xb4cPszb
kdJzHJvTO3zIU3yI7ew4XHjMRSTwWGmeI8p2WL6PnIESnL5KUP7K1n+v8xc0ZIzuCHh06tr3MfIs
CPPcHY8jTKM2vVeap9A8Q6DtyHwbOAPmr9dpz/5q0nWh1/phdf65NUMs5kFdbEacu5X3nmqLhKdh
kjiO491pk/Mw90Ms9nuJfgLNt2eZY3P+KpUmKIvi5sqoq9Y8LNE/h4eTHUc4xEEGs9WYCSgW8xBJ
0xkuz5RmOzRPBs/QCV5nErO4ydb9url5OWiY3LFtT7iU3WvOLEYTzg53PZczAgXbvGYIPUei7fB8
HznDZrF8lZqziWqObwZ19ZJRAFgzShhIl7sU0p55HGK7O8T2EMh5iA8ehwHPk2Y7Mo/HzrA5OX6V
2OzelE30onQZBd0Ci+WJe1c/ozM9tsM5Z2Br7h3OLEp7hkDbsfk2cAbM7l+vEpiPN00Oruxh776A
q+HI/x2Kf2aqAh/jutSVLrRlmyF7hiTbEfk2cIbIx9fpYvav1/ELWjDw/syTtqAPtPEsMiMEiaYj
mUCi87AL7mKy3wqyHY77YTMw9hevUj1O0wxovGgOg7TRYxwM2V0kZs/ySinAj234mIc6DeKBx37l
ORJtB+b7yBk2p4evEpv9LFNFqV4wi+HgZKAnHFn/nYma6Yondwj3XOZ432O1x9g8R6Lt2HwfOcNm
/3VmmJ9utHnzUcHnv2yRzIPXp45AonIH0Nzr26iRMYFw7J5Um3n9Z4u1HaXZ8BlUnz6+TjUqrtWL
lsqQ0aCIKQXIzfvXUy4ALA0yTc925b0J5E8t3P7vBdoOz7eBM2D2T14lMIcvzdF4YPs54mUhtpIA
0kOkYAOYh0wUyvXYuv1enu2wPIyboXL4/nWigiVpr9IXrASg8u9QwSjS/JmiOFAUgIVg4U6RZopy
+AxRfgLJt5FzUC5fJShHZav0C1sxe0d68CLePI+RBFQn8VB3vrdvM1SeJct2WB4NneFy9Dqzy+O1
Kl6QK+PODkOLDHceWajHPUyu3KEEPU4oQG9VmN+Ksx2W+2EzSI5fJ0t2vG7GbF1cP9j2f57xbypl
GwPmzJlLd0fYCNSYvEdjFow9R5KfAfLwDHNMFq/SfB2vtV5fxa2+MeYl0xm6g4YxcGDivrw/SzUF
+mNsB/Uyb+bpny3Pz+B58jhzjF6pKVNXsYrWxcvpDZgZD9hIZDN31upH9w/gEEdvounNa9Ypc/wM
iX4C0LeRc2z2X6f+KNTM9Mu2y7pwNZKgaHnPH890R/IdIkHToP/sYUfcsWbHz5HlZ7B8e4w5Lq8z
gzlWWm/+rSr1sEgv4G5Qq6SomH3jYGZuByQNGv4o6Mz7xo0f1OZZQv0MokeD5yC9zoRmA1LZNi+J
EBJJV6DSz7e3Nm2aAYRA44xzX9LcgtDvJPo5PHcj59i8zg6ak5u/m7VO1y+nPZtOAPSQMyHuC5qz
tjMpd5D1bIpq2xs1niPRdmy+j5xhc/I6A+mTm279kl2aoM2Y43I4ne3RGiEuDJvDNp2ct/wNPNJj
eub38vwMl7vnmKPyOtnMTel8b51XOlYv2aXB2Y7rOS6RDw00yGUeZ54IpXGwxqXgPO+4tVlU8Gyx
fobRk6eaQ7X3KqO2zZpclk36sI3/eWjA6Q6yTco3HYC3rzlKzg4CAxs43mekM8fzHIl+DtDds8yx
uXyd2JQNzqAF66ZEje0F3Q9D9ZOh2CzJzO8IlNZAtXmue++X5tA8W6CfADQbP4cpeMUwvfhRQYHe
GZehpem+U2MWYcP9oCdtc/TmoTf9QYXvUqCT27X+vVS/Quph9Byn10nwnMbqJVs6sPxopUV+el/I
mZk5HOsQNjyV9xN8fifNdlzuRs3wOH2drufiZnjR7mcCfWAe98h9wjMnCxDawSeh8HZftgbT8zh0
+6042xG5HzaD5OLzqzRlp81NVL4ku8YQC3jonGX3xbO5EaP2DrrRCWGzOPr3gmxH42HcDI7T81cJ
x9lNUegx69Yv2r+BBhtPuqgKbCprm9fMcgmx4zHP21So7yjPmaI8V6rtCD0dPcPp7K9XidN5jGPx
b/b1y5Z0wBK41KPygaCRwGGe7hAPLRw4XXv7Ao6PDdpzpdqO09PRM5zO918lTneXKPwvBNQwczYq
bPTB9cw0yttoHJqgCdleRHi+XNuxmo+fofU+eJVoXcD64RaLmxesXSPz8Tjcvw21uX3NEiB0RTHO
cAXETxiEZ4m0HaNHQ2fwXLzOusIHs44fDM4/Zw02xBuqpIDl3pjNmgqhOpujuJRSd5aU/k6O7XDc
jZoh8eHiVSrK/0KLJ7qh0DRgb6zW7Wtm0ARaQBEfePzhXK7zsBPuks/nSLQdl+8jZ9h8fJ2hwac1
SNAiMi8aVYMaQMiMDtyf3CJ0G1XjZM5D7WcWXD9Ppu34PB47Q+jTK0VI6auy0Ool0x6c5gBr4zCc
kb57PY3cUB1FqyFqCHL7lQ+fniPST/D5PnQOz+uM2T6NJW7mih7syz/3NBt+Gm0c1P3JKWkU3pCT
Es7RGP0A3uOw+hkC/QSahyeZA3P5KrzO1S+vCLtboTt0nnzyv7whDXEAmqEcgfrAU51BTRQZK0M1
+3uA8BiW2ZVlP5dnOziz4U8e4f/RfWg/vyvt25Vyi7VZL2/vont0Xdqv3719XNySNxt6nyluVae7
tdu//vMtc12PP0Jw8yVPcswfLNWjUTdrbf58a23ug7BdioPv1EHDiLQBbI+TKXgLPQieR1CwkxzE
nUDHyNs3xYa3xk15uOrLQzs26G9E7GhUgBh6cycf3kLnwuaonEShFj0oEhI+PORZmY0gsL6tyP2f
3xRtflaqwug/32KK6u5TG1E5mh9wKJ/ZqFfh2wiIKrx/tT6HycGHyf+hxI7T1ondQxmVzV6Tk+HM
IUWzN41jOgWm0c760QI9c0KxuT0D9LHtoQr2dMIUT13RKncOmUO9Bel6tTvJdjhzM6/ei0ZNkC58
u3Rwy3wIxX54QNwFdUvmgNah9tP5ZOJOWlLBD0UZu+tEYgKWJORCO53a/fVUICTmUwFqYO3gsq9N
y/zTqZq4j6M2JfwwzXtnrUTS7DlmUpXv0oicmGmSH0WakJMmdAYwdv/lU2IngSpBZof74cgMxr5O
u9G2Gn6oacL3C68i1LecwlvkXVTkSJB/NRlBADV/UOxAIimqmKA3NzryeNMMZaZzMSh+2JcuJhJV
Y3d+n9iZCjojksgvWFLFB/kwaC8Ym7jTnzkps3gxZMoKbFpInDj7lUQ/goyKHep24BiEK3CX1FOB
EhKHbRaF/NDrOR5X5rXata0U//m/m4sQKA3BFsbGmW2oKGF2Fo8jP2S6Jyctt/S1MPlw3ia0gqv7
1WNt1vGpcrq48dPDWUA4BM92kK4/XmdlqsZyy5YfdmH8VVMtly3Nrd+guW3tYIRAzWAyWKkZmHaX
cGFoxg+nVJeHidfFle+5lRWQKbWU/+snIpvVmT8SQ/PP5o5CLKE3Q8oLGekmi7DDhKo0X7AOc5LQ
0q6fNbq69OrUWXN3hJIqOZyPsWH7URcyBHe/WtgtO9i1OcyevVFVdOnNxAgpoWHopvxw8Aw9YGlB
LL8OpXdUWRo7tJZ5vkxT2rj+OLUjWdwqr1NptQsL0uz9WpptCOCeALSob5BGPe0pzGkm3SFPKyhv
Fw7nSEh7vy/a8pBXjVz+91O5KBM5BB2/YHpmO2qovKZsRM0OlYPllTKCylrZAFPvuUDi15M99S0w
37h+D6e+JdJkTPfD9q1iU2Z1XVkH4Wgnk29ZTXVZsKy6nHpvOOuKEdbh1zOSDW7ft9dmStyGJWw4
buxmjl6mp0tZpRNubiJCHthho3a5V1iZrxs9nLu9NZwrHQJX5kzDWewl9EJFUKl8MOWhsIqqX3jK
rfemGu7v1oIYnlYaG4CqyQ9jayILRcrfLRKyoqcyw/ELWFNsRJCoDIH5DP7CGxI+5Iwf6MzOV/YU
T6tSudYqIjpt/dLOxyEKsixpyjAok2p0lyjMuu+axsry5ZhkkDHMQwAZOpG5nlhurgeaYuvKeIJe
0dqC5bWbhHS+Q/o08kkk+bqOveE8c+tmz04wrLFdti9GjFvohLL9nib1pelEeehFnB00CRbQH9Nk
PItUZjVLFwneRzPFVhLEMqzJHtEOvlqLuOkXuYzdNMgaFTI/ahVzd7OixhweVtrV8XhW12DCfN5x
GvutqsiJjkvskIqT6nIshZl2rXCS7kFfsfJQmyhvFmNDivggzWJznSZZfSmqglYHOVHjOSo9w5lF
jdX5U5VG6gsZJSATE3PT1O+9PvxYZyX2nknddaoodjtPqLMeidTXmlQbD911zjofU3pVTSHd62pR
nzeuyXedXtSBUBHvfNjfzvF76cDDkJGQC4vVUNLB8454mFoBGzhWNFThx5FTtRsypq8bbbyFVVJy
YSaK9ZF9KM61jqaPtHP0dSU5cMrdXn4kQ6Ov0zyi1HeZkctJh4QF3tjIj2014lNWOLJ9GRb4ljwZ
ycVksG68tXV951ELeOpVpd2M+WMeN8lexAeT+aMQ2Nk8dvno58U4iYN4E5hYiRjOojqXR3ZCh/O0
HN1hmdmW5S6cIiMntaqxa1JmO2vhpljNMUkqE3SlNxZBZ4fCPag29tLqRK13Ne/qbJcOFMIgu0nz
ZWPgF90yhv6VdjRGy3zyyEls5RmgdHLjBWHp1f1CjBz+xqRhmPmkYNjLXWLJj9oO8bWeab3FYLHh
rCIefJExIh1WYwa/7JvCoSyoWDQdTyKbooCo3Fl3Ze2s3biV1NdFI7OFM5LmfcQmujdNfSQWNHL5
l6LrigtvUuNxVnfZotZDSfzEyoi3IspuDlRWdvtRNmIanQ1D0BdT2S5sHboXWTap3rddr0h94STj
iYfLXw5zHpeVn6dSBsrRLBgciwdjMY0XqbSdZVvGVXWQ2qNCZOSmsT/ZunhnKu0VfhK2+U3pNOar
x6dyH42z7Qluk22LYByScAjaFJYpmDIYrt6uGiyCNVaf3Sxt9Eo7o3s1TIIstCmKo1LbTbSycdSm
92VbqQVJymK3K9vyRCYd6YNi0vGXiFmOL0pTHY9u7O7WxRgektGIetfTvXtZqdysxqKavrhRXx4w
nkejP/R8+lJkdbp0HDoFmnSA0QudLkjTvviSVIkwi6KL9SK1G7G7CUa1L4Za00XT5NayRgzodwhe
VrlHzcYwhX5R2uF5m2prv0jraj9pYr0anXa8CaOyX8aWst6Nssw/q7TjQTYWxq8KlfpJrZUv0mYt
DId+qMlahDSPg7ZryCqvSnyRZ53wIbZh/llYln7asJgsXJGx0gRpLXGKzG9AtkflBvmqP0Kk6+1R
RkZnUaiu93kYYiKeyXDB2yje98pKB7h1PV5M5WgtaV62H6rUraugK/SqddIxKGL7KhO6/CwzRX0l
ybDSVsgWbQY5ZGjyd/BKUwrgp/jI5XXvV5ENREVEk6NSyOLMNm11lmmDTW25iMjWY2jIiUUTqITW
yBiWZWVocugOIQJsygZTB7C25jpqbBikcpLkYrQnbFnbdPJjI9ohWnrt4NjLVMVD4Zuytjs/F2E2
BdSxysuQ8OEsG2orEGPW7Bkt4Y+91gmVn1FeHpZNtvk2MlR6N1UGJgjWGIFZVcLaDsijtE4Qwrnd
RC66ikP129ip9/jAk2HPIWl1WVXYtkEpulL7aVZkl7SsI8Rzcdv7hJW0hM7Husq/OEnsVV/HquO+
7oQJl5kwelkkvL/Jvb6OAie1nE/SDeV+E0u9l5VjFPvFEKnWz0gS/607s04qhy0drqIoCEeYj8/Z
ZLXWezVVJdvzaOyddE2iAjdT6TLu+3ovsdxpNXpF9WGSUS583Lvdf+icJj93o+orzabPA27qOE0N
NXuwqyILqGzaJW8reh2ZOLqelOrfR60ActD4ZFl3aSR9Hol+8rtYpaNfZ1ocuA5umF8MfVblgXZh
x4O01VG/Z+RgH/K6HI9rbdi5Ow3K8ps8bYnvAoUkQLAjP1pFNxTLgZjseGgafjqpKTutCW/Pc+XV
QVMSfcU7K1uWZmJ/l9LtDo1bTdR3QqpcX3tMBWncxH7fTr308zqDuZChs0hyjx+Mffd3WFn9+95E
6TvStvZxoyLnS9q7aRQ0WSzhKwui/Hpk0YnkozpuBocdWLKXrh93kV5T1VeHOS7EWBbKaQ+Ja1uh
z43Om10Ck7eyEMx2i4FQGvqKh2JYxVnBLty0qva6gk3vKxWHR/bYTu9MbJe+7KL+Er9yULdLW2uu
DgY1DE7glbbl+l7Ye+mJO9h9tStxmnEPWa51lIip/GCrhsrAStu88Kkl7HSvxeY56eHhv5Ku1sdt
VXW7AxzhYZHoPFtUMg61XxKkFzGM227KQ6KCCpGFFUSd6N5FtOuZXyShU2FfZs1lOhjm41yoczQo
CjPK7FGaoK66ol/QvGnDICtKemzEODn+KGviLb1McBhE0t+U1G3DlbTqaRVVEd/nvKZLlrnTnm6F
Otc5qT+0ZNQfvWzky26Y0mBKBuWnwuU+t+OY+MOUiAWreqECEk7xtZ0b+CFjj10QWp3KFhxLddZN
yFOKbBJN4JShOqW2GD7YTW8dO8qwyFesZivPYo3wi6pwVrUWTh+UVEm922Lvfg2zePhUecxc9U4o
rnvXuGplV26rA50RJwuSMhONH3qs/DqZqVaLJp7Gdk+Y6qsTD9GZTnIGL4ffmzhg/RCXflkW9SIe
VD36XDRNkMI7n1pZnyyp7YZmISPE7NE0DoNvx6WIfaflxjtMW3v0LS66z7E7lm0goik5tUUobD+s
iuy0kFlm/IIO1rvYYkAtA4HE9/Kqz4b24xDXQ8jvMth79vHsLpm4Y9CuSgRWKorvf0/j2x//c1Hm
+Pf21x2+/+Xm5zi+/wkHI+9+x+OXn8JFbpuKoZ5/aCPNt++CMPfSbfjHJ3/4gQx9YAJndOfdz4L8
5M3ncaHilhv8lmT/QIV+vzj4O396N+aeCCU2bmUH0XlbGELuubms8J4IJfjhAjDeuI8KbAdYJYG0
7oEIJeC9N/dS4twDDtWDXPtGhDIXlQyUaT2c83JAR9nyvyFCb3mbR6nj5jTfbUERVXbmIBWfUQJ2
Hld2aE3WoWfCOpErECbe2H5uOsmL5iCxc6FqPwUBFye7QkMjnCMms7xfRjnyemF8pxx5FR1wGXop
Oy4s/NKJi90LR2EnoFSQDkG90sQM4W7qKUepIyfquxp6gr8N272wnjDXB9vp+nqKkDjl7RAfkS53
RkQOvScsP/asPrA6RJ/5Ac5cszZIWZ8p+Jkw7OxLWjShCUrXNNX4PqknVFGXHo968c6LhzaWp0qZ
ZW8kR7CNQMzKA8SZrPCztpms0RejFaZB5JS1V/1/rbnb5r+pIKDGKR9RGD9qzQ+/4rKh5e9GPegN
LsfbVAEcbH5Qyzhy+l1vKK4Gxel59MCB/YR+QKUe9AbKBtLF3RTBpaS3RNt9AQE3WOMS3g1Tgj4g
9JxI8t/oDXlKBjuoR4HjJWhyxUFxXOPPN+zWowoCgo6yqtt2OCl6hABdHyKfK1ki0iAVfffOtZzx
IBm6Il3admouTcm7DynXQ+1rWdSfHq3evXF+XM4g6JN5TABtpAHphIoJiFnczelupH0kDS/GKkVc
0J3QuiAnUToVod+K0o2DoTOl9Luet5eiq5BNNrmHGLpOGmTU4aQFD9AUWlxLY+xTfEfcLmiWkQ+T
Y3lkd0REdkNGC4H9ryW+5Vcf252NxK5wYfdQirF/KFBwJWJgO5oTNjhRtHCHKfvQcZz7XiGMKB2/
GweSLJQIPX8SLlLIMbXZbt41oCWbrjTX8aA1CZRVOUgDVdn5Jo8R6YsGhMwyKpP4LG3lQa4l0jOQ
j0iu4/owzXqkFEpb7rFCcpb/phTyIwywPqD+KM6joao0J5VhSaLeqjJ9UphQfiwjXKbm85Ria1QF
ij390Mj3VUiyz79ezKdMqmMLIgTBr0lI2NbNfzZiPULfsYeIVzoqTgpvIickjduTQjeB8sL4469n
mhGNtzNJ8McCd/Gh4LJxZo9nqgo+TshqyxOvskGm9UiWdkPjjdRPq3hp1y2yLESHXhkkzOnz322a
pzT65kGxUUDf8s1dNLAOs+lRMFQxCjvqRGwI8zxpnXWKXyfIdp0p10u3Qdo72oB+t8/qnvp1Woob
k0m938uRHw0ua+yA9UmZBoko8g+sqShbxN443lRWVy1sa8pF4MiSo4TF3Kn9XRngR6Bw3TTMBhrj
Kc5hc9i0x8tnu61TOE5oHZM2zNeqMRq0pJWagvtsHIvooEf69HfkyepomOp45ZZ8UAElnfhqxDSV
wRhHIuBl0t2ohonrzqligZ+V+Ba/bLEl3PkB5E03JBOb5n2c1nME2sAeS+k2HtgglCCOE15v2K6F
AXOxO5iByZXp2jZohtp+1+WgLfw4jkUAjnJX06bazXhFgzSr8/Mqc/LBF1kffeqTvNwftQGT4dTV
B1en3iKsizBoyyRRPmLzpPfDRBcnPcoQp7U1sWUUEZn41hQix6ddnO85rsnOaRKdRWPBBrhuUZ8g
YLkwqAwxJOMUC6lGCtvA22ny7d5LjrLY8S5Du+UHseuRoykaOhn0dsyRnGej2re8Zsz9fvSmBekd
a4G046rStXnf2hZi8T43YhXqut3nIaUXdQwWeTcUFrLCKU7Dv9Hm03S+KmrrS5uLfFFVmu6nZVHt
k1pm16qrXOg9y9P3SoaD8LuaRwdN2LTBiHXYJWhZPa37fFjyvqlXhAykW2aOIFHQ9RFS3I7G4TLX
rFm0lTyNQyuyF4SUZg+uhoLVshPkhUZkn4fcjg9pI6v3DjPObisTi660m09rzy2bpbaHZFp1qRet
rGGw11Rn/VcdVZUTTNTYrV8g4YtWg0lKKEffL8eoa70VePd4kRmW7xX4qA9z3pRY6LwTfqKTBPRJ
2Aswas4wIe3NwoAZq8h3GzddRrwd7Xc9Ixy/vdfYmZ9gJ5kVMz1SrYGJ4chNpykL37V9bfLcHxWI
ruY6DmNKp0uNmoXIY182MOXlFR3zxLDGb03bVvaJSU2eDgdS1dNuJ1sT7ueNApWd0Kx8bwuL7Scj
Q4TYAoPQH2tbDoAr97xFgdJXHJgs7eulm/aRjTzfkPA0rm1XlHvpKPp4MQ6ZNEcuiAnsqD4Ey9AH
LXzhyrXiJDztoDpuFCBS9LDhWKrzVZGpRvpgVBEBL4dOuYEV4loZJMKhXfCg3BRfUCxo+3DVg0zJ
lzpEVLByiihH+WlyYDELmvI2AHsN2rjTY6TPtLLAfJaR8r5abSeUvbBLanYV91rvxLHCKDwomDCg
YoNi0PU07mlUMpp4WUWxyJeh7qZ6JRtdKPDGbj7ugVLIq8ChIwomYnDGbLdRNarSgJV+sqocVR5U
aTa8Vprb1mmW2JbGkhfFpyTPZb7PGmmyZRob93xqDWOrZEPvH6L2r0Xhi5jGZjdsuqp4D2fMDpII
vP+qrSABCJosmpYoVkwy8JKx6o9zb8TWtqAqzSIkpD1omONkiyhkUbsQRQc4ldCIT4opYdNNljLp
LjwIgMopSP56n9iK70VKpG5A07RmC1WqcDG1Yer4Vt9U8iwJ+4QHTNWor+RVgvzGDjO+IlUYgQaO
paiWZIzBPMeK9NEylTwGOYnP+UQqWWD7RKwOhl5Zk29AUH1pihEsqK+gR/SETIWalO913GIXY9bT
9sSt5FguClmbY2QXcEmRFikGyBzn01ahiklxOZEMxZx6zDPwpL0zqUNiInNxW5VxBlSzfI9g867a
YhBsqV1wXn7ekiRfZKxOdYCSzlIRVV9mfY/IIomS7r123P7vqonZXif6KFx6qWNTv0DFma2crEyG
VdF05GQaKsbfaeOQC2IsfKJ3LfCehoxiWHY0T9ReM1Da7xci0vRUWUJ+LOx6szkTcM+7ItOxPhtG
0BOoE2/KaXFfQLBSw+gewoPJj7jhErs7h5UESU7kUO6DWw3pWdK0aXpOvULyfZCkfXtsBrMJPuMR
XTephQpM2eeYuiynqfMHmqMQZqdi8/Ab0XvYJ8hV5aj7OAWeoq0dLFWclqhoybSD6lRZlKp3RSOg
8k2LqCDCe7Cp1BTxhjQcm8JnFVi2/bhvhvY4t2Lwy8pu62E1oKeFLceuphujAWUK8EQwIIMkmzjZ
FPnHED/vdeB1Snm+Fzsp9sUYueu+YBBjaJLxnJnB1ocRwtzksKyKNHnvwVvs6sJGSUlG9SW3qVv7
MY8VPSi9SLaHYVxGHcp7AqT4JEa2W1Esa2CLerxKs9Q5G1ptl3s1SK70U+/mkd7LQyv/Ok7Ivpf6
tk6FPMBjS0VH1BAqN5efLDtEraGvotoHqVsvx6aPz1Vp9KHM08RZOLShG3oTv64EphalzCaxumiZ
0QJqMoG5l/u8KEl9k8MgjwdoO4Fu9BuLvUwcCys6dFO3hJPp60PStNQNQpmZDp6WdTZC7zr50shO
XlgjwvSDSZqGXBuNirefo7ek21c9xVcNOYlRi+wjN9qvAAty+1S6q6nsOnM8jCJ7n3S69j2h93g+
dM7e1LsAJ7WJnnarLC3L48Id+JFlbF4u47rIu8No7Ks48BydxxeIRPS1LQuYEZhO3flprHuNImTn
1fACY/0+i2qiPpNyYh6Kp4jAxg+VYZbEl+mwWcbCSqMDK6z6v8FiWF2AGoeb7ivcffxuQIFj2m1a
1GOWamqxSRU1CTsb0mxyTnK3yjIfzKjtHnMS8yEYEd3oZR+jJrDsvUJFfjOJ/H/YO7PmPHFt738i
qgAx3sIzeI5jx96d3FBxko2YhUBMn/79EXuf3XGfSurcv33RrtiPDRLS0lr/YUHsGIb66Cxi0Yep
diN93iKAkKTyFui6FenAkGbQmv2/Zri8T6XUrDVOuviZtd4M923cOgRYV8XlKWpkMCeL+Zyv2rcg
UmunfvDdFp5xhhv3bgE+oumhz4ZYc7izoo+qEDxNCod1uSnEWHU3oVZS3LuLXQeX2dLFjGtZrPy2
0hZEajNkxAyyMTPe1nXG/eu4yk+DjCp5mBfbvlx7j32/BkFYwCTJkJdpkJX+f/zxfxXP/hdLdHc5
3f+k7/8AUt4JWN/93huUEoAYhpzeAIwUHjuc+B8ohR6F/7F8cMLSBZdS4A1Joa0KeODeKurt3URv
MIpDy0kUNKArqMAoAd3w/wKjiL2W+C8MsF/RcW2gFMRRtDXgrSK/1hqwWLrlxPB/RE42mvjoKk9Z
dWqrqdiefd+o6qtnaX84tf06rN5hdBeg9tTqMvslb7UHZ9G5SxVexdJfzaGKrba/mOOmHm6pQBTw
Xlctvnrxq7FcuoMVBHUp0pzazPkRLt1qHgD9w/prFPkq+yYa0Qd3eVD0ShCywAnq1FNQYx+kY49z
e8hrX1cAPbPfNDdOuPbcct40znrtNqIt/20NU8fv/O2R/i8V2a+oAu0eQHaowwIvDnh8tFf7dY5C
pymMDGT0I5u7tuwvxsarvYvamwYdXmxDPhYw5YXixcm1nRVu9oeqe+8P8sszwvNDY3eK7og8C7x5
//nf4AVysGgI7KD4XjqVqIp07IQPzwH+ZvXlSS9zrkeokDH3JKyFtan2fvbEOrip423BLK7GQLZD
BRvSC+3cYX2FIf/DHLGE/36PHNFCgEnE+3u2ya7Dd/e4yMJypRbW98DSk+0e8i3Mw/5UR94o7KTV
YxB8ITPKxj9I6t49m/26gOYhECUvvovE++sqg26ns0T0PSerQ3Y02cA/f0kqxpb6oSxM8aHNeBn6
SKXcYXP7A6KwAwZ/2z5cHiQG9sAFa8cmF+7T8rdHk6PmtexFiu9WWKNvS/3ZDvyvbCRrvOy2Iqzv
CsvpnFtR9at5rAYbIj7Bu1QzKb9fpP+8E5iEncugNzMg1Ht9qAxlVperrb97wcyWO61OsHFC+Xo2
g3cEivKCL9owBQCgAf2cvnRkNgj9pqKz1fyHp/IrzuIhG3UxQoEa7+0IeR3Ou9UAS2GXa9Vm37J4
a3197nrVZOvRyoAD1/Ma6YUl8vvxO+8iGdeM4Xl+blTYHpLdd48i3ko/VqP1QnussLEuFhgQNkSz
dJIXrRvKkc1Li4Z8WSULIB4T4Re2NI+NCkqkFJaj28e4kY1uD73fafehmYp2ePn9bf6K7Xgh3AcK
bZvXZYfEcNTvv94lVWik7X5bXhY9ahaBbSqb52Mvs/AtklkxWY/KpaRi04xzt38pVG7+8Hz+MVl0
VEOdDhOEjh9F7PvbiHp3GNch6F7a2reI4SXRa5sBfe1xRSMP81x9HXLDCwibEqa7TrVqtONfRBYJ
a5X0kmi7R35KuJk73OoJRVqluj9qvt8va7zbNFR0dxMqTxhjxK/ztYi5VXGLwmDI3MBqjuU4qNrc
99tYqDad+xWZYWqFzcTPurVvuvUQVdtqPc5KZZckXHWZp8222es1hSuwcNLilYCuMr5t1Q8k7fkG
xCXihZDoWijc2iubFJ+/WhXZ3Pd/2KbveAsiFTVBvMtEHWSivJv4XcRgZbb91E7qS+h3fumnyuZN
uH2SZSaONeJnEBSZZOtr9KyNx8/Mz3CiHIhvmSzzKIL+ZGbx5z3kvY/iyKPxn/qxA/e57913q7Na
AFQojNQXCtpC90cBVujduo4UK7pzszIdcTbV23Mjl3UNE4PsspcI89w5eMj7LbPwcnjl9qwtMwR3
CFv3BGHxpqaOzxg+9sfTDSJmCa1T6E8PSpfV9rzV4EFVYtfw6G5aMPs7n9jGkm8KuPLtOULUz7MT
SN/4Mmx2jsBRoXkbTgGSI36rQpVDgtH/vHwc5dY6J1G3lPyJjuSBOy+sds8NRuU31ddlCNpenWLk
W9OjJ7ptvNG6ynRS1412m9TKs2bZtYxz/rmN2sx7nuzJYZEh4CLPmPq2I0X5fWx4HzWZ/ZB3H+1+
qzBApf5uaYgMBNqJVf1lc5pB51TidkiZPHfoHi6F6WcCxe+v+D4a4SOg8sVMQVbK2f3+imCDg5wb
MX8Wm9kX42y8Pfy5Q1hxeAdT7wdfMiAgFiEYC2j5LR6QkHX6+9vY2fRfjlHA7sANOSt86AX0ce9G
vonJ9FYcNM8NPgq0LmNnfOtH18ueaCRRbThHnYVdcT8NUU7EUdLvIJkQ0U8ddWo419BPbt5f11kU
PC5C19GaDLMTTA9jZNlF2iO+7q5ZRLZMStvLKE29LHD2zS5hvh+6SZJdXGZlNe47f8JE8AFXfKjW
RFRaLNP59yN23sW1CCbUJt1g1IwWIPbdaVUFmWxnFDBPk2ltklhfa5ckFpMC69YjyfIuQDAWlu1S
xYIv+fgzs7UCtS9pYcrZzR6zJdiXtNsXW6MvCtiUPUT222A7p76eduPA5q+obA/Z3Ow5tbNGDbsz
dHq20e+H5P7KyO5+EXxOlCaBzxOkJ8e7UN2Lttm6snWfolEK9tao8v0GRkuAEr/tY1oUrtxbJpd9
ixMr95CiVc9BY0mHNN4BG+VbHXBb9bWOy9C7KFDV8K1+xfZzl/ULnyqk2Ie45k0wnCor1OKExWAS
Q7pyXjDcPwztXZbJ0GhNip2ArWL7vCXr3dDGpXLC2nTrk8inPVKNumdpbYhyu2+jHVVum6wIHbfn
0G3387GxOocHsgRNna/HrQnAGU+xsMz8RJaqmY45LAWrT0wb0aQtrJgl5iHV26ObIWxeFK6aCWsj
GQkXLMbM5l/UWA5T0eQeU4EsWVpj6temZEvI2C351+v87KFwb637P4Xt/WtS+3eO+90ejUgXyK7C
3U7oQEG+T3WdecMgE/TWp6kJO6LDa3qLvnGZqpTKEmLwT2Hh3XG0XxIzBXQnx9IuNnh3HNllR9aq
lvDTYBxWyLjyDoHizNnP/Hil8jr/mM1WtwxALgDT+qKeEKp/bQh6zBJIYz3eh8EQZeUpGz0gGKoQ
d3rQ9PvhBGgsNv64tBxUb48t75Fcg+TUiDNFwi7aH0deLfuDsMrC4Uu8lvH0YHdNx534FRL15yoY
9zr197ONt/LXmMjg90OAIMFrCsmC3lc2pIMDjNOyfpJyDcBVR1MJlWaznZV3gbt5ej32UgcqSmLX
jUuZaI16/squDYx+osh2rGudN5Z3mzUyFClk8ZJ/s4vavpgz4wWHKmy7+rtX1pt+aLqg0V9nAPL5
gzc59rIdorKNfZX25I+DOc2zH013updgU0nQ2I1zA/3mxIcWvbuTlstodJZ0CyBamch20kBv+VJN
bIZp0/NaJ4vll155QjRivMegHlcvT+3FMbM5q3iWTkb+luXj5ShDMrM03Op52yhrWYrqcqnWzCT9
oMrgNMVhLg5+Yy3bpzlAP/hsPFx4B+GNrpOu1KfdmgQ54PchLlww3dyv8wveFjEe+s6et+ssbm37
7MyOdE85KLy0j6rqGu9p9ae8sp7izl6WTzvfOt5aSNytB06M0Hz3dRDopy3E29glqusQEX+M0U3A
ShagGwCoXtQgJK064co01NvQRy9OU0btd+mqbloOLJW1/wFrNs82PC0a0fJizNrejw7UAX4dnLPG
qoK72AEBrc5ToCAL5Q8ZtWJklhcoee3dIn2ZWNKbg3VNfqQdwhjYx7b1lAovTQzVUd+0/lL1+bGc
8nGebpBT5gWK2M7D4fPgj1p3l0HpyTw6sVYCUSVq2myO9XqICsS6ueUF/XiQmd7K9XLOB0sW57lo
OG3SKp49AuykCuP/1Vkm8GH3Z3+2snQWpC3OnVFkXXEyriJagg81ohm+jK/ftIqi5me0cPS43NYN
Xv+yQRW601UZaJW7F85iWWGYrqVfmfC8tKXT1ImP0phz0fatguHkwudQ+bpkK37ftPRl7OcfwJ9n
FcI7WeVcn8JKWK66rMwaR9OHADFEESc9xjMCV6hHX1bPYZ6hu7v2vHpgpqy1J2TfErV76V9bIoPL
uIHqKZz6viznMsqOc0kgyI9dQe9QnRKy9ltakUDb7tHO5Vr0B1tV+AAO7WijD/7Lzd2W6zVlHcdP
BkoZ2TSlNzPrRqbgBEmdQO5/hPsnZUn6HmW2i2lmYPSpgrESwamU8z5joh4rvnSDHK3Htgn3kO9N
Yx6FaTyPHQtga8k3zmOsGz6nXocqR4QZ/OES4VLIWTJkXK2WDkUm4ur98TjKk67/L6de9nluvbgE
S0K/rnkUVltF0vuBayqm4oDlJdNKZygyvEkFRIyxeIKe6c3zWLamaJkvC0rvLM3mOctthBiLWyl4
0mp7DFhZXEHwo/4ls5Z9gQUas/p05aNv6l/quNmnZpoQfeGDGLHpcA9YHbhs+jYerYXoXwDcJN/z
F9UFj5XvZbGAzYgBgBIVSoTg2NN+rh7kVfCBh7C09sFl4/pzMgyrRqdvOW7sb/7+L4GP7Fag5bYe
36baev34fyb59XMgBW51G+Ik5wac1pLTS1UEqtDnohUrg+7dbeFauSvywn6kAM9Rf/mvD6rbppGl
RuVtdH7ZOvGa+QlqoWkNPsSN6ZglmMCaj0ArONwVMEc2xQkOnj3pzRsfIwBcSG73L/HrDGIRgdk/
9K9jkm5BjZaqrg1m52I10V6d26+P9nV5BFlVMz+BV/AbRz+s98EvwSpZp7mj98tAkgV8c8W3Ecqn
zSo8M14xUrFP7+tC2swKP3tkkPtfcQo98HsYsASraxjlfuuvE2pt88Y/OjwwXni0bB9q7nJDibuo
c76DSPZxLkzHno7LfEc+hpnnW0yh2784Qd6yfAafjJXBa0yqwYcBLHv/g+60f/EmpDrMCFIMPtJs
/n7/rQlyOT9hzK7z4tTmEX9X9sLJxUU1rKEzXovXtVKUQzyG57cpx6qkuZ2lEBV/hBOg4+KlKirO
+cnpt8B+InPDp3xQvTW2RWoPecbF8ZB0lExjrcA2awADIBsekzSXYZfv2xlJ1g70VKsJyuhUkSwu
65WIcXh1F6OHz7JJ69irmynJhhzYEEGy4fNy7Ae+kDT69V3TG/6/NjO4nW/PDlBRD5Zf303VmAEK
zLrk6o7Mu+k5aLOFKiCDqGRlzDGhvDwtoneJMJGWtYmOdcMR2xwXq83QZvkxR9Xy2Q6WkniT111X
VRdvcHI51nj6TgbrRKe+rd7gCXGhSsl0nDEasmf6LqqZsCGbq2x7FjLq5vGpF7Ocg4vxdehLnA9M
kVB4CxhRlc+Dfww22yHKjdrbpw+3z75qwKv2Jf6Kn0ZDNTMDjnH38Y5FgX0Idnnt+XxfgD6iBqg3
cOXYc6s2ToAs1qC5FcrRfAIz917DTr4ZWFevIMuGiUBn0Pu9ztzLHOUzf2N7hd4yynJQw973KiDK
zKkofRusmV2LZAVgwr9uqmDfT6M3F4DweRWNhEoRZFhE74aVSAMTKIJ98vCe7lCBa6IKLL6s25xf
x7/BKD/PpGeZdTVng9bFXSzKHaTsDAHrNqwyEYwfPWCsFSlLVlorErRZ+fVwALpw8GOEgEDBFy8X
DiU5h2HMw98sb2NUQdvsx0bjZ/ty065GGX94ncly7ECiRWEXYrqaN9j78GO1mdl61CTToAqb6uPg
C/GW9WXNamMGSs/ex4DfwSL4U17uKFVdkK+SWcdNN6svyEdl77x4Sx3UdwHGtDU7eW43jNa/58Ip
l+zIiSZqHzcj+LeVRrUT6mcQybkaP9l5X+6WKX8VcnmYQ3Kb/ns8FegAPg9ZBDRx1pWZGqw17jZU
z5tncIclhtNhodhHiEVOGYZ+bBzDKm/K2E0nvmmFaFBnmKnl8DaS12fZIy5hepD0r/uwfoabup72
+BejJuAL2f++eYuh2T/R/kTvs9Ldv8drKSw+sebr/sFMgE40Ryr3ndso6kyxlXOyxexuG1dHHUs2
6r4r42b/yduSJackEiH323/0CsHv4dRCD7CsiAkTx9V2dG9kiAEymdEu8aDXLYvdyxm1Hr+UW9sO
Bw7wRHzxSMvGy36zWd8egrn6Dtxyv/OqgGn88nYhX8ccaT1LxXp8rdjaotxCDI2tMt5HtFj7+KpX
oLGndy2rwar7HYQcdKA979DkTd8h9+gDXG2m8BWfH2dYvOmqcPM9jYNm5xrhVO+3ZX5uOKurOEeS
zEc9Qyrj7jTjoZ2XfU2GGdqkIvHl0DbNUeKqZvW+Tgg48B70Klob83e9wbHKa+mKOoz+AHy9K+jB
cogPrGCX4BY4/4CVkVGRnFbKfZRdF3DXYZ4v7Ia5I8z2lrfvoHoCeJHJhISJe/9Ddfdrbbdfnnc5
8h70/Y0mXP9dYavN0lnzEAJVvYbGEgyYu6AOYCf9/lLvgCZ2E/oZm2sBWfH/YC/r/8ZQYVvrkSE7
7X/WiF0tXZeiK/W8D7ygbX/6cSD3h2qKkieM9tbjkb0Fx9/fy68Qgk+vFFAhZ3/VAXQ469z99V6y
SbjAt2X+iOWRMFb4zp6PDwPS6uPWkTr/aZ7/eUG6HAEc7DJ3wMX9NXJ/Hzz+Q9upGwy//dJyUOQV
Jz7tBrC2AWv+3Nm/H+C7PiP7CMFubUSitBB2oKPeXXCpSy9vx5oi6zVizHLbQfs1EKvvnxZviKZT
qbJNI70Ua3loDP75L57QhAZr2DzOoz/c0a8rnTuilMJrATUa+3RXe0+LrbFtzcib+of6dVPN5HXs
8cVUGXG9QFXFI5AeglH3EAsOB1ILS+43UirRmy2deir7k9+IzreThdCypoT6no+zPzLnrliFi1Rv
fuWz1GuY/f0g3j/G3atg4/mHMaEjKRLud48xkP2I2W66k0O1R6btZyKkBr81H1crMt7/qa/PT28J
vhce5P7f/lqOX68XLmQjvAPX3L0de0su+zKxOyJrl+iBdyX+38YH5L+3lGZj0JnQ+0c4EDMiTFSX
5d3rsUSSvD+NsKrZF+3Q7wfG7y+4x5f/0tbgsyilWKi7KAWmmH//OsB5xfOrN7+6CFtLV34aNhhp
vwSaDfOnLfjPS/HoImivnw3F8Iz+eqkGl/xqUJpdvKYiE5JiYs3i9g1ffj+qNynG3wYGVsilYgQy
P4l5fEi/Xs224WXCQg5nvbm2HI6uv+xqBEMzHtP9e9haOHQkwTnYKp5kvKxOkIxotJzmmtMaCU6e
dpUC+blxPbAH+76hu0neXazkBn53ly1F5SxrmrlQTp+Hvm8og3Tpem1/bGqDnDu1OzsYmkOkfaC2
G7E4nQju41c+rwooRsQHZFxOv9xWuURAfSDJCQoHTIReJ+KCQiMs0JtapeJRvCUoocWvyYT+XvtS
IEOPOCyCn2HstdSoZpvQPcvGJXRTGu5pwDzhtLMuOjeiTmhdwwdIsQIT3omh3pM56zUCKshRdrut
IgdJbTWMjbMl2FfQ7x0CFdYlzWDeII+eY1Mmb4nMzwwKZm1mfrc+2g/xsJ9Ef0ltUQXuUUUdl0Qr
vmcKNmxFQTuZpeElg2fw/LqsnwRpbyzughVrIJ0YAtvawYBh0uCs62sdFs/rILDw4q4GdgWBCWEZ
klKOEV1pLNPls90kPQ3YfPc+7mMV4ovsad3ef/LXeNq6T/ANO6NFDogC9A4lJiTCp0KBNucHREjI
CU5S945Tpo1D0vnvldJziK78YJndL46/rGN05zVzpj62cVxW7rFsBwtFvSJwLGNKVz249GPbrTxb
hHjuptfEtkAmppTUzPFpROat2XxTxcM4bAl09FxQTceRhhctpD2cPbse55fAbqpVHjKPhLulXULb
6L9akBfLoEkOdsrtLRb18OF5cBM1xO3y1Mp6l2a+5VkA33ueSNOK/dB5XRr1z2ywDeuKkk3HKGJQ
ZWo7aBwiWd6F3AYSbvTIlYVwlCDeRY+qja361BQ+Wm2Z5/OjvxZ+eViLOUMCP4mLwhYbuv9lugDJ
6B5CHbjodX15FxZjbYMZT/pTxqK+8LB1Dgm7T76UWtV/5XZBS4LYwQka1WI8U+wCKbmtf42h6UtX
sR3bWQU3wVyoQ+hJydO1LX2ibYx3LLvCfNjKerSPnN3jMVptUbNig+abVObRdTx1rT0rv26mYTz6
AxA02pf8glYk8UHGc/QxVLKH11fF92Los0MtVZ6sXtse/Czur6KNTiFr1sICt8r3+NN71xn6EISn
mT95GVGPveilM2d0D9n3Pq7qc7U4NV1q4tI/ydLuHpUHNp/UQDRDYokuf5qXLfpaWy0ODmGaT3Pk
Fkcb28cVfkJZJJ1liRsPmO6EGYnG7GWYfQQ8LNArjSL+7kD1UM84ynmY3FIWJ7W21tEZmvFhmDwA
B0LBYVgXcyUGvVaJ38y0uAnjTEZ/FZMbr5coEMy3wfVK59gZNVLmFI1ck0n40Y9o9PHNWJmlr5oY
OcLBc8by4zKJijqp6a79YXT6NItk99UuBzxRuB+vh8DZV2jm7xxqPs1XC+nsrR1W0yXot3VVVEK6
h4jo992ZZ2y+Gy14JGWzsj7Pqp9/9Ja1pG7hbF/p5NG5KAoU8sGNJjHJKmtVJyimtDmobcZnEpi8
zxObbkl3q4NLZKWkwp8janFFJ+ZaXeGF0idXGffar3E8gfQ++/P6zTZZduc5bJ9pMOMBaNEuknzB
PUNvnk4caXXS3inp6c+rWsjJbOjtHMdFhQai2jsv0XvBMsL7CjPdJcKt23MHUJC49D74uDht9ZGG
UiNm03HMn3q59n/pRTVY3hazpJmjVZmU3B+MawTmxsZbdsn1Es33sTvImp44U/m1bBT9yejI8tx2
uLyVmpyPmN+iS+XqKDXazq68ovW+DlGw3JTg/RO0A3J7QJ8xyYyFVD43+U0QWR3NU5wq/qppQGEf
IvKzMvHLob8PaKhxItAHQUpzqvBidDp5j04Hbccs9ZOLB+Q8mcU5l2oKvmqRPc3UyU9b32zRuVd0
byr7Jv+xMiFnOYbGHEkD18dRxz5Sf6+Hsa3yke4J03QZxJU69+ShTpKHQ/wUt2P8IjA+fCp11r0g
Xd9+GBb4gf5eLqLoUmAzCNxDv+D5Ir+0En9upxtLD9WXzaaHkKgdupa0wMl3crU9zrKFiGSXRQQe
5FfBBd0ws1QNbXmufKOf0HYJ7n9yrxy7xSITiOEzuFx/H7dSXzhrHT82jd6u86Hsj0tIyKUMxs3Y
evZ4pY0337fIzz9pWk9+E9VEcHD7dbrz1obNA6b1wRGjuV50OKOkXwT9JUzUnrOg8Q6UxygsgT3i
y83S2U2WSf1xcyP5FAGdfO63aPzEgZ9fsNnCWyTvIxom2lvQ7ce/geGm6dbY0Dgq2vDXsd51e9py
q7uvgODv8wWvc4oyxD7pmQZpajQe/g1/22507JlrhEoV6EDTfaLlVNwQs3G1ibCKLhw4v3RSm/ch
mnIBMq+t71aG3N2+WX1vK+J0bRZy3QPNZPBo3VS+oBHO0ebdhXS4qGOV3WCoze9BWeo7y1vb53rU
X/kdeq6NhfM8NGQwpQnLuyUukV/6yimu4k65X4yVmTmt5WzfIvUxT4U7Tf1ZurXw0lg64bWXdTo6
xXbT4hKWkTrA43o0sIHvxmuEETQptzGmdZDI2rvOgu+/Xq0+ZK4Dex71TR9PED30L3Mwp3h984FG
aNbHsI0LlQYLHtmjjJV+KPNioi8YrXvkdVNUXXGwdOsjQswyxzqH0zBsDzTj0Uae99TDPsQ9jUZx
qE6qm/PqqqIm13XqhGQuqd+YbLoFLSmHVBgn/zTTAWZNO0T7N8j1MucwO6SIdMLBL/nsF1R/mjii
1egHJE55i6zoYhqD8MpH6d+WnzaxZu6UrBg6Y3PlEuzsy8iDETj3uyXvIKfBN4+xlVclCpy8jnWi
cZ/VVWp58fJY4Jmg1Z706o/d6ljbeabQLHcTi2vfzHG5tKmrwfFvw5pwekAgtx06kK2r0h1pSeSE
1RV9vZah/FCvVhBvgulv7aU5gNM01a7SUq7ffBhHr4xGzAVlUONtMkPHfoigN1PjrG5z9BwaTt1U
EnaWZm/AvOk2Lj2Wn2aF+AlNWV20hed3xxyi8LYqgEkPtJhZLkTuOdGBbgIyBBIrtXNZ5VpBRxo/
XBN3hv0ORne8s2gbGaZNmXn09/IqARQHZvfsKEt/n2JSE5zEq3vuOprXHWn05Bo3JYWTVpfCzSNF
m/GcBQ+r5dEVKu1NhOMxJZKOfID+PsVSfCMI9VFwxCeiEh97yhIfqwbjN5Y+d+l8/9ahAYZ5gsxt
souyj7yv+TR92TaZP+VSfclj5ZfYHefmcUbbccyiTJ9tDg+bIBFo6K9wu65Xt77TojCnSeo4Vb3a
VEI3E5smbo3fPOq2Dg5a077DRIVHfJ3G5tuYZ9sp7HZbS75ktzCMkZ06yzD3h43DxruPBykeQwRE
+lBMYD2sBxZMgh5u/u50qvqo+naIjkMY5jdD13aPpqe34ZFGXVN2CWqch4nVLPFl05X9AddKfar6
zH9s8fsc41F211XmW7dutXjXroK07PIB8jqmLDrQW4nXaNGJ6rwtrlsndsghfLDjqR+Oygm6O/SD
83ip9Jwl8TDbS9pXOQ2mgmFSSexgqEo7BJHmEqNNvhxXQO7HjRaa3zN47/5cwq/RbEDTmXRbK33H
Kc/hXwRVfShK8gtuIXvg1ClOJoyD1LRKPpdF7nwBecNYVjnxubPj5hSqsLy3SlunUxPIv2hc9oTB
kkqKwu0Uuln5uZvdsUt80XWfBT08r4wrsiXJ9FJGaQE4epUpl0HnNgh3sUwpxa74UFKWXE2zU3yr
pAi/VFnu/FU5Yr6ZYG4Pvuq7SwFk/Az47lZ7TFtUIkq7vw0yOlRWMPu0P/KM982r9mJ4bZv91Kab
4Us30XfwWAfF3nmuoWS5bP226NJBF8sI17R1gIXhXDqpqIkjSWAVpX9LS073BUP4WCVuzT0kZU2T
h7Ti76bAX6wJuSr/sgmMGx5GiZBTk2vhtKJ/3fgvRdUm00oJYX/h4J11ElvRPF1YtK88jKq0Lore
d5923cDJ2SZ6hBarpT74/lK+mClSHA9UnqfOZKihuswXN1B3+lqtiEoSnZPS3CyDUS+Vi58zHYAZ
MW9P9fJtHFf2CpuSOs3QTM37PsFaTQmM3EQztklcAVLnSKaKZSOZRzb6g662U3ZqQjleeyv1W2KR
joyHOust/2j1DZpfe5v853Goa1p2Tgudn8RwoNFkb9+ZOXQeYdeiGFUQOVwSjLOszzNJ1RXRr52P
Sy9lSSoXk3qi4rC6OyFnx0pNtivx1sb21VHTfSvfFSksotSTjSy9ajrlUwCV0tDfoCJJw+1FGUuT
rLWn/Wfqizbb/moH01Yf3M6ZB9pkD1lFSIuDblOpdgydpM64Q8vW+xAYQe+NyukL8bVGNmrRANOi
aWt2gjCrFvu2kl3QxSnV9uKpxGCyHmhVxYHrrwcJfxXVGIg55VdaJK5ZU12vEUZKOx0MBRhN/ybQ
IZEsyLxjc9JG9cVfeV55XX6gp7aGRsGNI1qdTEtPb59TTq7WXhppMEEOdDCc/KNE/9S0R7+Ha3vE
oAb3clYIpcb2oFfPssv70qiK5+BZyKVMiZIZDgCLqWb4PxorDm3mcSjb9RArufh/+bBM8vEVrLXU
TjjQPWKHRl0nW9Q1DRN26h69wM6DsA+38HvuZfYSnNFVb+y33hni4rNRs7Ro1BcBdFlUtlk5BxwR
hOPx2UgAhehmJKFc7uwytlcvNflg+uq8wW7xtDjyyq58EZFpp+bg16NZ22thGB6evA6VxZAiesF7
+ogR8/+xd2bLcSNX130iOBIzcPkBqJEzRUqUbhAkJWIGElNiePp/geq2JbXd+n3vCEeHuyWyqlBA
5slz9l5bZs7OQaiK51qMY7s06JAgKvA7TStp91J6OeuxNjRRgQrpykDMRekufVZMaLEUUZ51yAa3
WhZJF1bRSc1CJFVjOVm7pJ6trNzJCcUNfsCubrzLldLP28Va6cRMwVTsyzHQrda3dsDfTOvA3K/6
KL2xfNRQ1wyB0ZA3FFgjz84OtUn1VdQFVRbq97Qrdo0DniVSHToVXPpGy/BxdcblXWWPxT9RtzRL
1ZE+cHYJN9MMC8MZr3J9WbAwmhViLeUzCJYallF/ntxTSwnnBmYtFyuY66moD90gUDHOnpxqzDmq
+CpXERcsrRaGSod9dIwGc13ucdxPMwUCREEqUE6IcS5t+9A51lBFceXNL9Ao5kWCEZ5a/d4rssKO
pqyuXzvBADvocyi5ol41xWkE6nC6o5zo+iNwyEJ9TbR567hQURt1uBZpssenpWJtj73bQ5xjtHjO
Y+yszc7C+nnU+8b9XCqQrz2cBSNpQhqKmc0J1V3668pzBJgeYY/DE9IHZBNBJ1HZhWg6WkWBpBvo
imhuXSecvKvAaqnDr2YGbnMwmYW7wzhfnrWkb5CyjzbmCrR1skK6YSxjH3m17TOSAuF1wLfAF+PO
iRaYaOuOrSzbPBxpmL2sCBa4N2L/btQwKo/pKveOLufbhS872nBg/i5HW/FNQ7xE8zCXyaXGMtx/
4XA5pXduXkHi69ExZUcqGOfcWa6dvbBEmsvBVFZ+30xmfIVMMgH2qXPlvWmdkavBvA/AR2RzIDMx
PXqzPd5OIBv5CNjYmA67VcNquiEk5sL273Xah27k58100mlaZNGENubTZFr4CO2it461lefIEzv7
QwuEdT8YtXhyul6HjIkOMe3KFYV+v8Lw8+zlGk+lkUXGCHuTE0qNQN7PlA84F/wMy3y9IgdN4mnm
7frlJo3gNBzKGsj0ngkRc1ZhYiyMEmUqll4NvwNwW+kiLzSTHixagl36yhzleJkAfvEiYSfS3SOE
kA/T7A6ojoeaT4kawP1idSkciooCHGzKVvH2JOXCPNUWgElOEfvIUYo2SyM29BzlFe2S27WiAxCs
jpTOrlAI7CJTVNlubWd+JrGR0yEbqWSkTPk29Wm9M+IeFvBgL59dVgt1MQ91JyOAF959D8B35OVs
u+VAkNEFqozmyixj48JLy8JFJhSDWOn02L/QtNR4AT9RnGdN9rdo9XLgxZ7xjCtmrJkzuP6yYYTz
LnQnK1uicVryHj4+YLrdmGZeyfrbmeVFrhuLvR+cyf6ogUKZr+lcFfApraZaAmCj+mcADtB7K4QY
1w0KE7FzMVFzKPANXA1tLOwNU5CnD4U9d1PIvklVR30epWbXett1c24mc6INbRpNfO2VlfnUorJI
AjWWn82+ap66AdQQEWD0HlFUIpTCy2/5Zfc50SaRUFvNWqhReVx1I/aenr7LlzoZtVOX81BHXVa4
N8M4NOfBbvF6dG5xSV/APWqx8D7SMc5cboPEeZEGLJzZEv296hbgMn0zGGGuvGmr1kSFdKamxeP2
vXfszbR2otUHfxFUhAgcAEWr8h63LJhKmltRx61uha1pg3I1ff0CnkWKNnDSn9J4mZ+g9eqB7EeB
ddIudpVXxm/IikVk2dbwCCO5PeiAQl+gFhRPgh+BtDFz4ZD8P+G58a5mhvwHqQaeOm98RqA83MpR
LDAthkboPAfrrZ/gq+dusKoD+wFMhtHrzchzEafw05dTa3SfcpodkTdzUGnJdlmDOdWbj5pXWh/y
FCoz8CMuo5S1zigMpWVhmq/LSPe/2xWSflD3wgZVVCpiBo6L6YkTbVPJ+87qG8u+GfK0ZZXvycFF
m9S1+J8RCcxLXrXMGhg4NjfWgpRmOUwGXg0jMhsxD+lJjGmVryeE3MvwGGfzZL/atdUUx7zxqsEK
Y6sTgxZ5yoblw+JVoGZhpoU+Ivf1zBERwjt9pWz0IMOGXeF0Yj6Ny0wXk5SU2d5bVj15X5y6HlhU
WlmUc8k6ZqfCjqjz0ClE2uIkCYIWC40VcmTKeFRVC15oHhpk7Ba8GSIsmm+i1Ra3jxhoItTb9XJa
ipSJZZYUqIVkEm8icu5B8AWHBEqLaO+U6Q0cYTJzdrruYwNkROURg1iPcx+WoWzOr/O86ccmApQN
FmwnpDn27ctYrEpfAn6LzJZwAlXFDrjKlJXhGONnzsG9aMv2SSwnEX55SAEwue2nUQMOYwcZvEj+
DC2868wX2tBzYL7Ilz4unXAWvueq/W/Gcz8bRFCYYqAGcEmNyVQa6OYvY9xacObIZ+m/wn5HXfV9
6m04hc34qTNh0B/V5CmIU6KyOgO2UVdiRApK5ih9OJhAWR7z90HX37+vn6fLvC2YcQ52VZLjGB4y
K/p5ZpjZC9YkYDZfi0Zug5bqu/ADrHrJjag1jMt+M6j8eSa/vSI2bq7G5h1m5LshBn6UJdA09AaB
X+Jb9f0V1XdVjWnXHaN58NrWiAhOiVnD8pHlDCu/fxX/ozn8houpY9P+4eb4C87h//ASNjXT+3+B
HL7/yJ9QzI0YazGo57vDtIWk5k+Sg6bDy8QJ7nwXf/jCMf6JcjBJ1dp+6jv2kj/hPTBK3lK1TCgP
DGCpUIHpYTLy/huYA7YObpwfxt88lTbvCxisQaYO2S6/PGFVy1Y0F86EElsyZIVPNg1VWQee7TQC
Mo7ysDbmLUkX46FAalyJT4wKWVKg/Vf9g1FZw9oxsjCRtJcdE7spD12FUdL7kDmUWg6+2bzOdIg/
00zvxMKeW3Fe8Reo5tOkUQEjZKrUiQNM1SvKHEqLQV7V5ZLXSLszj2rNk/WlzUJwbrRKiVOeOcvV
Avz+ITdbyWzUedL6Rh2mRrmbQwQXh53Ly7xixazyGUq5bRfGQ+pkax1mKSpGGE8bEAkDmL9DPwx2
pezWBJtK6cz3K+fPZyENzhwklakrLN+cy410mEb6axs/xjcTUR7qWZWHWeEcjAAQZieIP6177fuD
ysN+EdiONI2aw5HLcBi6Qo2BtpmE08oqjjLupn2+di7pH1rNL6aiJUOhUrG6Mey4/jxMi34/QWFQ
h2bIcVb0vQK1S89yDvtkWYO+IGskt1v1hCB2+RivjeuEXdLK+TQ3KNU4L9l8UM66o/GE0b/F06GX
h95wOrqvhdqBjm/1oNe7ywljyjY7ZRSOrwr0ZVZM9smJe/ejn4ObMYaNApe9E+HSfqPDKW71CJce
zLgWepzxzpEzN6Sc806XU/ngIovcmHP2O38ODgEsOjGy6dEQrI7oAwnZShTUOmMD2E0byo71HKrd
wqiTC52AsAv1DXznxpl4XlF+7Qubp3FfxFm3Q+y4PFcbUXaPfwGEXjPLD+TBpRc4ZsqnBm1EEIst
S0JqyYDNCyxQZHTuDQpd8HwbqI+GP7YEdj/4feKd5ZckZbtfFH3F1O38m9kG+tdu+L9xAwESHzO7
EGPBA2IeY9pnp2P5VYBVOyFRM05DxWgUpEv8haeBwRtGFP8lrhT0QViKqjgkQ2s8kH8znqaucvd0
3GAW+nXcf6BIfxUTQEO1oQ0x/FOC8wRkp8bl0MzMboaDmGxIxMoprXOxYRIRZxkH1adOHNj9quuR
vSEV+3e6Yg9nkXF0d018zfpSDlUcIb9fPo6ZrI7xO6NR0wS8RrmhG9UGcVyaub5ubZwrwfBOeTRU
Foc27diI0LLm0UnaIZg0vz4xL0k+De02O6XQL+8LC4RkvzLJo/l8GBr0Mp0bW2OAMFrc2WkLPvGd
RNnUloHF2o71+OK9zTHag7wBk+Qj5hTlN/hIy6n1YS8ARM/pIi1+UMfDaw47DozcNIU2Te7jZo6h
C2o8z9PyCXm2HRI148+Rrwy3KyLqZb5HHL9tKkfndoL+BI0sQJ09Lt33bfl/u+JvdkXX9al5/ukF
/cuuiNW+/vY6ZK/j8OPO+P3H/tgZwRWBdBZIUQy6hhuy6J87o2v+w8XSIZBkeZZOL5Nd6wdctE1F
yIKBPpFti/fxx85oiX/4+IpsDzDSJqf873DR1ntN9cPWaKEhBc0rcJdD3hB4Sn+uuWxjAcrQZOrY
YLKPDBAsu3St/dAehqfFKV48EumYrq/DDlKwHxa50wfzvBRA2AoZisF78JRXnDV8WFfzWF4qb5tF
aQ7E584M6CxDYcx5rpetyUPrcGVzrETUJjhJ0Qj5e+lrGbjH0Q/hF99JwOkRWxFNessrdnpLAy7R
eU3kACrM9ZrXFK2I8qJ/UqX/MNpZw8GkMeg95i+OJkVUYn6mP7wykVFud5Kqe9K9VIarrUxmp7a2
Q+f/kfPwPVbjF9Xx8o4tn8ome2uSgc4vSrnQdYw7PWVbNmo+D2Zbhr9d++ToOQ6+DrTkpPHxiO1E
4ENzPFKae+o674TKdQBzyaVRYDeTocIvmxdvRqHNgeNwKRuv6yPR8kvxoZtQmJNHPgKXQXinKuv7
CFolq4LgPShpabuUkQ88CaM55lYn9w32nchpHf60sO4mbxx220/mFj3xzKeVvBpOHaDH7wOJkGhn
D/p6lzTlnb+UYFx7XhLqpX1hWy1vfzKN3djyhkzpFJFYk0eUwMx3XIKe/KZ+W+oW1J/ZMTWMlyKa
ioXF1y+T17jUdK6D/+ALMezMupRhL+hWbcfRPSxGD6eQMsKOeL4HRn4FU2kHRYJWrnv6nOtx8rh6
JvC6aLLdk6drD+83SdYuXrRYbR9Jl/sA6ORdpTxOpsJHIaQrqJr8gznDnSJdJEzywjqZWkc6QE5/
sGG8f3b9wWCt3+6igb9LhXmd9ToLZtMbO1eleejEztbU5caiGJNhZdvX3M9vs0+zxqAoDcope0El
yne/8m/EjcwBiIs6mgaPrqdq+JmKq9Tr0osw4a5XiJr8sOu7p/fvu0podamS2wo7AOEiKbcM5ye+
+pY22uh45VnoyRsPOXc12QGwG7k7PZdbpdmeBbag5bGEJBM4Hu12nTfCk+cFShbZNQPgEzXMAzmI
ZAe0PCdQHuLzhBnsKnV5Ony3f3IZOYcOGnYeOG4mj6fx/WIQI6XCSeOvyqJ6wati7GJm4ufSwHhE
aJoMy6KPz0vt6/e0wWRoUOjSISHPxBykxO1iGLuuaERUdRaXVCjeQ5L2F16vzYfEMfRLs42hSpCu
tisQs4AdMFFx5DW934a7rOYP56kurjyDB5X+HpoclcJvXZJyJ3hORKmyO5Xa1++Pl5mv61FgdKLX
RP05UvExNc6bQFR83VbqF+ckFfVhFmaxY7DHY1iA+H7/brWKj6/F9aWDQY4lhFugZgQVIu+RtEP5
/nB7EO0nO//QJ1axwybp7ykMy4heuwzfb4DtDucRv8usFdXNwjLm013dWau/Ht+/5mFE+zR03EYz
87udyvX4WWa2drRTPuoKzhOZjq4dsWKyetFGRhXOV6AXb0nB+/NNnh5ydLKwwsgcGrUen0U31peQ
dedre7YP3pS/aAmREhrmncu4MArCmHgixlVox8TmOW0oGi8X0LF71+EmqyEQXWpMe8K1Zvmim/2M
eMcLQMMyGbJI6SkRHmozv0yfVGj1phO6gzCZr9t9AP+oO02gATbcLWFvWSWOoiHIScM0SN6LzuI2
8dVpbuEf4tG4S03fO6x6vRwAVSJutZQKbWqSEINmBjdF5ylyZXMk34J/EPr1fW0y/NnYvT+0jK1V
qCXaA787vQVpJ6LOtu6MJV8OTqx5gU1OANvOxM3UzpIaCh1L0dAAhI9cw0635uvRLd444XJpSEoD
/ckldny7iIqKX4lCx99bNQW8NQ99pHk2S6BlM0gAp3Nr6CvlbNOWBy9u31qX/1yN+e49YwhF4Hy2
tDLb61336glmqNCwUEK37scKz/iu0NJbbRqvXQ4vgTl5yXnJ5gQ+eEkuT0QlhiCzmBpYVbPmjBFc
DFhvm6MRrJPl7HxP7/HZrV3+YuTNHOky9+2QYduDnTDK771J5ldQl8dzBt3AC5jAM+5lmm6Nu63P
FqRNNtxC83LiJHD0MnH3ZGtyLlsKpKDUlV2/W8nz0zEmtBoBgeMzA7fma++rVysTzRgk5ly8ea2p
rRyJNbqxIQ/GdKSR3uyZ1s6+RFYDvk3mCICq3FJalLAVRYbuxVf+1KzavjTrqb8mS8BzqZmtvjri
Dx60pwWBZpiOiSov49Q3h6DrSt0J24W+/7WtHGPBJ1vH2n2NG5AQROfhh1Ls9nsF8yOWY+tO/VLX
WA7GAcCem83lV09N6WOPw0JJClK2LMje0zcCwDyWIO9h7BqT24qnzsq40//+dbdWwl9eF3UOsmlP
uLT0fq6n4PkbhFDJ8ahP74sdz6CZFV/rSSuCWRZvf/9qP/foKBFdzEubU8uwgI/4v7pY1gkkAef9
8Vgu3CBbJeAXsbaD3iC+f67/HQJ+cwjYOCvU7P/5FPDxW1c19U8ngD9+5l9HAPr1ICpNoRusOyb9
3z+SljgCWGwkAvsH9nvd/qE5ZtkkxtAUgu8GV4djwL+aY5bBwcGnnWVBEtSxqfxXqFPr5xuWmJMN
muryDnkRCDDbn/9ghKOqGsH1eDDsPObiVZpS8iTsTT9ck/+fx9HBWKODCvVMeoDmrxCkeFStgew7
PtInq3XqWwoab46bL/Wg5tsKY9ypXFtIvZw0fpfbvX1fPz+TvLhNGjmIUHTzf/HapE5Zzmbh+XDL
/KbYu10/RWompbayRXHP3K55TvCkYqqvMzNiopp9m/Gy1yR3OCZNMyZuy5iDbFJeGZqt1p7Hoklv
elAwIALLGLv20sldnyTr1di78T39i+n780eyWPKt+TcX8N9+CIwXPu1QYXMj/dKOF521KQtWHysM
e+dsNeu+0irrlLnTgrGc0xFmDoxRWkW5povNUu1THgAEW3h/TN5uHZLZbhuGTIFQa3bwSc/Yc3Yr
TzPgub2HYusBousWN7qyn2lVnR3+/ib4y2rF94BLjXYuSmFOUL+sjZjkx3FxJ/+YmbCbO7FCv2GA
eHCb/Dfr4l9W4e2VPAEp2Nsimn6dXdgKK4DUeSVFE/O4DATQD47XnrvBbO+YXP+Ox/jLQ4QrE7iJ
YNeG78lN9utuY+g9wzCt5PWSrLtjRaHFOyb+f+e/214Fb64FMQKjrGFav1w/v2O5KCfNO3bGlB08
rpo0/Qx8g/fw91/UO974p13MYe3RBQvTti78ZVHIE4LeJu7Bo4FK7bS6nJ1Sn3sGOc4ULdVGZdFT
zi9NMxT3i7K9SwmrMMJNEd+nHPIvOFW1d92CAI8wZwpL9M+CzFndXI8J0vNzU1IyZtybjypx6yU0
V2FpzOwm+uwWNrRolhYVIq6QI83cHtL8mh3//kMyxPx1XfAE8wAuJ7Q5UmXsbR71w9IXG3GJPKSb
jxOdAOhhKDGg3/QnDe7avin6Lfu5eZvLTovsAlEgN29+LIn32StdDnsGu2gvi2xCKIGwsXVq8UnH
wn1tUwV8caeq+mS3zg4htvFBJ8IcuR+C9rBz4vLBEAUOqzWDkKHS+ZGhlxHV1PkH6OU6eKIvLGfF
0Rls+yYZDfsIjra5YHdJSVOMyamEBQ2HBmVCY2eYxSkPDr3ZeA9dbOenXCMBodbblJltEr+mbDxh
RW7FyeIAeCMRMbbQp1zrsvIofFXs2DupkOs5lhxDZ3QaaJA67r6iawq0gnVYtjUQHPz/N6Bkl68L
s2h8SumwS4rBPNixhSAid1IDCZF0OBysFh1RUzzIsa8+uUlavEk9bWaILf6yhFBAiAGjLubAW6fz
k0t6c+RWBuFGvl+Sk5LPlysNgxtilQn58TIgFmaVTTfkfrQvdV4yuEBIqyGtD9O4+KYVmnel1aUW
WUkGssjFtlM5vGtHb3eF4Z8ADCCVj2UcGIivBqApncaBqj4ImV9u1zNqSk67HGW0oG+mPtAr87O9
weu34OJTUgDVxoC2PGplMRj8qVivdYT8xHmjqWacUJLBWU3mAVWZd8KWYT53sdPf5lyn+kSj3w+Z
QJkPhYUxDXlLp8oiGFvTfG5aKu0iNbSNAuJVATKs7hGhzYjdcp74auY8IA47OU7LuE9T886Iq3HH
2qZOA9L9YNHmwYPwYXw1O77zDqHT3dKVV1lsp6E2qSJSSTlGBJB0QVoNRCQJcZbkFSG6t6wAcVry
oc6TqzhxvjCyF0eQ0OI+1le0bp3zCRXos1HhA5s6VDFa7hAyb8fQsbpOv3TncTrXdgF9Sa1MdQRZ
pmPeYkEhkJyOh5ayROF10KsaaTMHnAuNhIkDGhTCtDUv/qzJdOHNzPE+JWgmTAtkxgEUYMXNpSY3
Yhsq9lniOXWEOzCLsMsah67vtQt7bZpLROpE5cz28kySgbgbs971gnqBRx2gFJU3K8o8lqleby8W
6GeEys7lUTczcXQbHhdHWxpRBD5komLcGZORBsCiW0ZzacygP0dAp6zkKY/18Sv4heXJVN10xgyi
ToXyh0Al0rrshMbwhLx0GmRCnUa6jjfaAol9LFHiY1jJ3V4/1Znvrm2ktw4CH5FUMN/W+dFSot4z
UUTGUSRyZ5WNFebLiCLcHLOD7rT1JbjCPkBQs6VZ8q/QpAoZZc7cnn0pCs6tI4N4hyNG24tiH+dq
eVMDtIZryEhlFEuKghV2cdA1CK2lUXlRlrBz6CuHBUOMcicUPSA+cXd2MRTsaPUU9ICBAq+D6D+t
MM1uDB7U6yUTLZbcGGI6jthGfQNcMUV+SSuPJPruNUWKRypY5n5MUbmCWXP1B01QX5SNTG9IJac6
UZR8TYNEyEn8nHf3Tq8cdUaqs3CK+zKx2qc8Nzm2CzwZmUZdqNlyOZRox0+T1RZ7SUDJR7yq5alF
kPWV9oo4QhZg7en4kK2k/HLKJibgw+J9LaZEn7zGZxd5+IFOlMtB2KQtQAy73Pmd4pOTxX2D1WaK
7JHuxXvfCl1RcrO6MqaJjGhTDw2/7D8ljmPjPDN5J8WItlOpgY+kOYivBtMl734gx2RnQvu/0VkY
aL4wliUhnP4V5hC6ciOeNdgboYwdYg+JHz0rugCBbqbLGzWw+pghN92ZjdGec1q1EMFsyzjoomoP
ca3ZFxhQtfuFF0gjRK6UF7HLQNdeUvvLFNvoxwiRGu4B4/L/imS874TRRh3Yryfh2Rd9oROTqtrm
0OfGOmENFuaFPYvD0LIoEJliXiuztfb4QOdThZo1VGWe7hszTndNPT7oMZKLaRjAkzA13dGeuu3i
GhcSklF1QPO9pAcuv1u8dpbXppddX7U0vBZ7CCBJjgshiHQQOtPAAubHFWNFa14Imas9w0qv8RTP
1Xp6397/d2D9zYGVCC8OmP/5vPp/EEHr/rn/cWT1/Wf+OK96/j9wghOc4MPAYsD0r1gOzbf+Qa+B
uAeAp5w9bZ86+I+RFfG/9oahQr4jKE1/PK+aJkdZfSvDkZF+n2b9mX38x8Hne8Dzvz8IsV7/XLaB
0OV/YC9cXQdW8xcaNzRPg2HsaJ3s0sMOagPA6HiEDiv43DMROgTzaA3o+maalq/4rN1Lu7CwLHi6
Pt03zQjSpZfaM6FnmAXIHr4mldR8cAj9o40m2W2S3nKv01L190uusoeqtzE0jyo7VYmjf2lkDCos
d/OzZzg7cPHti0IEcJzJ7SM2MJ9mVNejXF+hHmphxtZqhDHt4Q8QMoozysj6InbN8jCatIYQrV41
tsEEjPSaiLotPeuqx7mXVQDQKo3zp6El7hnSGQ5g1sybRnolaUOef8kDRHcflZpxN2ujj8m8EFc6
S/XVAsyJarsx2z3thfKgN0bytAWIXZMpdKvPiNVjQ39ARd1EuoPEt24xqQSileabuSyog6vFCWkN
1Mxwqm4A1KBbgZ5zvDQte+7x62fjwS6F/IqVuaUegJXZZqSL0ecvHlsrJ1VqLq38IKs5P+Lxh7hm
TVig3EWntjTGT42XxWhN0+luaLL11V+m5Ql9v3mX4C4/4tbrrh0zn+/omcCUQ9q8x3w1XggAiS+V
Oc4RNhN3L1WpDq5e8DESwsqtoi5BI75HbFrjV803g6yzOV348oLgi5MFYHE3gnqlEm3qqLfjq6qQ
FYmL2glZcBGhylw/4dJvD22r7Dc2KqTo+ZDhXLSmA4DE+GQQhXALj35Fk6HltC6RBmo7c83HC2zB
+cdkyfzP7rbVo+CRGKSc6YMkQ/rBj63sahWOuKJcwe3BbpJ9gr/bX+ajKD9YjSUPCFYNP5jgsR7t
uXRzCFSmebcubnaVJNa6X1wXw5smPfee/AMd+cXQsqn3ptrQAOLW77hXmGIybMtXq3wdQbZcx4TL
HPHCmxfOIMtDJR2sIJ6bPbWwNK/rRNp3yGrX45wuWD80ZV4Yk73xuZrkBhJf/5Cvps+Yk3230saT
rOPNtlbbHjNeaXxmWuRctYxQTkBB5THPS6T9FTau/WSxHZZyujDSyeJ2bLujxsBjTJPhOR3RnGLw
LPSdIWP3GRvxN7udq1OySMytS2Wfmja29i6RhtHi1sZH0ype2cVlwrjAMj5zanholLl+7HuKhFXU
4q5JHYafM5GUZyjBGNl8zoTXqdJtnbGX0z7jYs5vXUYvaD/p2L2i9UwPtdompmtWPnqZqELFQJG6
qKgu8oQvcTJNRE8jBkQPGOEH1+wHLDDw8YOh0B+Gpj6hu3DODTrkGmZRuDpuxaSlzIs7U9fLezsu
j84yDWcnXusTEmDkqnKk/GexJH3Zz04u3Lk9hqg2Isec4Ws95/eyF9a3FYNRaBZ5Gq4pDAN8H8UT
EJH5kTmfdkc514R8oS7lXVrgFqf2v9W6mTRHp71oO5T1oe/v7SGvDjEewyvExSX22TtFOPmTRmYP
2F1Tv8sFBMiahnYflpNQ17VQ3as5LLwTS0R4E90Dnqx5p0qOPEiGTO+JJOSWCFH6Nxlq4KUBCrdQ
M/VNceA8Ai1lWWzSV9XsbFJbqG0JISd0BXrKlmbcZsu+ekzWxcqDsvDR7KPoYpnrM2S3Y7VeNHgG
rpY6hqGpa0+5UXReQG+NSLnSdwNWAMEZsnZCZqyfCkTnp1IgpkcN1QZGXjQvJUDCi7hJ/TsbS8qp
7+25CrCND3fZoHHUdOvQRrX37IDPOOQIFG8FsIwhlNgNr5XHscKLK5pTdFucHQZ8/6PPrnHNLCX9
1HlWdlmt6osPbvvIjriG2AHUNTPEjFtpyi/7nLPnsGj+ZTVa3e2Qx+1VLqYWV0BW4vys5I74To75
PpaylRDmnd235qeCrEEO/HzKLvaafTrnxjfCgsariTP3s2W22+bC2fIprcrsEaQzNaKT0UUwcz85
YHPDtrQkZNbpcXqr69nG2UOIppJ2/iBGLn2d2mu0LAONytnwLrxNCh3NJY1M080nbjRkZL62Tcak
GNcDx5fxUOOrPBX+Kh/LEcYJEypmtfF6WyjTomegcOgug1ix3mhkBdvJvHfaRl3rKjHOvp4UX9DO
M+Onk0Tvh+024xG/ILJEHmE/Qcwu2s7/XDhOFlX1JJ7KuIuPrEzpKR6MaDEc+3Ydc+1V0kM/SyIL
9rhy+xs9q8uTbWnAHa2kvyuXyXtMJi/e60hDPqQqw9qlXEy0C+7tvYnM7bpb6BzQ2X0V68jyP3bD
igJjtpIDUSp6ROAew//tZFkLA6dUjaEUZt+Wp0XyZj0CyaiKTNxtmjf2/jxPUJ5QiAT5iCE9rE1/
uGuTtjw2KY80gx63KIK17zB3kRTevvm4t0+qTIndniftMsMcjrm+ulVErh4He/yMwy8JWGtRCHig
v1+KwfmMT/5ZxOObW66fiey4r5lVhqBjmSmbbXXq8O7sujZ7MBDTnAlcdh+QCBgfmZXWr4wj5k9d
zA+q2tG41bMFdeZZkkcpxrNs+1YNB3SgwBauKLUwdSCJKIRNamMzWFj3svRyRr2E22Uevdt2aBfn
qXfit5EJtofScOKLg/tiyL0GwCKMG3GAfivXQ4Xa/yqTrdZ8liyg1F6+gmMaF/uWMX919jS6/P2U
GxFFXnGhJ0t9HrvM/WwTP/xFuHGS38ZzWl64qa13DzTo0vhQrsQY1iHubtx7ZD7Y+VePoHXt0W7j
2d7pKYB7mDFwDE6tSw+/1gRDPyQse0XzsAcdGXQzR2JSFmjWJdYnJOTTkVEyRG3aItf8zXnvM1kP
ceyfs866HH0DC5PQGjsooEd8xMOpHalFHusVwULqGO6ZHQSErpYlAGDo6yW1vlyjwGyvO77N8zqg
MUyz6XkDp54736G3ZGnjQa/nBTnEVm4RIDICuTa7iyw7FfEe/h4E8SYejkCArLBovezQ49kOl9i6
q1YC42mvJKfVSoYTHJf43FVGdh4EqBOdFhQx5fIyjR2IBPADv4wmB09caPRZW5Xh1Or9HSoqJKFZ
2eym2JKoKVIaQwOBjqHN13wchTSCoTSqA5Fk4s0aMZaEspCAANAnm/pX5CqO96kXY+32r6O1xZ0/
xi3e2CEk+TMDhfy/Q1w9ZMPy20Oc4aGh/8+nuMuGflb2/Ksm//2n/jzHeQjvHahv2HeYtrwPF/+Y
O3KOA+PncYTaBhffVYl/nuM4rDF0xIjicQ8zy6Ap/of00OAX/j/2zmS5biXZsl+ENPRADOv0PXlI
ihI1gZGihL5vI77+LVCZVhJ1i7Ks8cuBTHlFHuAA0Xi4b1+bPhUkUyjskS3+d9JD613NBGIh1iEU
BR3PMThOmvO//5J9jyUWbLRANnunCDx/hYzauNOjWp1hLyJ0q0FrwE3x9JdW84IHBC7NXuZFcNCa
ODi0jTks8ZYz6L91iy2ZGsRhbDH5wvdT7cFHtr/yosqJCQtQ1hhRMt0YhdZ/TxpUSlMUZo82fb1r
6C4orqI8OJc6jZerwvRAKyB5Wxqh3ozbjv7pXVnn7n2P/vEvDNJ3VSqegM0Jm4QSPlroQ997XiUY
vg3lUGHj0FCMRIoutqEkWWx23fy9uO9fhsg/1BDf1d/eroekaC7owNX4w4nG1CgLhmla7d/UVayH
L4DBB46oPIOPr/R7J48zXwmMqeHRx0P3BtLX39+t6l0DbpWb7ccAMZ+ZJHIhpKNtaX6L7wczs7cS
2/K7jy/6D19vbh5CbMtgorQz//svAwpWVTvmBaeU3p3jZa1HDtVik+Gs+smBP/ffX82hpI12d/Yk
eV9iDIVPlzUeBph+j0CqiyZXGzrVDMoU6FI/vpbxrlI1P0/hMVvRe+jiT6OdKQ0RBKZ6vK+jKbOW
VhS02QrMYglQkep0JKPppm964zS26bBTmUeUF7ekCT++jz+fMBJh3AxsHQQuMsN3rzUzWk/mvZXs
6z7NaW0A771y8Yt4EG6FzOnji/05hhwSPbMEgg4h235fLW5qgYC1cZN9ZSh1fdPNdhozuIqqNNrL
NiZ8BWuU+n+57j99Sc/FWsZwXSjI7wURgFjGOKTrco8RFTiWWWU8Wv04+/mhr/34O767FiE2n49l
LY1/rIJ/dLzZNPcbWGzFHJ3rcEWrM319ld7I2Tfa+vTxtd6tt2/XQjjAo/Q9HaPFdy8vyTs8SDH9
2iupCHnLwMsPWWwNxurj67xrtvp5HQvNFfjoebiav0/D3sUPwC2neE9DMx2b05jwpUBk4dMMXe8+
imPqGROdyvFCwYML1noeRj9tmf+faol3Y2e+B/QxLHSz8N79Q9U+AN6AytJxD0MbrkiU1CZHfGyj
A0vmJEh8Z9W6lvzLev72CH8tm3PZOQHqzsIz9lD/3ZY2hO5QkpiP9xE+95+bxM0P9MDKS5UU0bax
qqKlKZ0WlMUosdPGtKiXA3LLYno1XHDf36pB5IcU0uIu1LX8EMQBf6hEu378hv7pPp1ZDCM8ogMS
vO+EBNDMghFHRW1Hb4L7IiXn1OVQZ4JXlLkYFBRgVr2FTHCcWWvlmJ4Rc4OVR78b7JG+2EfRkQmb
Yt+6CM1tvY07RGWy4sQN6eTje/1z1CLj4FhFGyARifv+VnVgeSX9UeRehS7hCoZ0fS2LFpDlx9f5
cyb6OmsMixsEYybIO3kNNr08FFIQ+xJZ4xUmIMqFIi2dY9bazv3H13q/nDM80QZi3cnuOGfF34QJ
v+xU0m+d1p4SlnOAcqvQD4YVzMZ+SVaZMp5Jiqui7edo9JP3hA6HQ2rpdH95sAjF5pn4+3DFb0/3
oK0TFHA7775z1lSQZWsz2Hk9lb/9jGPyF52YrGofcpS7angovbwpmeO4zxuoZxEEIeBL5GNcVPhH
EtDBQSDquQV4wlmmrcHzLmvQMDFSfXTmWYSePCJhjymcFfwY6BB59GWmziprJgx+6sa99+opPVCb
dI4DKJpq0eajeef0qXsPf12HzEhDWEQjXL/Sq1h7QAitrjLEbADKRTTcUFjqnjOM6V8U0Ipzq0FW
WoipCH7kPvXDA5SnHHDvUAU71Rp2CzM16qOF5c1cUHj8NvJcCgrPNL4Z34o+tz6R8qtIXwdDroFI
COwf2dDZeM3T3hWtEX1F59BiZtsOSwvsyfilj1i8oSeTMC4131zi1civkr/yw+UYi7Df6JFrb0cb
2cIKpEz76nuI2vHM9p6w82n8u9JIGG/M/jDdpKXg8lXVaFffnBu99bb3npQdOCs8D8OzN/9u65Tc
hnRIw9Tx2MJxizPtQZSWPLPPZI81toA3b483cMdubRaRfq2sOkoPpfIy8itG6FoHqJ0RvGVMdta1
ipJqjdyU1Qp63ZEECSuUb0za1wL0M6pnfTL0ZZYZCh+PimdHpT1uZ0FB9GBPsf0ZLmemLc1QL26t
1PQo2tt8zhjF0Zk0ZbhqOZm/0MlBTiRoGhluBX6yakEzsXOfhJb1yccezVxoJs82h77ykoW5ifS6
tJ/pANWyBZMGEU4Q5+pK0yeU4S5tplt9qKebWNpDRHOnEX/N3I6lCdnSoyF1O1tb8ziEFRYc/D4Z
w6WM/C4GEWcQwBg5KroCg4Ye2XenziGGbCisOXpRsWwHdc0dTddBDBPnAEiq5BIhtGgX4ClUsGwZ
YGucQqvnaERlhskbo5dS00RtNMLgAibUdHGdUntwo5QHhuRCnkMtSw6pn62FIhU5NTYVHYwlNl3i
GbuQ9Ma6bhEUSq1sriH5g70O/+s4huNs0pyBnjZbijxWoQ59rbs76nDBQ9h569Lu02ckSOlZcrVl
EDh0gSpvixMfZnV432z1OLGefJ9pVwG60EuAS1raWysyymppcuZbGm7RbMSEW7ENci9d8lTNRygy
NzHwlwONnkhQamsz9lF5EEySRaT11YzfxkMs52sh18H1IkW7Lgf4K2YLq69z7KcG8cs5zOObZlar
DINF9Ub6Nv4+prUhjfaJlhwSYm1lHjOHPEYPer3qinGbihy6nAKTG1E4AYYFoikW0V0byRdRmc9V
r7XrRMstGIx2Qb/OYO413f9Suy35oMGqsqWc0IMEPeTN3LIP5PkQn5rxhTbpcZXa7sMwBEdQD+GX
DqjJOrLldIiynAXYnmOk3JQXN7asM+nC+mrEWXvQQLWvlHJPqUe3EoXsHI2HoIu6NsP2e62n1U4a
JXTwApASVLTQSg4G3QLGIqCQd8KwiBsqMxuy3SBN9clBLrSZxizo191giiMWLvUNgZIdrUaX9SL1
9OwTGMcQGpM+3ktaj0l1tRXZKdzp5Dn1SBkHKGg3dtr5r0keN/uJzN4+ArjGRYmiz02o3/nOON55
o5TUqsDVzvuPQ69bNURLsnX5bdt5aukx07K9DbLOXJgpLPFGEouk9N0UaeEC+KIvjaWowHjKDtgR
vFB4+B5x9OkZf6ucMG8jkPJt+3GwIbdRpLhp9e6RFCb6lzEGGgvyNVnOrPZk1bkpzodOYuZH0Dvp
pkhS51bHtngDHDP83CXhCGBsWnWAXA/J2Otwu6AXfaUu2NIPXJjt3CTXaDQeNNHBqonbF+botzs1
5AzMhNiBI0KmkSFuvDUt0V9AhTkb9DTDU28X/o/OxkBx4RaGSY+/432eRjp7troTkzom8bkIyp54
rJjqHTR4cZm02r0C36CgWNIFpnW1t+MELXZiMswOjWPffK/oIAM/lchD3VlnsKz6WdAGny1tYZxs
wDiEMIW37b1MXOHyQaAKrMDi8J9ENmmKBt1MrJF9APB24KWKezBSasUmDHcWD1X724SzzRUSGFkD
+JUrv6yhSrsMARfrmgVWkc529MCUu343rEdaiT+lsi1v8X20oFMbCWa+tXnmCcYrKwf6OQTGdnAc
BrYozpgh68sAEtMtyWxn5+CxcIJoScG3Us594NTGKvfHcovwp9pkqvWf+46vxEJTLylbx9YSqg6F
CtCY/jaifIxscKQHKGyD8BGCqnXpdb+80VVA2C+s0l1UrZYUa5liwkjtHNZAlhbeExBjkjhlHR6x
x/TLVRDY2Z6SivzecRw/ddbYXzsbeNnCqsTQLrW0YE+3xdgsi3JwLpzYqy2cUo8DgFEeMkN2zC6I
C2OSZ7eV63Q3fjsBWq3bSOCs7e9ywD/70S80ChWBfyxrmKIJLiRbWN75S1rUHliqStSfQbdjAe3S
rCacnObxivamvQbOYV0lWfPotdXXnI8mM1/aCH8cZWbLNlDDs17ZtJ0TY2r7sOqJZdH2d8s6KuCL
J6o/wnSm0l0ma954DGTV/EYjOnKvvoLRAKGrXRdhKM+e6MsXD1+Mg5oS2D6CPbCOLAo2jgxWNM12
t4Y+tHDlU9bsn0lZDNmgUS+HnwlbBIlz+ta1OSvCoC+m6EeEzyMicdCbTGwkCYGFWVUNmOE8OZV5
iUen/wSjd3ixm9h/CnvKbwvwFlq2mnTlI+dxaJ/z8iUZkWKnubY8mCZlqXXuDogIjfiip6CMNJ8i
IuBsiurxmALpBCZxkaaEupnRZWSZdbB3SrT63FU37WyMJs64imWrLB3ZM0oTvt4y63ug3SxOEYS/
pJ52RkB11aAHD2IeNlssZ1KF976VmHI5OWYPjWpiGzHIDjEu8U5ehq3SHqgl6huRlrw3NoUtsNnu
UKm4/1ZxNuKEQSNggVHEj7rx46+wOxnKZJR0uiwrQJ6eiWzY1a3gUTqm9YyppvbDdPvxFPgyfHAK
SmJGycdO9iQ+GUU8LMzeab4GlR0TTmLPCejoE4FxsO4CF1e7tL5zrUeKnDgmK5bXIAsYVPkjpRl9
ofvanTdAu0i8QpHm9ze20lzAh52EEobTw0RwQlkToBJwCIQunLEXhWWXSzHFL2lmRsVS45xMHzHA
RYBNO1xjzE3vjt+pN4otZ3kIXI0pNikuM8s0dw9mmwOmiAdk0U6/QbcZgiVApgr0jw06mYBOOzlV
R+NZVXxwVPb+1pQ1Fs+5zLZ2F0/3tYvbq9n74Tkphh90ZluLWlEbdwdA5FRe9DXVrolii8x2Qic9
YE4DtuJVg/Ft1OmUwHD/4IzPrkMgdLD7EgaQiDEOHbv2pHdTcsJ0ZJtia7hApwYLTk4QWcfpZqTX
Br/Gyd052JaCTRp8jibUmXF+ZIMog9vJaHHrQvS78bv2e9do5brSSoXqknbyvBZfG6nlm0ZW7rGr
yB2oECDL2F57S3uOXXsD2EMSp4hLkbeHXKufxlzdYB10wHL0U9UEZ5ZcEkZZ3B3dRv1I6vCRJpw7
/JS3FdH0EhHzs9DjcatSkpQePHjDoQCvmrBfCc1wPpXZjP8ozReYpARWWsgiH5n7zIWWRTv/Jumr
4xR54wJR7Ld8oFHPzMlqLxyNE0E49v1nZalvE5olN+nNTe1l8biUQoaf9aqduYyNnx5oKIexLSX4
zthCFboeYJ1OwwQdsotOTv1J94f+AQ8TsY7aGO1DGO1o30iXTT30XzSz8dfTOHS7gTPMqYehvgMM
PE9zqR8cK/a+uK1dbOO8xgOkjcZmj7kr6dER5OKy9EQ0bUvwsWvcRVN7oQxXnbrBwdUiyqc7B7H7
q+56UjtoVUZCZ5GK1te35mCO1rHzc0wSFnWESDQzMcjF+rJOk2dJ0hnzWdoQun2Yd4xob0SmvyCr
aScAMJPM2FB7j6g8Ew/tPKv3tAvEOy9egbNFPwA3nHb/duTImdLA2vRm8OSHKcw5usYZ3W1LiQEJ
NAcR0+cghWVtybEoZNj3q5LlhTzTXNOQ8H6f8LbVYJLWnDFK0zkmsZouNXvco18H8kypnVNy7Glo
yGpXvySaEw/rTkiOHT2w+WpsEwt05nw6MYC6fk+UOd4krjROukHrshFS0I3SMXjCzZokd2h7xp3R
Ot3adRpOIqEa9BcEt65z7qJhPvKKDih75FTt57oYCB0yzdW3lWE1e2J7PlpzMdGISg7oCEtD6NqG
x/lqdLuvbpabq7gh/FvQUEqbrlrSiQ8lpQJbrdjy9yY91UuESMHBihySAi2HfL8HofdWqXm73hvP
QJZusw9ci5pNinYLHFj+5e1HhJ+bdwiB3fvSS8QW/aHamVZaPbd5xxkMNi5ZAh+zgRFtLbB6fa71
qMK9p+NRnuMmAnOKOejmLVEM5YkyCoigVZ+CN8jyuMKRMI7EFk1YAFd/TA+u6oqtmzvtZ9po+QJx
wieyjqhrS+Ll1okz40ve67x1kN/cM7q+feMU022KWHXzJj5GOa7glyKqQDHO97JzcuGVw7GvnqF3
S0cm9ZZQjbN932deQ3/6bEkQK7IiJC9ZDHqD04neiFVpD05NEVjPc8a/rrQT8pDqmeRfjBtEQkbR
V0fRNDSl0NAMpZ69A6ZhESrIoOk42qes7vSLY4zOsUxQPbfKIXkVqPTwNu40oIWbIbFnqVqXPWbQ
Q69R1yJ9GnCW5v6iKvihFTNTSeOYdc36+ZlkPVU2g//Lu5ouQOJ5bCQpl7YB9oB2ddw/5lQc6GZ1
9vDzucGdnJZ0FH1IMxgBnQ1FfiGG+QOzxL0PTaGtRURreZUBBOg8xF1T4elfcn1mHhV2s/fmxnPA
2zwtw50YsIblyfPAB62lwl5jVY+a/oWeFjtZpV0qtuj+jbtII7w2PPKsq7fEk6GZwQ9l2CSVEkaT
pfjQZNLKZ1KJ9OqwnQ9oaCbjJOjTPQywf56DSAcSG0RMHS1iCtOtRm0S/DUaPqN8TlFn7UU9aRag
oyHTB0SQgXHH4YBvWJjYDdGaHaZEwMFYbHGJMk+cW5rPnZgfb65n6aHHY+A8tKV5h9NnQqTFjZtt
Gr3mKq+eqfZz6alvhwMu8MG+I+WaoxNDvYG8ahnqZOS6mt8TcDqPLL4vvdPSY23EHD266luh+/AJ
KOZt8WuAI9DxdrouYLJP1EoDLL/JWBRi24HPX4cldDGLFPi5Asf11IyoL9CuKeOYgXe9wWE7ODiZ
xZ13nHycVcFyuKXfjuQHZVHaCudRMOKNdXIqh5QCHnvDMvWReSM76hklntJfQj2pnilF4iZALZY5
XTZOgJ9F5m56nfVR2DwpPNC0B8WBAARWxRcW3TwGG50uRs+hUywOTYjIviXVTpu5JJ7vcezz3Wj4
7ruck5ccMKYvbRlPX6dZu7VoCcgxP2aTWQOHMNkZq6Q+Ge1QXKKx6x+A8/qv1WAHP+JyEofBiTJo
kSM7kx2PkLEcTwI5KRgBg6iDp8R1HAC2jdUEK68kwb3KqriUP9PP/6tW/5vQAR3BL8nzPxhL/yd7
fnnOfycPvv3Kf0QO0AVphAYwiMKc/uJfxOq+/y8mkElbBzpsgz9Jb/9H5EBztU49lcw7/fOcoqkf
/VvkYOn/Mk1As5RyaOn4b0UOf1YvXCJU7gJNvEkd412GPTEqE8KGre1YBFA7xgmjuIeS8PDLM/l7
YZ96AqW2WVzP1XSfiunvJTdltDBaFAIlrDKNhxTg8Aowu3+Tj4OW/6Vk+U60MF9LIN2YtRtUR99Q
j79W2XkX+IMPVjBnucQNu95whmmK7ZRi+azcHOHhx1/OMv6szXjo1YiA6YRntdfpb/j1klPaknjw
kAaiGQF1EdRldwLtAMoQVGLpLH0xikd9RsVtdIgTeEyw2YAPAXBTbGsn7OHzDTax8kRLc5XEzU6U
E0sbhAz9pcDyETwR2gso22JLAyo8RVeSxQ+m4iAbI79maSa2mdZ0n4zOLQ6If1G9BRgkBbKLL3aY
OLh4h5T4ZA38OA5bSStRm19NHKi/C7bfxyi1SQ1U4VnvZbwevaxYoufXd4oI50zt2/WXUWL1V7Pt
8x9E7uWNssbkk0nOlv6vICNLyhnOiEnYsImMMFmCclWr2tz6g07THNl+RHD4aGSd1R49oysvTeUj
QANE/KxnobajrocxSqONu1pC4EWHKAIk/ppZfmt9+htdlU+YbClO1Xo9klxE6LrRW7N5ilNNjKSq
I9K44FEkuej2STimI1vqMlWy8QqPHNAYMM6XelSiCdWtvHjpG696SoiBPyciNe9EiLHbctRb8Zr4
LT5gGJvD0SLDWhJyJPG0QbIMoxor2egljTIfFEphZzcggXxoRvCFT5Sp+qPEK4EaksqWMyJxhb0K
Yy9R5KhszD5usBi/i6aYLNaUyDtyoO66NfTmKffKYVNOekeju6vNmU83f23yPNpGRfRNNkm1CjFH
PqLrIHVoKCfK1y0Ph1bV7AwGkLYAy9SuVhGrE+kreu7ayUj3bjHo2iqNk0CnmKTd227s7BFO2zB7
i3ZtyTg96UnYv4at272khkyytQqVW6w1evIPPIJ2hWTvW91lYIHG5lLMkQV6wlfdYlslQXoMNFTh
KZww0RIL1mySWxoAYCfjTkN9aiw4+9goooPYXXhVd0y0xoZi1oUY0up+8kwtMuCHva9WQLY/YuPH
48ut74IxM09u1N6yf48GuinPZmgze0iaDGcrpf86MYbvU+5pG6fRunNqFuqlm0My3qzzUuEIdwPS
HMNb1XV3lNupeXX+Hebm8bp31BfSJdbFVHTImlK1F9qC1XoUtEOQOeqXoSGGjcztazHSI2wFpbmL
EXMPNvrMIZLfCsTN5qIXzoBpPUIqtIWk200IZ20yrNIwT501QRd5NJnVHB39MZPTnqROSJIIFaau
k2sD6fyYtqMNVXQCjT+GPIiyXlF2b5MHu0n8sKNFNKFyMz54sovWAolLOLfVNVhJBRjbLhzKLHNQ
UhTbcUDd/2XS7NDf4JZs4hnj08uxovQm/U2btHFtLzh2upswHVV4N6QOP2lV8RBe3LrhCFbmTTHe
hnjOoDeuSO9HRxFoA1KINhidJ7PCiQxHXbg4Ec2YkzAfk37UnE2Ni6T36k0RLyrqok47pLIK++Y+
zXFNBYEu2vSJamd6L4Y83jZ6wTJc5h6N4zrRvhdIcsqBZQZyMfYU/pxpIFIa1QCU1dE4FjmdhZ+M
GRAoTZOzg6/JUY/kOLz7XAnjwYxKwEZtPf9nL3CDe0QD4zcXgg89t1D5KD7QG0nujuuSWpfYt2b2
njaG4hBPo1h3eY9+N68DcpkaGeRjbdv4ZHmDx4HcbUt6AGIcUyrRkXrTqTegLUbsHATi69Twtxr4
6r1q9QAnIGR82AAMY36dLLv6bru2f+JGYtCppl0eKylytepdJFPrRo7l3tczcZM5sfuc5ZgOLCxM
gDZwX/OrNtL0Q9iac2+aW/FvjtblP/CByx5Bc5FbgHeoMJ/Ly/swj2KK04QRBotHCs+JnPzqbav7
3yjwL1Gg5RA2/BIV/BEGfn5ucS0Iaaf5tW3x37/271DQMNx/iRn0AhxTQMcEi/Mfzo5h2v/yOM3M
SleCi/9QNoFWA75EAMMv2UQy3MK/o0DoO3QWwvSwDAQ9hJfGfwOg/j1+oa2XuAw5GcGpoQPBe28r
rUpVU6jsXWCGbCRLmir6uYzUuYtprNuvvzyYf4gF51jv/4o63i6GoAwZJEJBl6/7Tn4VOrDyMICy
r+T0qyfcAMwHiTrjMSXJ4S6AslRPIVmXZzEkze7/49Izxd7Hyd79Q88aa+Rju9Kwr0qAn6Eop4n1
IEdvWnsIQh8snzIZiszGtOaKCAHYx5f/PTKdv7ln2iayViQ1vLj3clrTokwtksy6ZrmWckTE8qZe
6l2vqkMMqoy2jNnK8eNrmnPs+fvj5qIMFZsTBqeM9+SXgm64PqwglzrkFB4KpEx0CLqq3sx+3I9V
BxrFjudzdE91sMUrtO9e3YrmcJJvPIeaTott5YXJtGu1JgzWSin72UX4gcGsM2DuiHBFGiv47LMC
oppVC1NWWNZ/Jdj9+excxAII2NCH/IGW8UefQqsXmVeavBgr8+I9ZX06bSiTGQ9ZLMsjpjXt68dP
73ep4L+vKpgeaNG5sHgnSXTZTRKkuTShGYPxUGgQZmqviH5QYKiv0lCkge3KuHCQi0AwRWARPr7+
nxMTLDxSPVSeaDD993NlEAIbGqyKr64GEj2eJ4wU5P7CoTb+pg38h4ECgp6ZNevZPCStvx9iMP3o
Cl3vjasNi+kO9kWRboZ4dnwOLKt9nVIbU13dnWcnOUDKiiOTRaND7TZJI+0vr/ufvjgGC6yWUH+t
P0atifGYqGnxuPZklOql7QVZCQE9J/aMi/Rv3KJ/miQzxWyWumGQ8YfUn7YxPdaswbw2beevCuyM
Mf3FvfXYe3p5zJsEjCt5sWNdx4xyVEHGhZoGFq1k8rWRAE2VR80dpjuau6dwneomNWAoHGvOY9Nt
FFGA4FNJlS4cv5jGg4j0Ptt8PFbeiSbfBqtn8v44hTocfd+L9pIsDDDIFMY1CBK93iivaXZv42bq
8uqpaZB8ZSAbnwrJAyQwFOswpkMSSr5APyBzUPwxfejZVo2o31ZGoKMDa/Tp7uP7/IdVEJUWyDgd
lbaNXvv3caYR5w5uYBtXB4VnDEyJx2xUTfVk6IHxUEMz+8vInnfQ35ZAlz4Sm+5R+HYOOs33V8y7
0Ex0RAbXEaOao9PlznMgpvkPC9BMz0HmtrFcXHDRs+IxAFA6QgE7SnEf95iOIyuV3atVUspJdFYA
eKjVU2wR1NnzmHh7RC27hksVJBKnFpfkowT/dSKvau+hoRsXJfvy+PFj5Bu8/1p8E94z+SMb3AE6
/98fpPJT4dWxDK8l+8ES7pHCisDTkpvaymS3K4ZoGJeJhwvAynRgciwx1A2ijYhCDu0Zn03f1lRR
hkjMAY1z522GuQd1BzerN6jrhHIG1DqBWtEIJjj4RqP2qdLysKNNvixJpIbQPdCNeBR3kTgzM5J2
7NdsAS6qqyQrFzaeEVekBxEE3jw5IaIsL0MCGQRZSIO/QGVm2hcDUfmNUcrsm562xoqaZEMVVCp0
YXIaolfplNI9dDIqVnHH/n1AL5pTq7WS6rbmPJ8DqofePHcn6isH50zgUZ6nVY99kSXjygo8716I
OoLAkoQpZWk0pXRwO2GDDtMVslmClvFfUPBh3k29tEt3alIdnuA9uuO9WctY2wd4iJzMkCoEqiaS
18Ap7uU44KjhcXhriNQtCASJ0xUOpXMzjZZ5FFYVzdx51iwnYUfBCisx8RhGPdsu8OGjJ3umnFtK
sa4p+IRrQgOxJjeiuLvScZ5bYRMmFD6rDSEgC/FQsQu0seTXpIcWYhVYAP58rH9w7TNwDT35nBd6
dmYjMkhKAN4EuHIAMZfIM6iw+gSTyjc2oSzzCCF/PPl7kFTRBeec7huUK5dWaPA6sxSvWQmsfS6N
aTebhpbRsi4h9um6+mK0fnwwB39C1uNjTQaydenEdbulWyvY4LxVfs1F63wpLdIYtVtFrwyU6XtI
s163UJDEVjpVzQo0FvUtHCacVW54MHbz8A3RRH85shmpaXLhl92rzfEWmUQcVg8obSgsDGCDU/tQ
FJnIH7yBxk56/0mRlx5u8Sge00Un6S1z0fQ7IsCmaGGYo+kA5aWbAaUe7qfSzVc+LrPVF4xqXYvb
TRNMm2Utc3+j6XPwo5zprkzJasyipvKoh/DuWO01mzLICGYCyXeFVVoYZJ8mreWNSXzALthBWv1y
8ATrCrmqeItCkX7QyMd4fmOjwLOWACCrJ8i3vFl6kHipcVKSltIbfzUK2M8zs51Xnw4s2bEdXnvP
V91SoR98DlDIUb3ViVe7zGc1ykfneQqUeBxNs31tVWRDAnBZeEBPnyhcinXeRDX0JWaoDxR8dhWR
uEswly2HgygwucfepfKUyhy74AJ7llp35h8qM3HquoH1meUsCBaZjfR3ZRgd/yVUM/WJHjjjYupz
+Ux5KdRK3+HhYP/EV+oyi59oIiO59JjQUPUhP3wK61ychEejMC5SbOo/CUrzGkkM55+wRWdOJHWz
C0q/fa3F/ChFQ764bXv++na3ed9zzLdqG1AkYSf5FyeWt1jq8tc0w97kpsjTZheGg3HpFW9ksIkM
pQk6cjCUWKP6kXc9voOPVpaYD0lgsj130wwNnKNHafLsDThyMYLRiCul0dC+xkga75L5b8AgK8Ri
ECRgYuFPA+1QrFGatq9Vxm5bi7B+SjAFtpYTEt27t0BBpTXi1CnJ3GdzIr5P2oxXW3MzdLknr7aV
oU2LvTk7QfbiokdMabcM9EvbZGlJlRUV29Kc77Yoazaetmx2KHCnOz3RCcLLEvWDg9fBE/6O7Oak
feBDBKYgSm8VlamBhBpdx23DnQ/8zjBDrvCTqbUGD6C3AKefQ5VUJd3rz8OPNe/JMhEQ2zJHohKz
tRScs1e5vU27v/RPUe6gSPfgLG7ZdrjBypwSBaO5GBN6Fo3gJdNoWqQyPU8hA+jftBmmZg6D2Hmw
kBuvvj22r5loeUcAa2Z7m/ZVhAYbcGE7rG3lfFRJI7JFhjQIDKC27l3e9KVoLW/P1ymP1qC5d7Hs
UYhoUcbd4gvU7MaRHbebh6dTZMZFDxN2ppRe4WadDISrtg/F7FyBJo52OSwOojSXJCoVZuVba5//
ncwALM+is1OeGfp+8YhQxXtIUnCE667GVMiiThwvsgjUX5SPPNOpwlng5yIAEmW6kzHe3eDqY3Fy
UcHv0boy4dz58siD/CXOcIRjnUEG2oCcKELeKuE+TqGBxVuNTcDPaM7m5zASglKuDR41+Ce3Ewbq
z43fMV9RGORrk04QdxU6zPimabmTt5GIeNZoj2PMEuCAxZnWRpOx+GBtG7a3YgrMce+X8wtKapul
CbvGepc3hniMOzUJvGcUwmXlUn9HRoKcHlVSmN9LPXGerSQh3aaRk1+KhGOIPfkGDWgND9kyJcgX
1nlBLjQW1RPuRkz0GjwHHoZ8Q3YiYmQc40nfI8Pcvh141ahVT8qwmKJQJh9ilm5SfxxpH0AQGg8I
cXgt3RylKTz2IKPMo/Nt25SKUgCVes3aW37Ed1ck6E6FCSYRURG4wb7nJDM/NYREGFIlo5GpVTPf
TuTyLdI4sNFok1pcFhE0VKSdTCslLSqplrI2PZh0AO9tyHIUp0wu2jpZHXFfgtEeMeQRUafBdBfF
CEbWIyZ9OxkDUF87os+cO0wyC/Seo52qJXoQ5xmmGKOGnxaPxaRzbMWhfJ/WJeouQbtmdsgHhCxr
oJ9mfQ94bmSIBCkPWs2bS0ytgrVvMhNtW4YGizyhSDgfyW2cxbG2YEy8PYCfa9F8cB8Sk3VhXljh
7rDjvI3dIKRdk/x71ewm4OMvNGgG17fxaZtANBISAVu8w+z0TDl7Lm3rfbODXj8colDSWfNzQORj
7v/ABQPj5bwZAOckhYBvXznPoUsu5W1UoEhiUqRmYFyQvzOR68K4JM6cbUipFYCHgbWM7aoDnHYp
FTQqr/4f9s5sOW7l2rZfBAeaRBdx4jyg+mJT7ERSfEFQEokeSCR6fP0doLa3JUpHvPazHyx7W5tE
AQUkVq4155gmTQhlM5MKsOGxqxqQxiyQpHylxMDfTRRCas16b1waglPgljPuYGFWwxrCPE+WG9a8
YbAzW4QncNOQx8BqbyXGCc4qzql45qbWNRhPq3Zg0X5bAZGmZ8Wb5bBYtaG2vL7blKtkuQOPzfIC
QvcYWRNBVqh04cpGiiDzWkPdSu7M8mlTRFrjxqonjhvJabwpJqGQD7NVu/dh3d9HdsR509n3uLtN
QewlgSmjEShqofm2N7xk3LddX8Yno0n1CulSYVxiOOJT2DhCZt78FXe7boSzugPJQRFCLChzxUEC
dpHjcr6uP1wJUuJvO28sTji6v8ZaqK0yP232dl7rgat4dghdS18jixRjF0VrYDlsqVfAuHiAl5lU
ivaxXk0JKtOWlqe/TIUdqB0T1zmRfKGVPczjTutSa6uX3tQHUKnaAKkbs0VJJACSSMNY8dYsDuzs
R+A9EoJuLiW63QpgrQ/UJds6JIVeCYrMMEA01CLVG5tWP9bL4n9Mw4hGJDBBaqpOVOxgcpAqpEDT
haHL1uHhCgftNkpNvh6ktfxZkxhK8qw9IwnTdRKurIEFRy2Lf91T4xRLSVfH3niD1JgKD13Mqqvp
9L9tlLOcVXawfB5VP8aOgoqEjxfOLs0ms6I+EOHAJyU9gd8XxqzbM7E42UtFjcnbxZeENi/vcENL
w3sSZbiD3jaGkR6V8si4F+6halnTKmd0wzP6aWrvwmI5x34lDoP0jctotP17Q2ubb+ZMEoDDhAvY
lMX3Wjom70+1DIa7ImK1mp3EvCPAB47jsm76acbiCEzK2kx1yTORL/WmDH2PeFwvIYdb0r4i+U9+
JiF1CKqWdU/VPEKkI1OkhhoBSZW9daJlZZ5BmNQr9nbx3iQF90X0jt6c2UjBLqn/dBMLUe2fa98r
jJoeicabuchKTxxcVDXugQ3b2O6xYnewYjq1q9qm2+bCND32Ki1wXBwzd55n0LKzfVYl+jxcEjfV
eG2EoclOonB4sTj95NzFdKzXMzL/AzIenoc5WpaDt5LZ1otXJzLHgC5ZoTPSKlxv40ytyeyri+9i
1Y2fxpjJG6aZ5JPsomzd8ISwOrPbmbe8EDtmRfgESe4QUrtSmlMRXz77pbexlDXuzcjWvnbSsr+l
fje/5FSVr0yQGsrtIY8C6iqTzkWjk9rYYDmgufIo+LgE24UhQvW6xkC3qStoqLY1JpeJi5gsSp3k
oZBtdOtQ44+rrsiZRTW2vps8e7r0LRl+ikkv+VoBtFFr1NV42BJIytHVXGrsWHM9GowlEYU5nPJ7
5/NbW+G/E54PJjxkfP5xwLN+yZ+HZ/Xy43jn+8/8Nd1xkewIUCYIdWm0f09L+2eKgk3GGoATD2EK
MxaT/tQ/dT7+P0gAAVPkgyV0dYY5f094LNRBAryAzrgI2SjinH9nwmP4qJZ+aILZDJHsRYJEd3Bp
cv5qqU6JlmIHRIXiTPEjYZalXDsSn0owMj1cja4q2q2sp6u8MudhRSw8m1LXX1yicgtlsmSwbc3G
Y4jTFlknvQJsKfrwMuLaX0KSUnSFQBZ5BV+VnkYwcJc/CY1dLbBguS0jsisnS482DI0ddvbCTfZw
VnFWtuQGjVDZLnO6JyzbHcxeF48h6dAk3R8dA5BwV5GRpCFnhlik6gAxjjoba54Ap+CtpY12uhv4
cGZgKUce3DkJDxVymBseG3EEa/mUurX2mDB3uYvq0glEPZY7CErRRkaSQTd6j9M8UnIXY3Pde9E3
W8s4yZAzNZg5CHPKtr6fxWtKeWpLQtR2egQ0XFnJEOjIltelTgKdLRGJmnUrt/XM0WMayo41Iux1
24u2qq2gM8lqMry7sO8uyHYvg3gsb4d6hvhClg6wuRIfBhoD/ijOqwmqtycfQ3TirPPtyEw9eqLT
xTao6oMFvIhr86kGYhDQj7vFbTOzvpMyJS0ovJknO2SMyBSTBJ6c69+NVrgJXSI5CWpfPkId4DMy
V2hGrZ07u/rJyjRtS0Ymw+TGz+8rfPf3xogU+i1ADVS7tXXAogF1bOsgZvltZnmlO8CMQ6EdWzHV
z5Cr1R1T8n4pc3krY3HE5GXKq3yw96E3k6pht/UJLrl6FJl35zRJtatG9gJGM8GJCjN3w0vX2PuI
8jekun7KZ6nVgbCGT1j6oqMoAKaS9LTIl/yw+6rptSqpG3XrukVqc1kkdWysoWXTRKqg9WzyuLy1
NIPaTBFMujYr66bJW8IuvRBVlBU7zLEcXD9Jn6zjXOtXfTHW/g7GDki0SBoGhddEZrph4z1Hm1Nd
msbYnUW0SrvtoDT7k4sH6EwUjv4kOPF1g+hqVSSpmaxtrmW1NTwVKmqrST8baL+0hyrV0W3YaTuh
aLZnsDOqqsLXyXeHC9wCZKtHJYlfOaQwUn1zzJ5Fatz+d6H//yFXWQ4M4B9a7b+O8ml+Msr/caH/
62f+OcfXoVPZlslQjmm0Ybgs2n+t9HBw+KtlQwqLXzCu/Hulf4vL0Ukpd4QrmOZZdPP/OcsnMRPS
Bd18j9k0SCLz31npl67/v+a9zDf0RYZoAVlm7Ev5vAxDfkA3hN1gJHZYD5ddgaYr55b+8sPVuPr+
q34MruJi/fEA72aiarRIJRw5gMdKEpMJ0PnP+GYTnx3oB+PX9wAIhjWeh+yBvRqyzl9nRRNwfAzX
wrhI7ZzmgwwKzbR03h++Z2a1/dSkY+R9javQa2laS7PR5lVFyyopj4w36qj4RtvacyMyKkQM4mYX
4jSm0iq7lwTKRlKcd0o0mjhjrjkf8sZPQ3Xnpfp05jCBDO+mut3yHNvHpk2Nq7SuUkSZ8DLLliw8
oiY9S0EQNxHsEcow9BhYkHYWUAxua14uPZMFUTIOItzRgymTUDCCuezMozJk8mligI0Bou7cBYKf
D9uiT3KrOHOhB67t0ZkviTC1hydiBFiyNfzpgdeaCn+dLayT0Eh2PEtbP9ZuB7qwotxYfRT6NNZB
vbdjuHORLDXfB9L/LQ8/KA8XoDeP+f/NuyMoQCXfnn9cNf76mb9WDU//B79CR7zAEkDF51Fu/rVq
eO4/kP44hIfQtWBp+GHZIGde14myRy7CDWsyOP172UAyhHPTgVeOy8zBbWb/O8vGz8NEykPkMER9
GTb9CIdBKSf747IRDYtPVlbd3jQ7nLhgb2k7CZOuougsTBWurcpzRGUEwrzZY364Vr9ZU5ZF6YdF
y0blBN0F0h9kGxQe7/XhdR3NPhkd7W7omEXC8HI2RmKCaXCTYv8fHMr3mDujm+LSLRfih/VRWWlv
GAW0GgoVugCmMZDzCuMWj229/vcPxaX0LQdxP0nJ71bK2RgzOQkBx3Qc6XVaIAZU22ardnS772EC
/ydP6mehiv12AUl1Y6RucVP8It4YwVlkuc0FxF9DfMNkXsMqd17HntZwGaYrl2FcsIgbV1LHdvvn
83z3yvnr4NgIlrsYVP+782wBWoeWbNsdHnmG4OkYb0pD1B8omX69R2zetiQh4Y3nPfqe7dagSG36
Oux2Cl2Z4t4siYOzx9rtN6ksaCD++aTeveY4KQKmeLZMXj/cJm+51D/cJ3bdm1ZstB3EQ4fmVqZe
6GW9elFVUJEVZ/AQZPDnI/56GWHJmb5JJhhqrV92aGEMGNezqm4hPuMaAozBl+VXmz8f5Wf5xXKn
cBRi2tC5IMCDXfPz/c8YhN5QnXU7K1nczJp2ThjjiVEaQdF6YX9wTr+7ij8e7d2tgR+GiYOddzsE
zLA+0BFDK8AOlhJBU/mk1Kgs+/LnE3wn5vl+hh4DXptiy+eGfLeUTXHmePgN2x0JYOIEtj6/j3Bz
HZxqhiBb0Qbqauzqk0cTUTTfnFb3jrRp912kql3f+f2mG014vIMrv46jpR2YvfqBGbb17QylEfFi
tDKyev5gYTJ+8/0jecI9QqcAs/v7O85rCGKoWh6jZOgE0+tF/Bsgdu43mgaMhZToeiU9+twWV29j
Aod+0mcGSh2j/ksXo/wqIoDmhJ4s+uBZsH/70RZrC0+4zX+Wv//hYWCe42Sznbe7EQm6GcY2XlsM
7bXn4K1kpPRpTKx0hRPXz4mqmsvjWKbqvAkLAp6Kkc0gUUKM4BZH9AQvwDJkuA5LGuEUUbAEO1Nd
ms6sHWbSaNd1v6Qx4K1DVK38+25ItHuSDcOVbyU1UwDN3VqWCY3Kwt/dVeMRzBLVl5bT0A9tn1wH
+ywW2acO0splJlCxTNacbRWNCKKT2xMeuXlfJy7jOkHe7wjK4FyPJ/1Bwza+S0vGEKE9vWaTddN6
LQlMAPn3BAu1J35zuf3z3frrA+Jxx1omTz3vYOBuP1/ZEShXh4eTL72JL8EdQYfw9AN26rtuDuWm
60Dk/AdHRHyMeYyBB+vNz0cEx9F7/py1OwUsz2jEJjeir35JVpRVwnT2ncc/H+/XddtbdkQuAmPf
p/R5p/dqIr8v+W7aXTrlzBHxOR0IsmPQaqpp/edD/XqbguLEybqob3TLct7dplFHK2ToK96CXo/L
WKsNaHk0ef+DowikLbTlLItr+PMFLPRQK1oMsiRbKV0hrvC1fVdH3tWfD2P8LMhc1rEFLErPjmqR
TeZ78WeWaCAHJH2zcTSqNUj+dOuMqDCcpkRZhT+AkoIbn5Df6Ki8B2VGuwrB0EfLksXp/FybIVy2
cLdBOCQRQrz7/mowMXPSu81OEPixGaCebsMhbbdiaBNvZYlZHECG+xulVy95Nbg3WIeHXWTr/UUx
z1g5wDR98A2Yv/1MrkuOBXGt1KzvXiuR0DQtjK1mV0ZdedCVvfH1bghm0kYuwwZQYex28nNu8yjn
tTadOplgNiK5eu17ZQWVNX/JjbG/BBwFKmt4guFvruqklbdT2SWBbBPYQlFMfNyUXxIJ8lFx8fsT
8BebIiU9z//y3f+woIaG8osJb85OxNNNhF1p2w0i+oTCjpd+7abrEFPYqnCdljeWKo5TPD97SBAa
5fgHgDskwHmqxz9c+dfV7FZ3Hk6+2Q7LI4NwfzvIaFoPGfgdK23zrUpq+cEr4T0i8u3uZMPy9xm8
ewqGNucDVxNdXaalQED98thC/lqnmg4PS7HId+zT01Q/WBU9yAam2wd3gfXbuwCLLJ1tUJV4PX++
iEwexTDZXbNLtbhdIu08+wtl1ZUrmjLAaPWtAgrw4JpG/LVRK2ar0SqtTDqjFvrOPmq2po6xR9Gx
CYbEGArGoR2yNA64o6O8ZAJGxstUGgZLpQtdJNvYelqtHc1/kB7mBKO39XPNNvI9cX/Pbq/fOhMH
igSqQDkggfvgmv9aunkOu0HGAsDSdXZLP58vYwI3Q1vR7Oo0fyjZ4PfE1GkzOTLVbFsf1Im/Wbbh
0rIxpK7nF7/njTZ5BmyPRWcno/LVTzzmxAaNZjEiXPrzQrfsuN4tMBzJA/cKbdwl0vXn08LV2kk3
tLmTVHRHll70kOaLMI4BugO3KSNQSHc07xg6qPf+fOjfvH3hG5tvIbLszd8bX9oI8idi6Qbc2fQ5
bL2r0a1vdJz3AKq/sOV1PnhBvdWev5yrbSKyNBf/yfs13e+1ZoRV2uzYhpc3nUXdM4XQAQGFrqx+
ftHD4q5K8nEdTZLiRgA+BxCsENzOH5z6b28mbEW8WSw04+9fy+QoAxboeX4HVJaQS12mIjG0N2QZ
oJTijwKPf/Nqpl2KwYlwZZsO1bsv2WFEHRWQ80joVeOOtnq4mqEdfbBH/O31xTRA53O5vIjMf76X
0oZYWGQhzY49slp5/RiTw5X6KyckQWtowOZHvejW0MQYS6AxWNENyDdjr51BTPxojfx1U056AbtC
NuUITukY//xhhgmTadxkfJi+1Tdx5EbbRs0XU7/QMgpDW0l4F7vYRWpcZZ3+wWP13pW+rNCsiyBv
MFCgDn9/r+FSZQBT6grJjIi/SJdRRTCoqD01iWEXweBUcMqqbmHmaNMiZ+sdmHpr2qz4Wgs0o9lq
0Kbhoo+tiGTatkUVbkcfemx+s9B4EKkBBIAcXkxKP1+lWPOSyS6deueMoQLTOPcb0aBppJZPPrgk
vzmUz/rp4nKhDcfV+flQCZo4WSsX5M0cFq/CmtzruYxBgsAZ+sg69NtjcSfq4DeW6O13pyVLObfS
E/WO8Dx1Tbve2VYTModUtXQR/240/qZ59ptFjGqXtgglItD79/tGcyaRpuo4UsJ8dY2oWt4WUY2p
WW/mQB8LgTI+/jfTBZaby6eTuVj4MDf/4oyKoOjSerbr3WQaKMAWxEqSwmAi1vMjqL9v/+ZFT6Wh
Lzhwlzn9+4rby0TVRbPBLSIUzhZnmlq1SmIxAJ7EX5yvHBREa4eaPF/VVj9oW3aO3biZR9cqyI6z
ebgSix7jIWym/N4klS9eqzLzOsSDuQNDJqzj52qwtYsMj32zjeJ8cROXS0pVySlZK9epPHLBensw
tgO06unszZacAO6cN5VQMbicLDbunI5E8nUu8KhvU6MYnQ3ZfrH56DOWKV6clGYJXFR2MDF4NIXQ
EFaOij81eWVMh7yku7aLE6MQG02XxrGYx1HbNehzm0u7KDvvQrTdFF47zEXKLf+sMTVAFZeNmJr9
rFyXGZnAF55LwO26s60q3XYAU297sGGk8ZRatTdUhrppipSpAj9O7osGAjxUH1GlhIsPkVx5XYU8
a8qwlmwKOZXqPAXM6KBX9+WQ75oGwtp67O0J4mE/hfpZoTWhTt8BGdZaFvZSXCWeZz67xNlNuLHb
cTV7olK3xJ1opLW1TTpdDaHb35aJUO1m0mrfvdGrwos26OOiblFzjtvaG/0E1XyEm0QQ3jqjwwOV
VCpeUZs8XNp/Oiokgh0b2/uUxnW+GvOiQq4nYriAqZT2vvC6a/q826635UOI3eQx1zz9pi0dEIYF
pkZtAR5YtU8oxrQt62YLtK68CV2aqCLGyTUjWzRFBovXz4pt1PVHC8foyiSdLc0cIsU6M1x36Wht
UX0j5taGTU8+Np9BuTunGfSNLxJnJ/y5CqiY0QmiSThryDb64rbI+UQ3QdBw++e5djDDW+Mc9OQv
Afe613Vng3+rvrL9Qm0MLPNXmYUoj7Av48wr8vjCGvg+2C2g0kcePM6WvbM14xqOGCLVaQwPIQ6S
1ZhmHUUFU/Oct8S6adwFlzUe6lYwk5onmz+yU0Z3aRyEOmbjaK5nPas3Y6uw9MQh4CSXuMHBitcM
yb2r0BM3hRYjKh68eDvPwNYmhuHr0JzM3UzpehNGuXzCp6GflzHROVNbO4A4W/XqaDVO9raXa4+G
NcClyj6o3J8DF5rJwdIT89BMyLhoUhwZs28TWxrbzJ7gb3X1IyLoPcMvbFnToz2G5WaA1o3SJHws
IBYonsDCO/SdS6qWVofr2dbuMt8DNRZagKmjytvoAMb4Hmqw3qk/r2P2DTeJ0vqrOoJy3nTk8A1W
cw7eyiV9bUkK1MqXph7k3rPaZJ80RbEvC69/FQ0A6UUjSYcr61FNT4BP6hLzSyBMfTHKVonfgrrx
cIaa3DwPBRKfce0iZct4mbJIQN0YPqMYyS7rgbssnUBC40o5gIiZSDVoK8QWM6RX/DWbkQdiE35n
mnjfCScgIBbeyWSGAvrJvJBQNANFZhoBR9FMPvPOXegpo0vo/d6CstnBxlUuVpXKcBd3mgOrK3M9
gJz5BNfwSHtWb2jS1sleKa4UCZJlvp69okeGl45XbyaEsCiz5DCkjkLlnNSXxmB62yrphzkgDhI4
ddLoXxw9pJ6kvwuxfdbzM8lL9mvbeJGDRDiqVulgJxaqn8a5FSDnXn2a+0BwSug8gQx7fY0AcvwU
917xqqSCATcVjfFUIlJas0WzT0A9cEL45QC2sZl2LRXLnUdc4+e+4fdMWj5uqtasj4speZWMJTY8
YTUPdOEW+U5D7nfbd9wJseXXj3Hk1V9rKSDbA1B+dGsz2acqbPMD6bcEvE9680C8+cT+kMTetRPa
RbvuZuwZQW5q9irTBRkJDvnb2EmsQ1fD33ZpIW/Ylfpqm7FvKvYFzC+MMUnU39fhEM0bz0YIFPjR
ECag60XtE1Dvo3IsYxhjA+vIkXDX+BYAfh5ULpzHbcPl1O5LNGiYzmTmx2eROfNRnay/79GiDxck
3USnxCNxFcjNfFG1WBlELPitMD52Qk+c2741bRS8k1sfcWbFJ6Ch8onWHdnqfWWfIsWjuimrBSDY
jdl2qEZY7K7LCD3PZe+upE1kKg9RzUPFt0sTvj5mhS9OwF3lF7VY4cSs8OwkXO8kzUg+ncppBxs0
2cN9mc40bs1raSv5BYbyIo93ZgkupU6THVc22ROFya/VMDkbStRHaaT++dw38ks7SfXYx1zX2XXr
rxV4yTqYu5jLWpdFeIzoRqDpQj7rD419EnONM7ev/Og0JuiWqXdhYH6bU4ybI2/gwRLonQegxucG
r2W5HjBtrTTcgzXqmzgtWaG6EO9UhVBfGhPkHrsKP0knhpVid9UTYtls3S7xf4GpzSHYdiJKv9kd
Oe3I0GvITHq4jrSuP1MFJ49NcvzkkVvyVEZhsrckPy11LTp1KJ1ISMI+BaYPdeFJWHV+UFmI3LgF
bJSuExiaR+T9/AtvIfVRNOTtOp1l1QUzzzltrLJ5INN0evVcXEpuJGwA+xPRTwoIdRDjWsRrmZr2
bVLE/T16ajQHQ8WHzG09u/FaJbF1xM6t5s9Ez8pyiE945EojgI+qHvMaTbXnNN29DlPnBlOJOBGU
7p3bcExvatFzoEybtkQyoQ6myIhPouGqkUQxXemRNr3qM2YEbRSA6mjahzdmgaMa72Z57lgDv7Ga
sxtK9vGTrzORIfMLOdmMeiHeaAX58y4omRJCIBTEgH5LowIyI+EKOVoFoQm4EtbmRHPCGxGz5Qpk
19TToeh7By4/FpCrWasVS68juNNYs+IT2JTKWBXGXF1pVkoTF/0F37XeeHF/wCjplSsyoV8rhIwk
lOpFuqqLoX6FwGrciwg1eD80xovTpx1uP3Osr1kt5tfKXNJFYM7A/FGp3b3glJhtvjO0jpqUXBaH
N3mz02FLq2ChmN0B39Zu/BbmReI6sIykV1+3YUnjvzblZdtj+B/Rm1wbrRedQqdOdq0PYzBpPOvA
Oob7gJwC61BqUftQo/PTr5XmNazxVbYEFE8VF8+z3Av2xOFWYoFiESMiiL5pC7UVr5H3hL2svQwL
Ge36PO/3win4anhtnltKZNB33Ci5ckQjt7IUzSeMNOj15/i1jSr+r0ZKuQ57aX2x/cjeCokRRWK5
W5vWiOiwt5ydwfUKmGgKaJiK57C1iunGKKCCU4TAIBYI5s08Im1Bq25bX1xgOEyYReoJexmF1aPz
00ucFke9i/tjWkjFYTPnpA/4I2IXf5hj4bQccfBfjI4mT+Vkh7dOaFYH6NJdxKJLvopRMmyskdse
7KQ99hMI2YRn8wI1tTonqbs8RnE5BZT6lIA+4z9aqM++HYM8dTEFZVVvfetzcawT3WBJ8/gDn9am
dAy5GltxNo6peKDe1oNJH6sv/rDMmap2G9NZPtRh5TItiylI+7SaHsi4iG70Mh627ij3TpXXa38g
pzNI6mrvDfMz/b/iM3r2GYF6xUUC1Bax0LPDWbnTJOJVmmXNIdN0K+hDTT9lhZDbpuvssyIkj0Dk
ZnHN/3BpyocaNipg3NbgRzddw0E6O3SvOoKLAhrTE05izABErzv3TtPm+yRx78dUh53dRzF1IKVc
UCwCyCoZ4ovEo3FTGeYhRG77JdbDYdt7mr5rTQMMUQK/a3hLpZFxGwwZrcJompwzigvxkAp7V9pj
RbxBygJcpexOIwelpZ/7/mufdebDKIVx6Rf+jGqhEHeSjOHVSA27RDAsp9aQmWK77vXU8y3ZfTNC
MaEuxFihog356vIFjXxuriQGD0DG3AYE8UYJAuGScHopJxD8RdqsRpkq2E3kb2PzxgLpUNBDyXtO
ifs+RkO5b0ngBuQkNES4ZLzPuvnQJgC3eRS3CVHqFGq2TUHmdpeFsMNPGDUpM0RPQqqrp+iJ2+TG
09W8xgvqnTXo0VahHm9iO8+CDM3YqZA2rul48A2GFvl8mKaqB1OIiYoaTct44OD4yWhMT3lqQYOu
05ngF6VKtqU5MDroydXQk9zQpo+FKZydbdCAp7WGbbGeJS2NLtEw3YVWfT7RzGZX5/YJqd6KRHif
JPYbkAlHhTNwH/aA97FUX7xBVJpycFn1Kwx8DHgIR2jac/q+hFA06d4YNf+RvA7UuNqzqsoOk7s9
r2rp9IAGynjJTmmNxxHn06Ey3S/G7LyEqqqfqFjzp7wpKhYtQnHd3Na2Vt9Fm9btiuvJoWIhAsNg
6I0zYxWNYSwph8Z9b6KJO2pWNYh17+qNu3czA5l3KZzqpA0R3qhycqsT7RtwYdhpQS7igmURqgw7
fSqKtLw2a6+4Jl44w2o9sYCmQFa/5Y0JWbFJ4291SFTEysT7capRARxtlVa35Mpg5lBUPHxvCZsc
kAYQtbGbWodcYr1+AwjxtqR3NueLlSyiIXmoQmw51MfsTIkfFMcoI0qpAOH/rekamgjNBD0xwwkX
B83chk96kxqgBBVv+opgl6umHsMn0sTZhIsw0fyVnMPmG9g0IJnm3PtIozO7vM3rkYWhiceh2rpR
21db4Q90NDoA62kQg7Qfg6rMq9vYIamGGrMKn2wD3EbgyxHzHPjqjEwHrCW4za2pzdZ9w6fcpJgR
oJ+g0oKiDYG/QBQtyuYsme2WfaNe9gaAREmKyZbild88a2RkH8RA+3EdC3/Sdtq0lAA46DglNlP+
eRoT4LB2VEHRmocO3xIQHZdo9LELn3rVEwkQdQBnYBPbgM26jqNi+4QoNCByffp+Me1eizqsXZaR
rOZmoc+4sHeqgP1EtUMKG62sGjvNil4Qlx4QQ3lrox8rd3mS0u5BWZCwwczGbC8NukAnE0qLsW3t
2T6byPm7tQcUFXyFzFvBRNYLqM216YcoCdn6rEHF0O+IDXDjC79v+9feoTeKlt+WJEeBFLjLpt7c
lV1ZPhSAr64zFy7vSkpPv8PQ30z7kTZ8eBIdJ703e53PSFXOp06I4GGXN42lxvyvwuPId8KzS+8/
njCAgevmnmv592eyZL4lb85JPqx/DuG5eUnSJs13fqdwTHU+inNA3Ik5rnKd5ycY+DrnfUn/7zgk
jaYH3IdUdHYsiI7EpUQTRTFbIeuiTmzFow66ip/VeH+twIrDwSu9DlmVCQwjP8U9uJB6KSFztyRL
BjtX/MlIdXNT55V+ZCaN8Zrozesi8sZztEzJ/TzHwyecjv33Mdh/NagfaFBpDVoM3/9uDf+iXD/F
SfWjAPWvH/iXABUKGLnIPL68DXhY/iVABVJM5513J26kN4/Sv3Trxj9I/kRdStv1TWRKb/Yv3ToO
JfAz+IkAi/7FL/7f//lJsdi8++cfZeXvxxV05RkNmTZaB6SW6EHfjW6wc4LVLG370I868iAzZU8Q
5wC239Dd1mQ3D/B65q1UmGywcJOXlregNBq2DXbpyc/CSZsH3WIrFI3clz9cyd802d8NKZdPt8hK
6LAsottfRGUU3So0Bl8c6IVWzzxEhNos+xcqGhaXOsmnnS/1Zc5NYt8HozrrvVxAIDRBfiGWsS/C
NrGYB36SC8RmDnshqQ9hRK+Lsn3VDayaF5mvKgcbl+2eI60tnZU1Oe7ZKPyEZ1MlT+Nczt9ctkP9
WmJrP0Z51GxQ8ea7NlddtiEDyLmGmENw3EgWAhkCBa97ugVboUsiL2itBSnLuLESvCJOsTnpkrW3
N1Y6+2RYnYZLn7mbCxxdXYxNx2qdMehTx/wcgZMhBiyFA9t4gD0aMW9UlXc3cdmUjEIQxgdaa3nZ
Nqp9wLt+iIXMSsQiw1LaBpDNXUfkEeyJueY17zqyvFQCuJYWaxikVGX1ezJQwlWmzVaQzvTFAZEM
Pbv30IlX4MtA8Jjj9FimHrJGrYG/z9IZ8i6a2gdAAm4TJHo+kF4DmLjn7eI5NPmyaTvEubNjD5Cs
NGGi68cFUt/4nZZeQ4ZJlr5drX9m0XPW5LLpitwT1C8Ds9xkS//WI62ER+lmDL2It1pdO3kwi7i9
M7oKXWzrDt0Bg14eEeVdtjfsULyYCIGBwLAEr9u2MLIFWRq2Gfl1tiPJHxHRbJ2Vo8LUHEUJe5Ms
9rsgVbPgawVJs7d706StiSw2GGz70U0nj1rTKa+yUo3bhmEQ9aBNI5JuO7UrEAaDPmEK2Kcd7KuJ
LtZuNnG91bFJCasnW2xMPSglwz+wWSxuZpOKGyhElx7nlFw0LFwu9I9W7meSIDZ+LlvAB4qswtZs
I5q5qTk5JHcJMhB7QsB2HvYJOMHeeGQyHt4TfdSxz4kHeNCuHb8ICBoQoIyRVnTpFi8gL7OKigfH
XG0nJcx9I6rpxfbIHALHJXN5zbN3G0daSmBXlnQEPKVEzA23xCwlo0STRcoWPNmwRvJBoxh6sGyz
byXN7AQXl0p3pl4N37KsR17XAxnpYSmUstcvmpr0gmeMGLnc+2UvzFPTEFYwdzOVn454/NEZE1AR
k21Wz7Nmtd0qhMineCpqrf0KbBFNhvJbYn2cthLJpu0Yu2xwqEwXhMTgg290tzU2XU8ddDuhjZn2
ExmnHfsRuljUbQqJFyjeSOImG2huZVjEyiWdnGZZNGQwueso5lXQlucqHhK5xvpWPeNsxnxOVBG3
+gg9YMqa7Aa23rIYxpx/NiflKZ0799KkT+2vGJxwNLWc2xSH9q0KZ2PY1HZDGyTuRcN+x6EDrBLE
e5sxWhST1Tjvk2qQn6HPVJ8HsgCbAPoxPRUqasvbNCTjaeDUxu6LnqpOv8CvbuuXfjhQ+0lTVs+q
yYlqkFo+b9+Wcp8zj5HZkBfaph7raMZo4HJMzPk+b6BEVKsMWycDdIAlIeQO3gTG9Gx3ndLl0esT
nf8iHdQX3EeTEQGwrwyaR49lNOZJE9C8KZ//H3tnsiUpkrbne9Fa9AFjXmjj+BjuMXlMGbHhZGZk
Mg+GAQZcvR6iqqVSHbV+9b4XtaqMyR2Hz753eIa5r7h0ukWdm27x7qSy+I3B2jfGXg89VWikVNuD
DER5v9owJhq5MjRMxcb7cQDugIMYJMwGbkV5Tw2FrCIUqcbdYj8aT1Ozqvfm2KfVpTI6P+eWuGiu
3ap1TjiHghUoCHSI7KwbD9tadf6HMdYaZxRQoTAqAWqBcQy82aR/Zg66TSp9/d5YRgMCkqJgOraY
0GLYwKdEsPsstGp+KKt/oX3bAwAR5u7BYk34CNbaxg1UOPHItjWQzsYi30SStAnjyHHzeG8NZnGb
2iv0kXKt+pKWunsWxTBRy83e7CdF1l6Oq9ZK9yCVd7loSFOVljtdHKbEM+CR9DL4tP1sehmU0P2C
1t0FU2edbaMEPSIEJwwuIEQXnjMLf3I4b52Q+XBjycoXkecqFWyGhhKmzdz7rIVrbc/c/UaPujHu
4xhPEtfZTzE3fFWxQP56hv9ncPwvBkfoDibT1L8eHA+/mi7JsB38+kpQnj7/x3/782v+9+y4JsdD
3OlrPfDXAPLP8JL7D+KMaFo+5vA16MJs8s90O56If86K5j9wyjoMUHjbsZL+WxHHwPybs4ZdOcV8
fDMKix1sD95qvviLfTIUTR3QElYe7SB510U6bXrFAdYD1FMb3lMHaaJeBcOgsr7NGsl+8Oe9QlPs
V3GRdbA42bqaT9yPQC9b2j3BhCkPHePN1l8lSgqJu99zTHymWQVMCslw+q2iJl5E82p8CZ2r5GmX
CLJtkGX72Kin3ZD4V7LywYNeMgLYfXWuNVwzxKZVa5BypwwhtvMqs6KG8oSs7mclXAynSLE5mmy3
irN8htxt42s/smY9PIsMohkNevEJVDFSOAqvXqVe1SdvnsPNTawysL8Kwv0qDeerSGyucrHlKVS6
VUJmB7xz0JQHtOVhFZnnVW6u0J2pC18/9KPedqsona3ydLEK1fYqWbdU1x/cVcbuVkFbr9K2dpDX
SJ9/9qvsTd1MjEKBFM427LsYEce5id+wYqj2ZLE1OgXiJiirZMe7utGrvF6hs/fo7chz9/EqwA8G
nMTWRsyd/Ma6hqtQ349I9hi69xV3N+Lv1bXALn3JyqBj+MEKCUR4KG+71k70TgQjx9NaFt8GpIZH
HJ40tiqjj2ybvtVNSxbzSdpG/CQcyz07xcytyqhcmuJ6T3JcbbM7hlP9LQ45Z5NwCl+nyi7g2DYD
il+DXJoCv94pTSeLxGj66Gs4WXVpc6cqxegeeQC2736Ws9qgcrN8BUfrnmmyAUpEG8udU3+tiqy1
+CYx2+6CyghFKrMtXjzI5LTmDwhPSrQ1fQUUuG6Whmp6aSysN2VQ+3KTAZk0Nhbh5TsTSfg845TZ
C+3nH75gMbWd4oSCeoERIBfsfgI7rnZTlTVPVtFYdzaoqrOzrg7Yk+YfbRvzuKWLkF1HRh3LvsoN
WgVRqB9md8zuhh4KLOw+Z9qpjD7ERVeU6fRr/RYQuHnbyYAmRNMuX2ngN390A9OHYdvDyq7seVW7
hn/Dw/SBF9CIcDRQzcPRlIqvxiUd0vMtMduuyPQ6mR9EwqXpDvFcHF018sfLOZmvfrmWC1YNlWEc
WZqzalyv4ITD+9AGJd+QSoRU7r6K+ecRpMxXz23K5++QeTiyyM4glcQ08a0POCgDLZzLu1miMGVy
GQ/WYLe/3AkhIh6a9v7rN8uJdQX7cVirhEoh/MdkoduY/YjL2SpOg0d6rdBU1xL+ct3wMZoNzyp3
dEQbDHY6huB5+6VwYP7rX/yp4h+WcS5O7shNZEu+a95B6CZnop384+tKo/aCn7aQk4CjN7Po/gIS
BE7Y3NMLxIKMrR7iOMrcKxOheNP1aoDpK8d/7FzKg6D6TVeLZeC261hnU1LqO0fQy9z1IB3cGNVq
phWxBojL8e6z99PsrjYb7x5e0XyWsSWusZkHVy2NapdyRRYbiFrxRygQWLULVoDjCKgZYwz4if5M
tVCZkDqmNX48LIwnT5Ij3KGhVGH39W5RDdY8ZclMAZ4qYrLSFvGdqMl55WYagS+WXMHbXkDHCK4M
vv2gcUT65TomwYzdYB56D9CKIyEb6onz5U7VdJTSTUJL/fMoWfKObvNRM8onkHCiMLgV/YAglDyk
o0kHSU+xX979dnV4huGL7M4qtRb+dVI2a+f00HvLa9Ipb+uaU3DxcIbgOnB3dJJtRDs3USDq5trz
HIMRbhPIszLLu7I2e2EoXHuJuIcDIk22nt/akeUTm8mq+S6jYU5P+VbFzY1d+/EDbUnTvUVf2z5o
Emw+GijYwWuKfBOEo7Ob2wI1DkPicRxLUttBIVO4gdYn4yvHJvELKCGV01Adzgzu0HVFZZ1s4f7s
LNp9A/eRxySQmXGwWWgm8TsMzm/KCH7SNVyxMFTVvhyBMldzTYKssuctigv6g+igrbWe1zwNtuNE
NLcsn9XosufDuLUaVvdtPz3V+dDehH5xIECQRrAOeYM5n+4nua4E9FwQBrZeGFvFhm3nqZjmChK8
sI+am/DWDIZ2N9GNRznKgI4BjNlomndpDljN6sa8zIXp35CdX20vHq29IN5Mq5KUwMrNYM2/7bm9
tlng/8oE4qmjpfnho/ZuraJ47knCfJ9nw97xWecQb8sgghiMcwWHxI0Txg4FwMvC/cAey2OSLzZb
TwboaEGWDOMnWanPdO4BPFNedocLT5P+TfDwQIcR5rypWXvsILXXl8by7kru+Y9cVvRCe7H1YC+z
s9NiqBuWpEZ+pDS13VIhMHJgEO0v5Ypit1TiRKFqsbHb9vtAn85WBor2QWv8ZgJahqHM0z5kCU2C
aPhJpvcdPvLBnGX8oi1aZW27GDcuwnjUOFgSO8d9iefapC2PFpyc7opvNFgqOCT2tsfnetEBSgpD
QvDp+O549VnOvxQUjTBDUDyEFc2bb8AEaqRsEQcTFuj8JfcH1BblVL8UlTC/EFpLYD+Vv9bPgsAb
DRYBnqP3heJrk4pisQV6ox/nzaPt4GNKUslktTb86rYL7tqx1R+1OZcfWlj2ndcTMnaZsDadly1b
qidJflZ9hu2AFR/9xBi1wo035cllxGNj3Sg6AieKFTmgiVCuQF8JEhnR+5WFknHvWVQzFzZKO29i
AzupS4zdWOTDxXc7hyumBrvVSLcVG2fRPAanobkDb+zfOBhEd7F0q12sZPwaEvIBbrhk+W5RsqZ7
MKwBrCaBe2JSKA6W2chdNpVxRF8NPN+0m37XlRD3FrXXL7rL9LFNffnmyR4/H/fCLXoCooivQX46
LV1m/nIqKqYw7AfGjQlpMmotIY8NAYeoZf2CSWiOMUxZAb9WiX/WKX/Q5QwAuIv1fQFy4LaL625P
hW53kIJcwKCLOGJmuJ2wc5J8OiQiQUAJlve865p2C70Y56OWHSVBhbXJUlXuwbr3UQO29gDc4xbo
zXzoVkADBY/23i3V+LAUzHjF2CieXGNwP2tsojJXet2BGe92H95BzVG/tJ8xgNCqtg9bL9kPZQx9
0paU2XVZth26hY84aczV/HLlCdrc1z6tmG3INk6Z2n212+kw6SnZKnt5miE8rMd7iyKdID8QrTl4
aBMcMrsdB/Lkl5zmg93zyBtlU+5GGi93kznBYB4tFQ25ik9axpcskVcndl1gz0F+mhdvOsc5sSc8
MUZaWDv8ANew4O5qnf3B8IDW5m1aWitwXefJo+3BAOYjvNKW+IMd2EvQ7xIeCSz2kEn+IDT5X7im
ifl3ubiMKkWUfyGdZgXdaQpW0BPr9pX61LMEQbb9wkGpLzRU+gcnyvuCRvE0fEOEeTRMeFLwLVet
cNBP8UqbslbuFHi2hoYt17lFkfomFzvbLa13zcLGiNhr0iO1MqzYnNDs7rfuD7USrvKVdUU9Sn+r
V/5VBgirS2ZcXC5srGCEkkUlmXPjTJx+0HwofV1pWtr35HVFa+7EytqagW7RkRBTdjzk3/VK5Mow
adk872HQGvC6khy0bSFVHY1jRjneyvVqV8IXngea8IPwOVzpXy4YsIWNxAY96dMX7GcdWXV3nlVE
ZeP8TEuhMHPAE4PaC1os/8KMUSba/zBRmT/9ws0veuWRiUA5RwopcYXm4ZNJGpvWdmYZEGZjX5zA
cAI2g0AyAy3pjEd4nMtbCWr3VqXVTw6gSbVrhASQpvtV3Kuh0GXg0+TKUesNWX36dLVwz4r7fj9A
Pd93K3uN8cXbCSwr1z4OaVK1raudwWpDbkgU9eEQ3EwWGVt/pbpNK9/NY/9+lq1dX5Yv/Juc+/K+
qKUPpDSAD4eTGFRcvFLjKivlUWBCUvvyRTfMAWUYfAbJipsbE9e6YlIJ3vrOp1Ny5dItX4i68QtX
532h6wZT18/16gN1V0dovHpDofNMu8BaTtnqG21XBylU2+IuW12ldMhbW8qSsZq6dQomOs/XpVTQ
cAklDCX5ly21Xh2qqL2rW5V6si/zKtPz6mWd/nC22qvLFXlx/J2uzld/9cBS4tweJ2yxxeqPVatT
FjvGpeiGinMWLloaFceHZHXW2qvHtljdtsvqu3VXB263enHz1ZXLL/bCwY+u3TBt9kaOd7f8svH+
Z+vz/1N0Rc7FQqz711uf0+f39P/QC//8ij93Pl9dVlTCUApDq6GHRP2/9EI6r/5BJxMIYwE56i91
Nc5KrDJXjdHDAENGmmXQnxsgByFxJengoHJdYHD/Xp8hfYCseP6SpCO7TiEOvxYJYNoy7L/TTgqL
4iQX0tsdWpxxSqAGyHONOQrbbYBbE4LkJKrC5rBphl75tGStC8Re+L9SwpJPjl9A5rUa+xmtb3or
IJGciVFNCNsiwGnT1h7NVuGiwmZrMPP1V3xFCaV3idbyxaxlbGzqP+qawLCrAxN8nt/59OVwZJJl
sMe7WJ+qeCY5kgNkqFhPb+uqdOjQD9w9EQ8BvTAcHgu68rpNbur4UjIuXtQg+sPsjfJGhJ3+XCxa
FKueyQ6d873UjX8w26z96KrCZKtbebgV1Xdabi3+XkwDNAGKLj0vczodzbZx9rxRxl2dGzH+R3/c
p1RudXHU/dFO5dPpWo17lz48TjqZzu+NNBVvI+3wtP60W2oI2khlqXmdyZxf+0HWW6Jsb7DqwpfJ
neb7qaY7sBXhG8wGbzeaM6LLWD06uSGPztCJu66qutPAMiIy8yy7VGOjT66XZrehUX5HJuGIhfCy
c7HDnmUFw7lsjPGHKvz4NMeuDXLbKn9VZdbtUJ6sX2tZi6RFtmuOCHS/hkF0O+xM0zfXCjTKVkZ/
rWyDJJJVGXwIgcbp+miQU9C8VVn1Jg1+NEgCglGpHol8Gu6Owa/ZEZz3I7f1q3rja+Dzm5IzkbWx
s7B68peJJCoGrva0XpEvclTeHh0LGw8bqOLIJgN1KvV9mn6a0d9CjBiZ5zE/zuSLJj2AybSSq1NY
xcM8q+U+1qkZpQsVOaktjFWHnFx+ik0NOAGvg5OX5GYqw86etKfKi0sK55IyPN3S5kAJQBrrB93J
bl8rNf3sA6esN9RH9dFQGO3vkJTMAC/asQ6Vn+sLI1p2nNxaXXr6F5vN5OnkE0GZaHyLIZGOmxqc
yND6Z4ttQ7PJet+8Y9FnbrwuXMpNVwuzjqQ3hpskwANMjyFReyw6Amt7IXlWmH62FUk67sdUYIc3
KgMhphLheawqjvN96+DeZaLr9qGeLpnkl/Kl10KAn9VLwnOxQoMT6e+G3d0uCMrw6LNQvHSu8ekt
LknyNM1zUDQJLkYAsYLGUpKb9ipT+7kZvrGQKjZj55/bmKUnDLWUBYVr/hg9q9wLzu4/CxkvN8uE
zBd5Y+od1trGDcdo/S1sHPvBKGKfiG0Q74cew3hUF3o+N9pw+ihgz3xDI71ut9UKvZzJdz2QQWl2
iwQq63lE3vvJJraCb+ta4nM9AIUYXrHJNwRxaoJ3eVwYHJKT7Gy0+C3dKgwqkMD8SV7D9LURQBCI
+mvc7N0476xlzBmv4nmX6WB5GSeJoq6ltU8p/9um4cxb0jvxbRrU3YPnya0VB90zEFzvGtrDsavt
5V4zMUTN5N+4Ax9rNstiOmVxxXCvvQZuiDDI7lhqQhYN5qdCle1tpUbxLITMP3C4yq3hcXgfdKdP
wZyl8ammPY+GUUldKEcGe2rNW+ZOjtCNfkyQuC5z3uYRN0+4FQNvN2u+FJhOZnNTkCHoWm2eFml9
smv37lpH1idyg+JUqcFDL1cwfOpWgN6Mk0NHwcw2ztpnGu5momrC7p84ZM2/KrOFaWP4KKY5A7U/
S5bfncUWiRMIMlLmFgd/mNptFnMjN8XSn7OUEmiQE85etnUSecHo3ZrYrVjsciMKqXjYxnid3+3G
TI8z8bbImEq6LJx+pp9dud47D8Hl6ISh8cvKpbGZdAoHxnOG33mMRudQAn5V0rNwPVco5NL8nixV
spNWWVI1OqLFjQq0aUvA8F0sSX/pqvKq2IrepKFXR3bXtWfczz3tzpwC9BQsD6aVhfcKwKvc9EO8
IP973aFyOEkyoQZbVQTjdvBT51eybnagF/4c1rbegnsm/dmFTqMOJ+klNdiDNK2r31pydJFjtcuV
YqSQ9WTjveM64LNhey0pKcQ8Kyum2zodDG5YCeZnN3M+inLE5+rL7M6KgcsuZmN911XisGddXjg+
xJHQs8B84LUVSTxEZNwRE6GGJThVYXldTOvE9GBuws62vF1hzrzBNZS9rZ+Nj7otkjeae4lgD5Xa
zF6dPuSlmuuNIRP9aiaevAlt6d8kIBcC7qBxeOS+aUSqNy/KN+zrsgwPQ5Jh6y6JGBEEKSKXa+85
n0W1ZplQkz2a8UOLlMGSpLgujGvB9pizctcEbFniJCJdGByzyRv2SdCXO9JDFdaW+IIfsDg0RB5O
62qUlRBudN3ijOcDle6HijhD0g/5RnBAJJwVV5fE7bh961h/TzOzPRig8s7LqPyfll+WPzrVGneu
6h6VXblPpCFfzNmhnSgEaKu17Z+63lgOweAPO+n644uq0uEGE/j3HCrLKc2JjsuCptyRg+hxWErS
VZORqJuMcxzCTuJcVVI3D8uaPQp4co00bzzivBfv5CT0BR8wDgdWu+OblWXAtpfRvVRtlt9Qbrlv
7BwOpcBG7jmvk6GdjUm8cJfVdrzxk7F8DoOkPQyEWu5xNlvRpFpyZjL+FSASRGxw0wP7Lc5cbB6O
iv4nGtcdfW7dIvk2hgrvpRobDEjY3LE4Lb9JpD6nVV1Hosj9JyjZ7r63CrQawjgbL7dvR+6quza1
PmLFsaFqHHJKbXMpiaNj8Z8uc2w5L6UsEEiI8+wQ8McDhVThPpuK+KMb5omymqz74JTCETYcQrYL
Yjz5OqeH3lMf2uK+EpoVJCyOqsV6aoS58d0YXFQLWqo3fpAvN2FIeBUp+zz1Z7+h2YgcdYWeX1KQ
QEkI9m3TL19yw6ufGKqKcy0DHvWuxYEo00WQ3zdNbx1oj2rviDfsK89uD8FkdrdEj0jqTq5xSHOn
2pupSC7+is/oRD4cE06NbOpI2D2w0JpOqVOydg0G+FR57qK+6Q8sDHlEKMxtDxzvl/sWFSgq4FTe
NEtX791AT9+HAMPCRkniSXGhPBc8UiLrjYf+sXWbZfpZF2n74VHNYjLmfq+SMN7yi/yuhkruc/YU
TTRTOH+alQk6Ki+MY7J0lH77sqhgoztFfdtOAj2mcDyyY5SeYpdKPolsCKzFi+aR5nUU9IWrfFPk
98y9UY/haq+Ft+zNuOUJqmPrZuE+wJ6TaTMNAvMY24b5O6BNYdPPJSyZHlmj8fpkR3y62zB6dKC3
ikeXUKPNhmlm9ROrVfoTmFp5qz+oLEmOYorjnV8PkDqQIQoktUFFaBZqKzXMFfxBsf8NIlwX4orw
1wCs+ei3PJA2KBE5mcbe+jm1fkkp+MQNYRQl6k8h9nG9kNF+CiZsPjSYjUHa/KQPfUT9rP7gkU1p
UTg38ReprJ+CsHnW88irhgd8WpFm4RfdLO+IdtpIhxbgM5BJ7pYsZeFv5xQ6mtGvoLRxZaa1X/Q0
DJobZgT3G1/TfBhEBvezGNsTi8SJfuiVxEZyKbsZxkDeypZ/3Sivebf55OFn6/bM5gTbgQttSZaK
Q0a1Gpy3dqo/u9i0bpsVAwcWeOETzGHuzh+854U030aien06ZYs1bfGX9ky5mt6hBHTXrsKalXvU
sxtVWz2amr5xYlMzS9hUD0en7IP1bjBvmfrEtqFuHZFaVat9rTh6XensiACIs1krQggrOTEjirJD
EJq2rjdX9sY3+Hlm0TY0y43Om8JtPhFybllQK8sAzWeWRWTyyl01gf0oK/v5XbvxfZLTfreBpz09
TQRetmOeZHEEYte8hUcuorxXatvZwD82CsPfgO28De4DnsKI4Ggb5BMIhW1UW1c3U5Xnzwkm0/ee
0ZMzkxrv5npJnip3UftgfbEpiM8PRthz+nJFRYFbPOoOD9c07ryhNU9zruRTHFcQr7KGfzogrJ0K
1dXXPgnJK0tLvnZpZ32zCH59q5vkNa588+IITPZIOKZxtEVLdq8OTfqNRvMMvqJ9IgSp6m0ct7V/
i+cfQn0qv2PMQdxplymhwyU1lyggHJ1F2ZI4xK+w3t8X5Vy+5SYyVpDr+BAIXHXRPFjiwFGof2GB
oz9HIsR4tRwi6lXSbvmN6n3esTzaTl29sM3vXXb6khhZL+nO2VIFqH/gHST00hguzLdmmh+kH1CV
X4dldu0SYlcmbfhIMqvNSwWGtRM+TQwo6dkpXZb8Qg1NdqqwGt8RC+EAO3lcTKbxowya5SWl9N3d
eJbHH4co1OxMt5jfCm4Vgitfm9GS+8u9MTeoDPRiEUQay2u9zkn2wnWFR7LHfWTSUCUgjbRMvtTh
h82xzmOLFBV1MZw/10HWcruLazNcZ7W5hiMW/Aqz1D5RDYot5Lem10F1bxW5sskwexzGpMVTgISp
SoNoSD3W3SSGvOUTb5WpH6wQdciDTsk3HI35ra+ndnqGdYXwi/GVA2//MJigzMRuGHzht5vQ7iZ9
5iXpAhLViaSZ3lZWg07z3yvstynIoOluSaZDbPgSdlQ1vf5l/fN/8ThbfzM5f3WHmy51fUxlbHf+
XtLTyknDoLT0HZWg7tYIBfgDMfKOVCeD9os4+RCVvUKlbuzC3RuQId3U2gV+fNsOy041/Y4/9RAu
OXnefw+FzNHGpN7WowGWjijq/f5eQVlZGElNuGV3bdvd+S2zYnykdvz//Qr8rbTlz/J0h7Ye9rmm
//cXgEb+iUPvqO8yQeEm/3lGua/9Zv/1Y/5jRPsvjGisDB1e8n+9knz+NX1Xf7Wh/fkVf64kQ/sf
rhkKKv/Wqkya83C1/bN53/TWEm3hs8CiXitYK6T/aUPz/kG1Jv9r7VSl7StklfjnUlK48FdYVGJu
o3l6xaL8Ox3a7EXXSqe/bCXJnrETDVbOu2WSzxGrce0vxjSzNwweeY2JTiW6t9GgWk6V889gEuXd
YhlylxqWgvPekHfWwa1SLYbiMZdPbWM8SbNTN8NMalkG/nJL6Q3ds7HtxYexydOHoZbG98H3G6i1
jcl+LYi5O5FXAOlX++5sPzpOVohqY4A99E8Lmqm4Cx3ObdTL4DBmhVIsDeu6om/b26DtgJsz22hm
HESvEUMJ9KUid2j0SEwfkKDuOvlSBnXPs5clTWlxZp08Hr4iDvudT7JL7VOCQC3oDxw8gm6TgvI8
Fq8zTNsMIKJ14zezeHXmRElcJY3VuBG7iyng6ePP7mkAEob8VMyZnz/HMF+HcWP5xSi3KVri97yO
g8+VSeVvF6Em8rYd2gjjFBHnzHwiHpC3255fQR2KqRHnAFAxOqFHNUIM7GaMdI8Dej/idR93S4Mt
Hu5wfqyILr9PddZXG0j1/RHrU0CVSOC+U4PhUOqfpDR9ZE8JJnDerCG/lRhCjrnQr3mT2QeQNUzA
VZgcC53gqpdVkr5lSCbJbuZR5gfTLY1AZyah4U0lVR0NpXqwK9J57Iw5J42J95OC/rW5RL8vOcKw
wJFdTPYpmYpXurzpuwit/IbKpx9A37ods+fAoXEAHrAYJHN5SQ2WlmSzW31Qfurvcawc6Hy+jkv2
6pUCTFXWnxfV6E1YJHcLpmLsCv17UykYg019LOBjcgy3txNmhY2aW+/ctqa1h0v6kCZVA7SveKWe
YJV4oRMW1fgLSpx3W3lL/KDDxmP2xuwdUpGwUbQYFbCMD87oWOzmxnuR2952HMFbwfMkwaFxDrMp
7W6DXosd2zPz5Dd4JuuJePxgJCmpPhn8yAZBzm50sx9BKqebqZvnXStd45pQo76p8+QXjv7m3jX6
J5wjeFTI5LEOZwlUZ212BEnkEXsFlsAk6rKfd4d9H7h0f3hOuu86Ee4TsKWU2xnhYfQ07LaiOvUp
9J6Ye8emIIhITnfKfjQ29oXRratdktCOwklRbZvGrmiE6mecWMSpqTctd5bBiB2I6dmC07Vh/no1
yhiRstabiqaxjdsbby4NSYzhU36TShfffetkv+3B7T6GxY9yC9snbssCzK7kEDHMZsGOvBjOntfz
iR+6QG6pWDV+N71XE/amL5bpnscXGYF8RKibq8k4isIcrjPjkP9Uwix9QIRhjy3jLrtraYjb477A
bcCZR0VWOeTPyqv6qDetJTmAUhM3NdXXABhtTvioHXWxbGLds1WSNmy2cXzIKSxAAOaywKRWEqaY
pvmTxhTT3CW+M98MfVYfRa9nHR56Lq0pArFMjFDy264hIN3/tqRkpOXo0u69aRjS34zGIZ81Ha5d
PKZs9R11uOpduVwtYpM6dLRYY2We0zqsDjqDZp1KQ+CmbPjLCn3y59w7QNDjLjFpQYUKjhCXTDGm
m4UTQCvtHVou9Ui0baB8Lt8mywlf/aydAE0Z3/lIvdGeQgM12e1dJfsb5GHnLjdFse1KkZ8x2X3G
Kui2mWiz16pbceYErbJbaotpl6oIhGwXq7IeZBW/yFIUlLmEdnhp2Q/cWGG/p/l1vIzAr64EWY0n
2q/976Jys21ShNhYqhB81UDpQLPRE2JQzKlhP0M5ufXiGXtf3KttQhs4BqS02fF9CE0ZJjaO9VOL
y997rJbR3mNtmXaGLFNwH+NDmZI4yWZ11BZbhU3cc/qXK3Rpjr36EbP9ez007tEZq/BnJ9SjPzmp
3qiCLJUd9N889qqIEaaxE/Z4Yu8AGXqgARYGbtv/jhvH2eVGb5zxNqYcgAZrxV6Fu7aZSFhQO7SP
ybluFK4qVtfF/WKY4+2chRRczYOPED+xulc5Hy0Uk11PE9ohDZ1pY2rIgOzDkYIs2grXJifalm7D
gbvWYgP3pTqUK7Gf6lNfOJwGdOduEktfh2AB+xw0xa5xKnaLQxMe5QSacpbhCXTmWlUwsc2hduMn
Zwco9wR2osEyWHOqQm7zqkHrgyWjnsMsD7ek0eatdMpwq3p5Cg2g9x2KyiT9lyrzWViEetibCpuP
nvEJGA4yQFpPLASHaroxCvk5Fstt2cfD2ZqoLV00XqdS+PU9rB7zQhqt2WGSyvc661mHM4AfDbqz
UazIyo11nUVBQkzdCPibhyLHrkMs+96V3seyrMa0wLd2adF/CMjkABnhcltzzc7XJk/Szrl14RpQ
B5VREKGL4jeRkHA/tctH0vJdaWPgXpZTjgGF04qx7KAD8OBPflStpSOz7LsHdhxxRHmautNOgFpY
inbjmQl5FPd3G8pfTp+VezgTKBKT81YRU4qqQsnXMuBbLVjE6V6Z+t/d4HDUVnmxpfEFj6PS6QPp
5vwR4z4aWiCWy0hL9F77xcdQxeaWm2nDXTsb3wLQ45HT2+ySWY+PCWaiHGlxM3hZ+YPAnIgqAc56
cCoPz4w/R3Vo1Hs8otVFWELv+nnB02jPP1TKMnGk+nWjwUOyjSgKjLcyeFUIAxSpqWZ1+mHARbgb
6CrRRcuvj8kkf+djX/S3cOmCZ+mvTZm2OT8RhTx5iHmRUYZQ2VWpH1wWNe/w1J5cmjngDiV3jmjU
0R6CBAB4miNrYuXmZkZV4UvoFjqaXJJEM6xTZ4k9GqeVn/BOj3reLhKzXIbIZkVJIz7deqrd7cz7
jCPVau6Bl/dHkz7Doz+5wYcuUIMHc/qZt3F/v5i2ke/GMR2Pedvb98jCIzJSPtGNY7a077spJlkx
hqwCXZcrwqyuMgjdq6bayoy4axqMGKIVkeuo8rfq7ACbpsoT3lPfNBsqQjrv0LaWy0emJtZ27FS4
DNGAfrCFivtEuzaVVOzlOZbn3xTm6x91QrmQTuNlmzfwEmRif7J5dZ9qyKU/LSiqQI2Ji6D4ZMN0
anXDhiAr0nzYThQL/jTLoNzSb6SeFpTOU8zN83ZMDdLutfeAhQgPjN/725HHwXS0jCXncvZG/zNO
/CpKhfLvw97N3ty2c26tIXO3XaXL3f9k78yW3EayZfsr9wdQhjmAVxLglCQzyZRy0AssNWGeIjB/
/VlQqe1Utdnp2/3eL2VlpZKUUhKBHdvdlwMda7ZNzSYaA7vAKoQUcpeWLalN56/iOuUm/iY9qp0N
4cY+DriKd7SKT2p+rLy02MeGzHaRGLsdcWozbPi69p10tX1GwKrct6JIXznN8ldecf1bMU76M11M
0UHPRHrUnZGJN2rdE8ZeFh0p2MQc4WOkn8KkY/eBNcHqOUjkydew8G8SQEFhkxb+yWzlQL3WBCFj
stfixiHWw0VHT+hozXnVvaX/7jTjcPBU7T/UWdY92nEiP9eWI3OevzrrAhAJ4Egc9npMV8uLL7sS
L5LjqPFTbHDCYvK1ez9Y/MYCBVw08xCmGc/DA01n9Ix7UeF+HlGQ3bc41zB1snbkzer1ts+DKBHc
ZukSz7XZB1/prk3eBzG6CG2if6YRAqADjgjtUlRT+h6V9CgAkCptWnmn4ohgqAcES2NvY9u5hhdy
Nc3p0RTdBv7Xw4SOfJKl/4x/vWIIa/uvVQnHXUsEcni3xA+yYiQtqqHtNl05lJ+MZETv0IW5Z2uT
nzMabXdz2dGmHoOJbLSlUBsYZM5uNKrxVtgOoCEHKOwG/1MeDpnRn8tq6Te2mVWHXkzxk9lY0Xz3
RCbrR3ZskxP48aS3JBI8gvMMC2WDNrvm23oTOuR3xs0UX+4mF+1oP9cdtDByCP1MHZlUh8xPSsIw
GZHWB4o8tC14FSOMW1XKwDZyztHJK6B4AOc8dInrvJqE+fpggc8pDjLnWfyKMycKdOqG43OKOQ8S
4EwnbEiOl8SK2Q8NSrxALE86WZ+HTmsOPRno+9R23AWMlsgvPgzsHLN2akfZHCWfyaDvrPTcZE66
jcxe/Cwl7j29Wq2iMsW8ugfO9kmhWqXvNAWAfyGQcOl4HjeeWhaHagLP+1F7TXxw+5IR3OgQ7NpU
ipclI0NEAdpihz4L/J0y1fKhM1hTidiw3uZ+XItG30Nv7k+L2Xa3Bp/LWwJ+7o7G4ZyWhiCVCeco
YOdENNpIMCXHK2ql1snD6+0aE81JpksALlcb/2Gwthlg2R/KsJsmf0vSMgtj3nUM5+0cTibo0b4Q
R62phqDm4s5SNvV3MtfND8ee7EOZywbxhJOpqJEgBSvcfRpbQyBrBzxWWrp8e1Uyfi18baBKyn60
psT/rlfyEWIIzd4d1cKNac4H5OCWUaqPz8BXvWlD0m5kb+a2u8afnLCdYQZUfCh12pPSBDJ1mZCq
5jUeTVr+RTHT05YjyoOWAgunF2ZENHArujSLTm01XZsJ0Vr0f0eI0PRja48dnqV7MyYHIH7FZcpR
5J24ok0ypmGA/WWS/Gga175EUZpy0LbxIaoJmudqRcEiLs1FQre0pIxe5t3AS2ecb0mn+9dhiomG
Vql7yHFp0kIDfV5Hzz7hGnjykB43ClNKve3BZylRZayQAcww2LXeNQfDtp1KPQ+NIrJxJfjWe0wG
iWicAjRSpkn5rjXqvbVETgjZ29tgWnQ07OE7TC118FIdUlJJJtrg4gmv2sG2NFVxsZ3xhm8QSWEh
LMUHdRYJ5uEaMF81vYFheQDxGMxLSwC8eMO/u37eer0O+64iZz5ZVuiu++Qi9aNTlirnI1dTtClj
HRwMKBp9S7aPlJokpb1Gotpz7WbrCp8KDtppxdaUdnqmHjonHqB0PejtqffCAR7EVXXM2xkKUtCu
65+Jptmj30IfJ6e8EE7w9B9jxRUt67LhUNpECkfSibeso3o3b4BmJlN3AnKWocnm4sReK0iSuTl6
jdvyAqa4m4D+cFvyJN7FafuV+xqj2FylRG+XrDyigQ2kBwc1vw7dirgbxotF5/oLo9SnVGvbrZCd
eEjg8G3BCjE41gkYiKUlBt5rMqiG/otvtBckU2uTZOYL+Uqs0INt7xoXU/5IC9NrMhnlxqKHNYAZ
PWwxmTuflhpAkLPk5kM1J2carN+7RqjDrJJnxK+fFifpbpyZjqq4Icpfm+/UbYHcHCr7u3KgFOmx
tIJGK18mqCU/m6bUll1c0Ti0YevB8D01PWwJt7x7c4fXto4zI4C4DVVIh5e8mYZBsqCYx3trrJJO
4UURa6duHPG7UQjO8E+chiijs897y79XHFgUU1lOTYJviATd5TLpNJ6EMnT1XJ7MilFySYE6zHEU
8K1qxCXPHIJjUKnjDQTEFVmQp8bGNVEJw8ErDBX2uMYojHW9I//CD+WV99OMzbud1RweXpqcwIbk
p9nh5QoF4luUN327z7U8DnEl2BshspJOyekENSnnUTdeEIkrHPNr4YW57gJXX8vsr1XmhkvRktMx
5QF438P5tEnjmRwJ7iSH8QAk/CCG9kvsLaeJD/y2SJGo8li7RL5i1imcNswwXKCDdjCuKeIVuVuc
Gof1X+vrBE4Y9YG0TuaWiM1ZxsPNz9R3vUz5xEczHSxTdWvtBm27nMWxssHIC61LcI7MLBCBND6O
pv2aGrZ6gBAFcZNwyDYu6BdO9IYES10ahynjciadXh2rLtbZXJCz0HPnezNG/q3XdNZw0Zhuk3r+
kseEAsxutnYil+km66yvkTMYz6OHCcKd5lFiLanHHw48xGfOPnPjug6gBr3tT0hYF083sq0Rafal
kJ7GniVNzVDqeX7AmXOxu0JRBm/RFoCFyu9DERuoj5me5CegFFuDeOwuT+fmA42mfnc82yrXDPvy
DStbNBHdzbWPGon0UeiFdsh44dEBLACueTndWCLnikRtUpYE8CROEu08BIw4f2XO4tGKm/IDXL33
SFNSdFm6hKLj1P0ZS2NGKELIPpEf9W8YE6Otk+JY3DapPn72Jqd/Ms3EXq4SyyOCrijrPVtQiqz9
Do19WXx3Z5A+EYGbp5h1zBSsBBDoZpc2yD02vMCrAbdh2Dq8DA5pNHyaY+czE4LzTFNHDa1l7g48
B3MIdN3gcuW9kGvjhE8q8znWCbKpxCJaqKKPEqPVNisjj4ycSRtywSVdexhNhppzQbhk03ZD8sAM
0U07PE41NvXU7U92xfmzcTuUyn0cjZjURp/m75FdGDNN6Rokthc8ndaIu2kFs8sXiaPsoW09j9rp
Gvz/ptfZ8c1NFm3R8413t5586zqiMn8a+AXcwGv75bWHF487UUQsjVhQr63Ls7pYfUOsiE8Pnphm
pJKyrdLz0iA7kcGw/E0n+5iJaR4RFs2OMjvceExCnDLvZe4SqJAJAOa8z7oDaQnoWtqE70J5toc/
VSuGLbSf6dnpm47lExK3i+cAY19jav4LOQm6x8l7YhaOo3gK2KnN9zkfJowWPGiYDonSMtBz8Z5M
XtGMoGUTDFbzc2S8DpEIbjOUUpg7rn5qcpc+2qanjSmFITrFg/maZUzggDQ4sBfpGCDnaiPdFO0A
/RoKGBOvjOunYtGGV81O+5OVtOxlyoWMpQTy/Zo3mn7Vy3Hem41n+FxelXVDShd3X4u4vkhqzWH8
JubXuUjzE8zn4ZlkBcvQyex5Sgnuy2RTOl5lMjNiG0gdBYxRjDZvLHKgmdpY0seDwYa/432Cd6x4
yAxzxiPkkieSVGGHmEziLJhy9UQ+A+qHOzdmaLGG+qQvIj5luLu3VQE4tmhK4z0yFIPa4nbUu7Ng
uia+DwUzztL2tXdX053GWzfGisnLHqGby04a6rHK9o02IvCyGn2Q0SSOw6h3YaPc/EyQmLhhDrH2
XC/1+BmoDiEYwDBlAJzIpo7AjjhOOgIqedtcnXn0DmVixKEaFiw7iiwi5eIrpluO3cUrSuuN7a3G
S2xsPunMd2egiSNmVKZ/1pmCLY2W3GfijvhGY+JHaBmU/any0nf+N20wuDoYZYTc7HSBNi8GnDoe
DTA7SZi2cAkTw3uqcE4d6UsaTq4mlnHjRkVgw+XhQ+MLjKydPAGU7S9QTPIzzQ9fK28ywiGa9V3m
zR/xXCZbE5v0ltAVa0UjInHdyvlFS61oJ7Bhho25WLjvbW+fDI3aDnI2MTsA4t7WeTWbLNogrlsT
yRSDdHbn1Myy+iLf04KsL1eF5QDAEhayMFT/5Ak8Wwx6+CgrMk3FfXKSFIMML5uMSjE4mqDXzyjh
wegg37BjNZg06mRn5B5Z83q5OvnCf9cjPHc41ceuYg885C++Mt+smMPa0aowta0lYFPy4Ve4BfwY
wWMcE9JqWqEH+ALqnWnk9mEEgg0g9E5FLlcFm3pOv9fBl8bLo5Wk1qbI2tdGtdmTG/eHSDMPDFbd
fgDQ9EWbkEFMS3uzdOhO+sKEPLVaum9gxmBL7z9KP2tvY9/eAKMUEGhrj1e70VRybaN/9ICowKA0
kyPyt3m2B+07BYj9pTYribthsjcpMhiLHt9+A+aE8buczkODb0wW7X/5KX8CT/4/srWBCxs5+f+W
rY9FkVY0KPxVuf79k34r11Q8k8Y2Ids5XGi4mvPr/VaufQNR23G9tczONx2xFkP/Vq5tkx9iW+bR
+CX4ItYQzG/l2nL/WDVwSmyQtlfh+j8iqtC7+nfhmspZyqUBqoByEY5Fz8rfhevUTUkdGCo5TS1Q
CEK97MAcstkPTStIKMyoJ4Hdk8njRAMRvpbzEOkYPIcoMHec9iA5gKKtVxfuaVmEHYXFUHPKdLo+
3Qial/beyMSs3XI/k68tAFdnCzY65qrJYglN1FQDBs/S47IdYbLd9JDFEKTpJzr7mcugq0a5IGov
3SoF1n6ICdaS4QCmKdlybtPyoKKG4CGj3Fc/m8W3X3yBjgMzjNmQVpukWW/Ls+eYTmCQjzDPvslG
SPmlexltTqRy6O8KGNpOKFrINvgPdQs/mpE+N1k236ZE764yNsv7CsuoQjHVGiRmb4odtEad5ZWb
NffCaUBLxGPLBraeD/Hosr6DWfiAW2hP9pVLSVKn9c6pQEqYKmEzjyiaG+w9gQvbnTBfC5/JObVk
8WyYFMj4if0lhgT+6NSzH5DSs556M5PHAYhekBjmU+IuKqA8QYTaTGZzArD1ZAmtuFrVeHd0rJhO
UXBrbiaRfAOM3ext+qC3EiTqg1GWkLDdqb0PEi8SEKo0vuCWtK9jUll8bf3Sn3XIYGZdX6NGlj+z
wfV3A72qO+VQABlLoe7wI785EWFLI4IP7WpJu3EV/4AO/OoDrNlIgjXbpnBOw1hDb6W64TmTyrpb
kz89WI0Yn1Klt7wuk68Zvcsf3MLGAK/TA4mKOXDAFnOrYmcg3Ua7DfVUPhcyh8SVF+pqsmzcdvyN
QGLLb7LIuqvGxmOb8sR+JqQYkXM3p+tMeUfQTI4ZGg5fqTaNMbpDFH9aPAF0tvBWCFtW1RjEK9h4
IWEDyFZJq59mvf9e8P8/xr1d3MTAaBGA4/HvgnqSm2faA7NUlJEao6Tmaq8aU9ZghMrZWuwXra/u
usknWrh9dzZz236Y8Uo07J1ROE11qWkGfye+Qt2V1nXJyc4SI6COomjxqA920Ob5uMdvGu+0FmGY
NvaTnriXYVAt9GEXAaitvWzrZSjBVlUMiMl8BoNJZxzrIxg47tK9aBiZiNffKdvS2WA/2APMXRLw
hPj77Cmx5KPWFS/GLP2AxdMdy1wRAtX8phohjmVWv8wWeAjm0y+lkAUXHy5ebGzMB/RasLXrd2r+
rsWkw+v1arr0+ivbZDgWsx8d2Exrl9Hz/TBiLxRkuv3OYagezaacdhphLvrmY+c4wwV5sSH7U1kj
FHkbCS2YxY6baSeB05B7rclWOWrDXpRyX8DQOWbqtHTpmTkcpbODawTipYqQ5REXGK/skv7hrAzH
sUl3+ZhNWxsH392LrOLWeE58pEKRzSlm4iPltdOtnIplX3U5RUYM/Psln9yLLQfI2tZ4lLMd5QG5
mfE22t1Lb8waL/rZQSwzkooHrFaQDEFnaKuE2Brc1J9m6HflGbbvtZTe17qtndB1F/9ThplxR4c5
iy4vjZ5my0sfiWl/VDbgOKcFg7GkxofbcJ/fJFLvvijJH5k2kCaQTWE+xEWFc9x0+EjrLMCG0v61
1iueZo7dTTJx3hW1hDEuqvnL0vtsyyLO56HnM5jO0/zFn7l3QnbX2+dW4qXQXciZXlU+1nBtaD/y
sVM+xU4EcoQ9otpjCsWjWDiDvlFLVh+bfKCNIa06Gp+byr93mfjZ1MSOYhO65Jh4BV54z2AvTc+M
t2ncqqwB0bHFnvB7986q9qautjMWlH6Pi9RuxvTBI16Rwpn6l6SYlWHDRqy6U1npSc+7RWu/5VqG
cJfADNTDKRlNbK3SqxEJ68k75D2j6XmypXubeGE/WzLiEclHPnoELAbnTXG1PSXgSmHYLZbztePT
z1We9l7iQ1ok7M3oNuLeUhKFt9XQ5ak2aQdv50jbdX5WsSZtu+NMl9hjUvTFM30eltiwORf7JI/4
4PrLmLw3nq3CgcXLwUjj5MNDFfM3VO9QKRrPnX2OLcmdS9gNKY5lRFccGgzao4VjZgObi1sDR/tP
tu44SvGYsWEflHqaJ7PVKbGY8XwvsBnQch1QXhsaOXu0Eqv9aKWevvNOhtwEivkCcaF8jAbH/6lP
Sc/oXUTWXWMz/arlxXItdXFkZUS6srRcBEffSWFHWG0PKhRvS+zjz3Xq4Vhy2m4V88MczCxKUKgi
/hbJlyTeSz/Mzhldr/iuZXoGMwDtQ21cVvW3qLXdF94j2AOI6+16krkamQXRRJSnG0l8lOk0fcsx
49ocRjFojrwaniaBVxdkTaI9pZmr6Iu2SvlONVJ+tYomjvkUdzYLV79cQLa1+Xe7a3MW3dUzxR+s
tBI+lidyliWkmISHtam79hGOKDxuNWJM2Jg0ZZXhbPr6pSmS8d3hIv8jQhH74tnw+1OL2O0m8olD
MKYjjUgjG54qh/NmYympfbP1WT3Oktv5xqJpA22IWpqD0MbmC3pQ5W3nJeqPjdFZkM/SDEYue/vs
tfVSG7dLbXX3zMYKBaTTasGkNMWRZw5yd2/qQHhnlstsEhM/tITU37HZRXZYpXo+BdwPnX1f2Ok9
YmO4J38pthXCGbAsz4alYSWZR/hkIBiZm+LMeqI9GUm30oFtPZiHXoFh4QMnimbZUh5sh62OO4Hq
my6ksg0vjqGam9GrLlAEuM+FNhDoF7AGgklkzVEJm2tGWVTyPZespzeABpSx7SdVv+Wz2VQYOjBM
UzPTLj/op7MukU5o0jLdr0iR/meRVOVHHat6ZyVwiQKOeOS2ecihXFAox4noTLN+TIUuLv5iiy+D
IwtgKw1oKDN2Fjxx1mx9FSPx5i4yrBcfTgj6Y2lxB0IexRtXm/Uh9ib+NV/63DvQnIBil0ftsC5L
jI/BH9BjKqf5gqm8uzk+8BfwsCZS+sIAGcb62PNZ0hW730oY3/2WOGQIVzbWTvgGozd4CdVnQDiu
2llVMj30qp+xQ7PuQClmN1oCXDhmyAD60qdvbSWu8cx9MSkHGha0EE4Pmci582925+vXHlxFEPsl
6VkH4t2jWzAbekYs9i3SCvBfOdhf6arHmmbXTfxS2bMgTVqOZKIMzTK4M6tUpz4jjpEZzCUcqYI8
mlkBlctmEbA0VrHrdb0/GwRX3V6WP1jg96z7eldQRUhiajNA1gpYE8nPMWH6r65dR7uh1uFG8N3E
S4l+3l8Sc8qhj1o5iKXIIYmQsn6xaVuzs+8NVJNqg2caBoWWFBwt1nipSTu+FtFUfGLjluz11NG4
H0T9WRJFxDqZu95Djp67jXVmxHKMTx7bYbWrZAsXOPVZxVVmnL8pDC8QUSP8g5gosFuETWO6IWHe
5SHXjOY0Qi048ycszqadpt+iJe2ADnbdoWzaYRf7VnVsi9gKzHx5beZp7LeGaciP2GrFk9W2ZDr1
VB7/a+7+d3gTJnIqt8b/+5Z8/TH+v9MPqX7Mf70n//5pv+/JwvrD1zHlUAUN8ty3BHbx3/dk4fzB
uYMuBGqUdILJj/zjmmz8QT89l2Gyo6b40xb+j2uy94fPL6fr/IiOJ5t22X9i0v8rRr1lrdfgv/i7
CQWs5cUsNnGYC9v4Z+oEPoyqXN2bB39g77WtpEV9ZQxo6YGaROeBdF87PMfYfk61Tvb4ODAg3ZJG
G8p9DvWGXig50O+WAI3Ysne2AAhwtTEbZqI4juz05g9K34scr2fst9l2IY55jXlfWgGZxejTZFbO
m1sNHwWPP9HM8tPQErzt8nq5Kel/4pwghV016Mm1u1ZaOYYglQPI5tKPmLE2HhSFO+kwPH0soN/8
3MhccMCpea+qMT8pOXQhRZyUfaLWMQ0RjbEdMV1LBNjA0AzjHi2kx0ul+T+VKenzaGoL8M9QLvII
WIz3pD3l1IkNRofGqZDdbYUBcP2Lyhd6XqRIvvL9B66urZ0tozHIo5PLBW0OYz/VgGV/XHChb4XV
8xOVM1LtalbY2zZuSTfQ65ABwGa96+lvouyWCzMy3hXTXw40xiyHblRcjbWe393wRvqlMprJVNr5
2zGt6bxK6ORzNpwWhJEphF4OMvP6MjCbWHvve8t59jqUwY3bW8ZZEmvV96NjgLnMCziwQ9wbb5KG
HsLFk86vBgRyevSaQvtJ2YW/5aUencDRJt+1Qk3XxvG8/a+vj+FDHvlkw3XI+OfRLDq+GRUWTgQM
UY07XfbVvqf9dIt9YtmlNX/JzCskapYBnVN0qXmOPaMnHACbMx/PXIeT5BAVRr4cKG6SFnwAkad7
i4xgDXNgwQCt1flpsevjQJ6dVpZswBAN0fqNHb6HDNTMnk4agHx735V8FrwmP2U9ATl+95QCNO73
Idsi55k6wOJFalbxnDRyfmubRJ29yuKdvQzeLrFM6QZcWSxwmH38wOSXvGZzw1oUajnQA77ZUKxz
HNZ4srbMtrQFLQ52XUz91Z7Eh73JnbZjJe13rC+yZnnHQk1poK3ggRSm9XNEnm6gvpVYkA1rodU7
NrM03/mZ3iXXvACMtPh9gbe4dk3cwDb35pQrj6xFFna4RO5R6c+XdIGpZ9V5GgCzizCzA4vHYzh6
exDamN+LxHopei/fl96Empu7ic+g0qWlt88NXT13tf3mdAXeIEd/ZT0+s70aWpxGWb9oC0C64lLG
0dJtleG6u9RbuPAIs9n2OlHlmNpU1joUSTwuS1E/KXcpb0qzXGTwuXwicW+c+rjyUZVaineFax8W
4XahSYTjlNjtauE0R2s7Fo71eTJcfeOUtGRuIunyoPJuY81BlJZWgZQP1Rjlu6obptCsO4oO9Sij
OHZU2h5olbogeGePE6Q3bM6j89Q5sRliH0QO04XS1yUyzNKNp/n2uQCZhykByMcbGK70EhlG/G3m
LsNqteZKzLd+aSgErlyLTt3MIOa4mfH/V1udn/MBJYOHXsvkVB3iuuSy6aPrERhGL6DPzaKcK6+W
z5j+MLRlbXJFy5KnBXbNi+Y6qEytoMvDQtRCaIsbrMkV+gb7wqKzA5MuidDqK0AtVD4COuuLUQ8G
F6wpRvP6lkyLevX581tHO4IsemzKmsUCNAB56qOMxPLs9lDwMCvDyawo3SWrSKXfkkAh5uZMm58s
zOSTK2IClVQn5Vg9yuxh6Ci2RN8AAKNnJv3RcBTUliFoQskmEj/OjLqLTlwlRQJhGhLXeu7hotO3
w07G5MYLCSWDDVRRYQIxbJFP0svzk6gGYNMjh7npMn4Hyu2j918nS5t31KROZX4qap5Q0rrYUn49
RY3LoTUBCnqRrE8DF42cVCLsCU6NmTeMrN1qPxHeplsUjxKPw2jeDWf9jbqEWkSahfhKWBstl1Ef
B5qDR82vrrzt56uSOTzbul66UPXVcpHstx/+Oy79O+MS+gAU9H8xLh2r7+lH9Xco+58/5x+agv2H
8B3I3bZuWvZfRyXP+wP0HgsrBphf2sDfZiXh0NqjC0qAbJfk2/9KCuIPwQ+sP+23EvGfzEqEJv9p
VvIMy+CrANPOJc8z10TeX7NwPcvtdEkm7UhX4IT9tMCZldFQu2Z08JUnIFbpIlYzvd69NozbPDaN
s5vI8rK4kY2DwqjykPq1gQYbo3xcYBB/8fWMKsKYUBPoObrCgqmOGPmrpfpSOpF1BBhvPsp0dMnV
sNC+8Fh4yzbPShAPyqfXJXW9Z0Hv1V1O/fCoDx9lLblisId/6QZdvvNyGLTtMhTVwv62Ia5YdOW0
SRWyKsvIGNj55JMv3lidwAmHCyv/mnDpiZGtS9rXZopRQRDOKUjcduLCVCCprvB2i6tYtMBekKZn
hwU2UDbwHMMUlXuZtW/9tUh2SqLkbGVi8DjyRAqjvCpcCyNnXn9rVNO8152+XHs169veKtRD7Kvx
G6a76h1nPvVh7H7mB+AT7Q3vQ/xhJiZvHIocNiVMVQ6UZks/vQ7dzxuvC12MT4411/hQvanFl16O
Yl9MaX71CKvdODUpW5q7YFb1UVBbA1mLrfpQ9XSX2vN+NFPxBMrZx3lnld8mRTDImkrvyXUM2ARd
1j1bM1jUFENgaI+zdYiWxiiYSngZOh2Zvmxe+ge6MFMyU8poT8NS0Kumx1SJAgRoxdnTS7PaSm0u
Xqyy6Z97G2ds1hvYQ7B4GW9YoqI3nK2rgRzzUkUW4DwukDnRet1NDap3S0/Ucl5io38t8rnBvuSX
8jxGsn0ANzH89EFcZTAiOi0PFIbLx8GuirBp/dW5SDYJsBaIhgvbf2kQu+zzj3bl1cdUTzq4Kkri
3SYVyl+wVRTF2h3XNpu8teKnyvMr48DVIr2zk7JezbhkuF8cfjdsyfLZACC669vEfjDMjJ1qQjvQ
AeUgRmuD6Wp2Q3sYMQXc46Qsti6Vme9axWsLF4j/AyyTkDtXB8bDODR6aTi2rX9HJ1tG+Dhxrb1l
seU+kQZagyUe3QQbXy35N5thHc9GAqSYN1oZ+A44l7Y0qk98H3McaCp5ElOmLsqYk5OAFO2HRj3C
KYsqGybUHJerT7v+5FmtvpZFcynQWn7cqGP7QuFPTyCmLptrRmiaBpax5Cl/mzDe4tIo/mxqySdw
AbCl/6xvqSuDlNNm8gfyXICR/EkvzpUOo6ljV6d1TPUjuLFooIn0Po8kO06Jk2SHdnSfDI+ESWOL
ZWtZ7LJnW/rPU8HTE6qpL96jCIALTlOWTQKXusJPadYwqZTz3Pf4bzZzahCDs+d2m7Bju9qoEecO
U/Tepjt0o2oFXTuf4QBEQx56zBlbyfNyjxSDzQbPdfGZECfbfXQdPXsSKXhtP7AbtI9ne1HjalQV
buVg/2u1w9jLF5uN403LPcalaRUULJSFISZWWa9iQ7nKDsUqQDR9Od8QdcwjbULtpl6FCm9WxW2U
FpCx3zIGnROWX4Si4RtJrduGftR0YzBCEbxFPkUQ0VFGhuwETIJfydLafb+KJz4qirvKKQ66SkZy
oqfjemNg2eKXWcWXVYZJ4EIeo1WaMVaRBqeaekzRbfxVwKF+AqTOKuoQ8Y0g1nBazyg+1Sr9UFHG
MzB/l2p46Bb+DqNOf8h+6UWGn2OBUMnn6ZeYhKrkCZyCJToTxOYiRB6966sERZ3yC1vyR3fMsqcO
lQoIBAiR+UGs8lWp189DShyznES3HVedi6TEwC1xFb8AgHkHkYCehSlVrAalVSZDMGvhjJ2khflw
1dJm3xv2xNwgMqoZ1JZNtDwQfp6cJJnGlD8e1xBAG+riT6O9c5kuTT5GBDNRUPCm0vrzS9mj9H5P
z5C2t1kMbjtAFNf5lxioamPYeKtC2BKHvlvQc7i2pF1xy1ct0fXld1En+ilPY+OBOGAbaoqwwrZx
JmM9ZqHxb8ijxZ8EgNaA/s46aFf1cll1zNiN52uxapuEEeXnhezqViO9Az07vTlSa3kkUEUlIiHC
E0op2LHyeSii6OasOqq9rh2cWp8Di2+Tz6o2yFfdtZiij2RVYs1VkzVXdTZddVp3VWypqCy3neWe
1Krmkovm5Nf0V2dVep1V803o2tr6eKpYuIlvI5vYO3cIQnz9NO+sefF3/SiKn66KqusyMlKiLY+d
jcwsUQqunDHaOetSZOg2Kds79RlFQJVX/mCterWzKtf+pJJv9i8522cQ3oq8v/MhLK5+rRdPVP4S
D1yV8HTVxA1DfxJAzoNVHT6Wq3JeYKgJtH5V00fjizNI1omGlj+Xq+burOo7l7x2p35J8hyHqzwP
ymsLO7Xazekq3ztrqfWq6Gso4SdHjTM0/nQ6uh2vyClf3KNWGK4R/HdO/nfmZMtCxfxXc/KnH1X1
Q6kfP/66Vfz9s/4xKRt/uI4QjNx/G5N9SokMxyKe4xnCAhnxv84b7DWuZ1B3a/+5NlxJIP9YKdp/
wJwFQcKZx/RN+uk/GpMFTN6/rRTh7PgugQ/dsChSYrH49zFZIC1ryehUR6Q5BaQcgTsGV4CaSHiH
vYxnbHAHmeO5A6uwXaMrnFhQV0UciUNb2imhvkiVIdYi46pQ3T5NORELN9WB08dk7ra8NcIydqe3
8n/YO5MluY10S79KW+8hw+BwB9rsbmIec04yyQ0smRQxz5MDT98fUuQVpeqqK/VaG5WVTBFhiQg4
/uGc72hd15vJcZ1XPyyso12Z2br3XaT/cHa2GMS/9kXVHeE5h3uXoIGNJJQCjTRHyTx3/X4aTOy0
Pvb4FQnIZHBHxKFlhcddQl3+Iqraey2aNj+y5AXyFctd35IQaXILrYckDm+Bz3qHYoqzJ5skMiY0
regonW1ZvkSsYfc2sXindsj8ZcIj5ZfAUxVlcU4O0SpvwvBaNhOooqTzLjqZzYd+BDdWZOoeM7J/
NROnBn8Xhp8zKnqAOunADKUfNmlcB9C4zWbfqKA4jLFYp40z3ZdVCXqPkclOGin5kf1gAbD3T2GR
AknT6Z1B7cQSjFkhUUzelvhMAqbTmrw8FEVUXcJcI1MSSJR0e+zb2UD9B/VCpJFxylrAtqldAxQ3
knnTJmZ5rWWkom3tGfj/RrKdrLgSW9ty1SXEFLcXlZXv7Bo0sTm3M3tg5CEqNiBk9PaT1Ll+m9Je
btsR+XOg0hbfB3OacZLZjoQcvaEUnh4EKURfeiToFat/RMMtp5WTHPohtPesN4MPg4f+KEkC+dWL
ZTpd4Ukk19DFQZ15FWoqrTv8fnk2bGKK5EMrm2ZXSwTck4npEfCzjVKAWRHDH/+L1xTjtxA/9G42
C+2t6yAnf8FzxL2g+s8WLuhzRMYU2vRyejWQfoKXh+p6ZTg5nMmOt2HFmnzJsR9V2wrE7KL0AXQ6
p94pMGVx61hDec1G65lesupowkR98PoyvddlzWKucIZbO2/8s6jRMZFYJVACxZaRq0Nv9PG0a1qk
oqAqBIlRPInGE5EUu6Sgtl3NlGG7SFTemhotREFS2vlhQkWwXqzB4coWPexbzEJUWCP96iap6Vta
C+SEtuf8zjDcg++CNolQXl8bab+WGWy5Sw1hLDrT7XyUmN8e8tIF2uRZxrGNexHY+6xzkhRuuj8W
/hs0+zrehsE0385YTe/a3vbyN5pMOhdRAP/yuv7ZrbTDjAjKZb/NUvUkgjbZ+k2P8jcr/BNgaMAv
fgBsZlNFsnqoiO9OxnU8DeGBEjltnu0MzgTSb2aRqN54RpbqVKDcbo1N7jKUvuWg5LrnA+PnAH+T
JJMhDEzGT/XYIYU3wpt6Urn6aLoee5Bt607WfaH9PviaBDUas3gm0gOlQ2QJQ2zNngwgoKDpyvNz
Kni/wde41gOmE+pSP/mi0IsbB68YSKt0yd7CKur1PVnkfUOoVoBkQVxJHvE/5BgEX9PFcIvVD472
kbW2OayKetR35KmKr5NwunRvB3qoDkBhFZBqgziUVWfRAmwLN+Uj5yxsJAUjEVROOFPHAL2lXWdF
He85+/jELg2WnCQf9OYmByQNbYOip7xV3mTjCZpo1pzunGajazIRG4xVqLQKtwSRyls9SL1DCcX/
NbMhWTUu13gt4Vk+ZaNnnxuJyokA7qYGWEae2T4RjryydCc5J/a57xH/bdw0Azhs947a95Yd7QvG
APsSrOldYWf0sItTrqEMvGg6oHNQVYqcxk5EBL8yTFhw5BWEv6InXYMA3hM+0z0SZ7pbNhqcX6GM
t2j7HWMHr9l8RAeQbCUuTAv1JFZNaRTFDTmQ5YM3KHnTyXr4xLjGRjLh+Gf0SYzz68bapFqEeJ6p
7Mlh6HEs5u08vdVT/YVnFJEPjmCgrQIwazR43so2a/MxpEvYaUCqz64IWzBFRsDDociOWaja27Lz
jN2SO34aIHy9se92kU3hF1YyPHJ0Boect3pBbh9vWuDJnwarJvy9oxw8JG6tzwo64VW4NnFQtaYj
xEXwOWLveHLrEl5nqHedUWBsZHaSUL9GjI+TAW4ospL5TgKeAKrg71vWZs8zoMYj+HUyn+Dd7V3s
xzVD7XFcz60BTygro1sliOLYNLSx59jhiPch3m+Q86G64fMftQ+iwraYDTMsiu7QL4zrYY7SrUj8
cM8Oy9sBnxgwMY4i4micxYuDd45nISqA1wEp1NVSs/Xr0NuoRJEpbWHdW+x4agdeLp/HlizcVGAu
d0lcVdsGCdZNao71BzSC9bVvuubOdS3/wvK8YJRdJBc2UjGKkWi4SUt3ZlmWyQUB+xnlSHyZRBR9
RGdr3gSB5fMmraQSYOOz6j2idsrcAemsI4gxMXf+nZsovWfn2rx6Ciw4dogNmqXuvmldna9E7kng
v61/z/JkPltJWn4ZCSBeVTo3t+kEGYsJ+cegIavaKoj4yQrFlMuYnC0LucZbmZbBvCAwt2NU1ldd
+NPZgbKTLU//eqMNPEyI7ZgmaKt7NmygtJu+Ddt2JZTe+saITnjQ0l/X7HHXuFZwyxSh3THkYKEr
sZJJC1QV9703O4h1evadmxIC7autiScDh0LvrJAy8XRrUh837SCnSKEkS7yQRx5TnDB6ajGcxPf/
1Pd/pb6HuuP9R9nAsRz/NAR/f8H30p4anuroX0t76ndh4+SylYXunuD039UCC0ROWp4SKO6XAfjv
E3BBQ8Du2fUo/D2hllf9DbUAFpM/lvamj4aBg5zpvG8ir3eW0v8nGhzAgW4oVOydzDrXZyNp8TwC
1nrQjpt+zYthPhJEg5wNGCrStvRd5faud3uXvoFrMu6QAyGIQwU13PGUCz6kM+37uV60cxHhxeGx
fBe3BQXzncXAi9IOB9YW7Y36MLndeN83LPwo1djonZCIZV+HAc3eUPfeh4hAKbSE76K+7l3gVyxa
P6RrR7g88XFYdIDJuyRQvssD0T5QMy6awQLxIHi0+Sbx9UBWdC0e0D8iMuyHKviG+zy/DY3hmoJV
RrhVxMmneVEoiiAcPuqQpsHGCPyNxEhkjH7oEn3ZaHVXSUI2N3pyWjr5UF9nbEXvlcP0TeWGcV8W
CbxmNeThzWDY8FjeJZQh4kQcC0C7LnaUpDDtGAgg3xtBOs9VWBwyGbRbIuaiT5iYydZzPBa6raIz
XKH9zx4nK4pumQhShvRleIjHLNwT6+WdXKTde7PUFainPJePeRTO8X4uokxBW0AWhdjZZoEYkVKB
Y0+U/lfc4mRmTF6jECNmA3ptQBtrO0hrNo5psoUvi8MJMT0JXrX2zw0upnejRbEy/cq7EczjGewN
qn8YVF4fwikqD6lhtmwZAq9b+3GelWsxy+qxzsbuZCkPWaWtuThYpaiOWfLdWnRy5soL5+QW5EJJ
4pSrhpeshyGEp7jz8CKUoAOjeYLkAzLFZ6wsg24Tko+1pW1pbkHBU0TrGP0iu0243aPGymjGLZys
JHeilYxgYuBU+tbyLv3B7OY63hjEW34bQRgJzJlzNq5iMZOJ3jBWPOC+zj4EPUvYwSnq7eyzJGYj
KYfXCrXNHUwnlHKI83a+4TT4bJ3awajqs1jRsTXezl0bJh9qk6xL3O4GHQz4tRm9/F5ZQwzJRkV3
RE5MVvaVb9fGhBflTcy1hZeCXfaCz2wqSU6VKg9uMHv6m9wq8ZeJbvg0ukRpe5NlP4cen0FQ3CbJ
5kfRgjMZC0YI686yhuJAjvySY4hsEYOAXA+IkU7oeYFZ5GnO7e0066mE9R+m40oVKNcwZZXbFkLd
uqYW3SURPaahOpuEOZ9cpcWElqXW2UZ8cC1NyjtdigfIpAfW2C6eU8y9MD0QOpvFdMCjwXXvta6I
yxBTsMFJyS9QFLV5Y2ANkZu27Z01mmc46MncnWiKchAuDFhxWYyX3iGTeCRjZV+7qMDpuub6TFXR
n+ykz8HHFaJYxaV09xT/5N34dJcRN2ZaJt/ItHq2DHJMMi/96gEF2SQSJUoZJ+2T0cPuAHWj1oBZ
aOO0az02IuXU8mBis3dATW5KlPfApVBKjKG3RhsN4LpP7wChf/BFg48VHMLKKJ1D0oUPkiwAkkRx
ZwdE9K2T2ITYwH7JOzT4/dc6lcvVLscn03GijYnFAJygmLeUNeQt2In9IKtF7prN6ZalgHuEOIiJ
3/WZIYei7a8uc+htrRNI8rCcPzqZEGiJKOqilJm9riJ2H32nntih9udqBPvEIdVypjCGRAAdu4Hx
BowJf3WUYgGkqODKFWFyNw+cjSlI6UPJVID+0yfXzDJ8zcaIMjSwoSZ1hZmvkSug+IrT+ibvyatV
aIpQRNqvpmRnQajBQAh6Pq9cv+7QWi2hpigqovuRBdkWU3rBSijMuNq2k3CjMmT13+J44iHiMVWB
pKQ7vY5Y+1xiTAW3SeuBdjaR3AzA/Vg02ObW9DDq45Tt6Y+9/IVtg3cXdSEi5JCv/yUhpch2e0IL
Ul3cWvDnUH+H5hMJNBCiJtF9UlYoHlW9eP6ZHm0nLCO7rEIuOsydd8Tj0TJPYHPJMMDOOHSjuH/E
bkmaStQ6r07LT5q6d7wgay+unlW1B2241i2qI9rEjn0lEKDpEV+r9Fa5YcU33eAzeWcZc4EPAVMp
chOGSm2KIdPjyMyYLvltgmXdiEl06ZVHvKGnkNw74YYUU1ahAR7TExb1aJezEgbymwXPEax6DMmV
235mvBtDKTWG+IJRtD0QSgkGY7b0l7zrmR1gxX1yBgcNcZCohqy7mNmVqtvnGknFZUanekFHTJxg
Jk16K7eOHlzZW492ONhkXcMqncYa2wxpitHHqq6AgpJdeBe1JUtxDqb6wBNdv0Yp+QhOJNDf9dLS
eFccWOe2mEmW7rsTLu37rieGkP2bY3XdCxCiZXgNSMpKzRfweVlxIPuliT/SEy3xu10pe55EqUkm
wVxG2GoLci62vUV4zOQMmjxllHNfvW6Q2yCdWHMB+1GriGSwgTJ4DFZhNPX70cyfRiaI+xjsKVHn
rG35KjNaziK7d5ZNsVsoJEyQHWoJUuuf+vgv1ccoFphL/3tZ7fm1aF//aD397SU/KmTxiwuRWIHQ
doXwbYsq9buk1jLtX0yXETdzbs8SwqVA/aGpxSD6Y+CN1RQPKmJX22EoLoX1d6piRCb/UhX7rLg9
x5IuQ3cpFyvqT1VxHXReloRanvMFIbBGvmtBrLIwYkC0aRnx1SuFkp2ZUZo7ZXBTAg9zWb2aBpvB
ueNX+ZgRtGPkOD4lzPStwRhPBAcv4BeNLmKAQ6/qbK5u0oiIOrXLG+xR401npnEEvcVWVAeiNUiV
2HVtlsvLIOr2LQ3He0ItFf4U21BrEUm1ywQhILu2pt+25+nR8ObZukDjiKt17VsF6nXOw2TeIypv
zUuhrcyFe2iyJALyFbeHrPb6+o70tfSxqQP/U5vNDls5HroLp2pIqrMsmgjByOS/oAQUJR8xyXmr
/czGIo5cp1g5ExzaheB6m9aF/FQjxdgYfjl+JhiBJw47q13ZT2QgNBF5G8lgg2IrnQiKWlcaZJ7O
eXZMSAj6zCqgfrFbBzkIBBD/rfS9t0xPNx7YMKYPaT4d+UdwHXrp3MZubB7YgVjbLnEWYSuD5NXg
+NjUkyICFwltDDoFsckrinAaZUpnjkS4pBOaXnc4gLPK73r8JB+YHWBLaKZxjzF4usd/P514MC6K
k5jCFU+BER+iLIm/8ntw75OU9LTtgAD2lpAYPLMwEw9tqS1kG13xFM2KEpz57x2PWLWGRxVRD3ud
zQQIvoVRZjCsZG07t6UI+41fUS7nwMSRYluw1sgvYKzdi35r2UW/NZbTcCQdb+eMaIGZHcOumoJ6
/gyLr9rB/EMxSVr8UUT2/IYcRR0jljSPszkFN71Rl5fSCHvgALMx3ep+lrAYdnpAbispPb//L3t9
MURXw12yHJii4PggU3fwRdGckqoNx+LE7p7Z0kZ1QZ34O7aMLE6RLyPkGwmgnpky4kZ7++dE/Ssn
qi3wbP+nE/W2+TUsi5/Xid9f8v1EtSyI8iwALQVL3pHOomz7caLanLbSwdLnMtcw+a9+P1HlL7a0
kcOhvvthYPh+wr5nY2K8ZwkphRIMyf/OCct27E8nLEMHVyp87JzYDDPsP52wKYv1dMTzeZekPhms
a4emlA47TOWtH1SC1Yysm3ZfZqDqdszILZ9I3CGW6zQgn1Hf1NgtKrKPWGy0XZx2zgN2TiPTH11v
MAielJh3VhW15CGcl6yLLqvNryxx0I+uVFvgCgcHAjrF7tEF0SagN0JsUfowjnJ4Mqc8KSCAhQUt
pb+Av40lmwMkVXhSqahXZRmitu1U9kCSUUArTrgHShfyqYjAIi/HkX0PhJ4MTIYXFWp+KE3GszKN
L96SHQJ4EMPBkicil2SReMkY0UvaiBrc/jMZUDZUkMonHKSQ0UPzHlbC+TLdDf0c+Jz0KHegyfAX
Q7eklt22dVZBNouic42qmiMvXCOilV/iceie20FGyY3LQbYhn0bdxo1J4MoUa2J3M8m53KmIQOvA
R+IENL2Lp0fldgvaJqimF1DPBJ7hoepBLAThI0OrwEd6xCgI+Uo0HGOUOueZsusFQbtFbya0eYTk
N2x9mRLLDMOKGCvVSeDyCrzpRxAqDV4SorzXHpOSk9EWEFwN1+PoyYPZu/XSUQE8yharYTLHqOWU
xhkOVaVtm40k1PwT5WUt7/hL0Ara6ZBrPOFE88Rm79DOLnsUI4m+qYYcn2hJ9IE43O9GFGcbdxGL
I2VT9/UsNLx7GqSNPXUl82DSgqZSkBee19a94ZIlVABjOgUCLARlJllDY+XDQeCmIUl1iSOKJszI
KfI837N2dWFUFxEiAL2aRW+q6oSXfoQL7pNt6XlbLoSo1kQ8FtWdSOuoPM4FrLGV6dAYQX9g19ms
+rwVPEeY1xDYWViet6AJkTrBIeXqgfUlzIyKf1CPeVXE40YZ2q8+ZM2gkLiULUZKYvuCVWOicls7
Wi9qcvIXylNSBo1/kVUYfc1rNVXrJFNs+DJvyo0LSPsQmBgb0JuW0cUFT3N0lkExvhIaBPwibcd+
O1Vg046agY+7bt/xLgZ9BKmEpDeSdmqC42ajNSHYG+fQgAbc5GpXhHF8F+vJYslcD0jvyybIubPZ
m2NQraa4gxNf9iMtSzUMl3mO+3pjG8JZIz3q4esNOchMk6CvGS1P4Yd3smDKg1yoz9VVz/kIf9w1
902qAA+GDgnhJus9DByq8jaZoeIboywzoj9ZnhFGgaSi2RC9Or7YcVvuO1/X4UmY7QOY2mS+93vj
zZj9gnvKgMm19kCMuDdd6bTzrkPz0+1CCKkvOihN3LJTHz3Ns2eXewF5otjzL4l3hfeMwY+TaHoU
ta/Lo+3KriYCKrPlHhylDRs+QQrslFXzjQzPZ7eXC63TbefHIbXZEY5pZGFdCCa98SoDyEPbmtc5
SOx7UYzcj4HwQQYk2EFXLvtfBrN1sp+1450SyjMC9kZD64u2xvKs6GNn5lZNuicptN1mVrisvviu
IKVVBOHYs3DujWoyh53TI2di3WSfUeTj8PUSw98aZFpFGwFB8amaRbwxnczmeyaTLvkCozh5xeFi
PMMCGT6RuDA0W4YvgntN6AFXBcuh3JJGd0QaIdaZw/JmK6M2bM78B6LHJgoLhGgqyRZqJb05hy7R
UocA+8fYU5moNjIBKgJb0RosGzMbiq1w2SVWA2iDhkTaoMOfSUXp5uxjy6LqoY4WQfZkAX7+QHjI
R8FPuEMgrdmh+jCKDoRMqnvpxhb8+mBCexXVR+UXysTLxOwrM1yCF0s96gdADeImy+1+YL2jcutK
MGMJ7W6Wyd6rS+el7vRLqDWb+o6lvbWx4iBjfDSYHb3xkOj+SvyYdTNPVguUhWn2mlhPHd5beghQ
6CUim+bpkDuwohkWsHYMgxPqxpE5q5dau3/qqb9ST9ERLj7I/9ChYgXq39I/2D6/v+h3gRZyKjyd
/rJ0WfRe3+spz/8F2dLStoIk8hA5/r7HcfxfLEFGmWmajiSejqLpp46V6gsYHxYHjFDLq/7GHsdi
IfQnhRa+UdInWOeg1LL/XE5RAUYNXq7wNFhMkFBWWup+tBA4OWPR7eOa+flgfkmMER16LXj6J6VH
FEs5dAd+1cPeqa16z5PfNH+bibzp/xP+Sv+S4Rwt/hfg0bsSm2j7X//bfc8T+tmP6qENknT2eGaX
yKE/eyw0IgwXaLlcapuqvPUZbN6C6KZ3pulEe2EtKox3PUbcBKsuRP1tVAPZjO+6Da8orPvWcj3k
HNW7tmNeZB6AOFB8CBqdT3kEQqCB5YQohOGmwZn/rhVBRL0IR4TsDI/zFMy7+E1XYv2mMinfJSfR
oj4pf1Oi+G5Ww11ZBCpMthDvYgPwT96iYMEukWw17lW65UXf4o+eczdbsn/2yypbQWIEmkZHnGEd
GZP6Sz7l5oMIHDiHgyC5bx1HCEMQy6Kc5UEEF/EE2B3IdDxMpDAk4Kfui7rdMLYa8ZgHH6i0jH0T
z82phg6J7dJp32Izam79HJ6VTNozuXCnivzXJ1XE+s7y9bRXbd8RNhkNJ20MxiZWMx1shub+phbO
dCnCaGfECaRm1E7lgyH8T6aTtCuD52C5mdMserGJ7FMrs3fHq4FG/x5IAYQcFU3tdowHfQnV/Gj2
YXbbTNCNNc9J0qNGFtY7LzXEF3R1CbjXiEgil1BiJh0I7B7AAlcP2IwdqjsPG+EwK8KAncZKr4yJ
W+c5CfH5a8uIsR3WWxYH9q72s/FpMk1NfYZFXsvKxWeZF7tKdVG6thrZr1tWQtsZDMJBO0G1JbLP
WDmLp03jzTuy1xnXSKbkPVe9PgMAbXaJysxTaDn+yYd3e4osMws3QWFmL1VntU+lYpFQj5YiIrw3
WF+18QyhytYXZzDV11BFcgeWoSaMhb8e60G3ziYeeHZM9s2K604wFZIfpARpFb2m/OzRDTaa+hpT
yEwX/WAqkttIjhvO7tgikxKxj5Q/yrZk6xYreySMei6WZqbLG9w4MzI2LHz8pKmkgt3IyHdaz7WQ
L5jJxZogaGYTHuRXSlXr1Q7xC+bJNP2KPTO41lByNuTgNAeAPZiXOjZCn5hszFCoEJ8f7UEmDVY+
Z0I62QHhIcPLXmptqmxUMXWuSFvwayj/JoS/TRZmIczTNjCeXN1iLxBG1h19XCdnv3KBBmmu43FQ
c9OuciuLLvRyxRkADldPEBK9FsOyWxxIPp9sl/bHC8QbpIiRaM1sbJ7msSoufkYGKBGRdXp1kfYA
1/XJcPbi5e6KvBqiA/ObgWikzCG8uvPHe0Ux6GJHL+Ux7ZpnPxrnL2qY9TYYW3H0ZQIBSBKpjByF
MGxOwvHTELH8XFWenJAG0R6iGIpRUqyZcpBSUraN+lwEyu9pFRrC4UvL8oYb3D3iqC2m5yv0MQpE
BHTE/DIR8gA2chqGYxnK0oVMkrE7TlglAkMrqefpxexbjDvjvWyILSEzMxoY8RVtdssTvsKk5FEU
M5QvDfYcFlisih3SjeQ4OOcRCZUQsrL8A4Ol+iHuna7cavzG12DxtBj1Ym9Ri9MlXjwvipFUtrH6
WGzMxRMj+Y2S2bs4ZYbZba6jHUV3sT2mz9QkxZO3eGvCCelgXpHjwPHM4eu2afqWhOiR2I0u5hyW
nfKujafMeIGGh30Hha7/YL+betS7wSesGtnsxOL7aWanPk25NX4iFBu31+IPsjqcQqyiNqRSGfDd
Fx+R+W4poqAW58gfkp0ah+bRdUrMR4Elo3vLte2P5ZDHD2rSQJfbpg3vhBAVvlpo7dnaVlH7uZxM
glMEqCF33yyup2DxP0UYei0KfT1cO5xnmPGs0Y2Asywi4JTNxq2hFzeVO4CJwvPTDd843zEnIXLe
1Yr0ZWn4fETom8gbOZt3yeQkxya19bYecXFxNuhjsji7Fog+/+BHxznPTZ7iaVhNZrm4OmaCBcjl
wh6GBExdrHfTmJrsxUDW4iXDtMF+YmCPdO48Kd+/toPhgRtmOssa1eGPHCy1bSP5ljjYH0aP7jGt
tfMBV1B1TBi+3sGRt/jU/M3GHsUP0U2dWzSoF3RWHDludgknL8D5Vh59BSxHusaSeJYbG89Ep1VV
IrmZ3FLtBYNYXjBr+xZaPaYt8qzGG3ex4tl2b2/yaMKFAy51FXum8Zm4rfq+sR19Fi5pROsWtvIn
4frD27CY/lLHVeSZlHq/1CVfssUcyK/UddYAYvAMinf/4LRYCduSVJgVj9Pm7HiLHdF1InyHVjsr
se0nA4Agww7f2U2NEZPxinXpg0yYTmzrxdgIjRCP4/TudwzF4n1M3n2Q3bsn0ovUyG7CWwxL767J
fjFQxouVkiUDXxeJ2iIZbg1TpA+TKR9THbj75N2LSeYKtq0CVPS1fXdrYpiwb+nLMR11Ufl5Wmyd
3WLwxPHI90UKO75Pw0mKz45b57wntlB7MYgiXMB9pBbbqFe31qXlOOMuWmyl4bvDlLoLt2nmEeIL
Td1OXxEMfWoNINAIWB0cgolfnRJ03ksOgWcgXWASE5HZF4zF1ihr8icW8COhKhNzM2CQ+p0LuSCO
iIdacJF92z6E/sjD2vXca+SWML1LbrFLjEKJnBBMRC253YgFsewzA2OYMmyCBVGJk6v+4vl1xZ5t
NvwTZpVxKTBdu9nSz/hsVecO6uGCvvTeKZj+AsTEFQAbk2QYqILamJlNKBIOL7U1uyC/36mazTth
k/Kk+Wi/czcRPMLgBAcE5O6dzAkqGUqnvwA7h6ThScCAqagPac313OgxiMhNhlEG1S5zvEetAYCW
7yxQsWBBvSbloI38JdMc0khybaIp1WuO9hzzn6fB1Pv1A+ZE9bkGGLwvJW7BVRqnILRgrp+8UtXF
vm4bBEdGmCMKj6yZR0aNBHUfw2m+s1Ha5Sevin24i6r6Rm8pGKmZoXmsvCQz18Uiwm2dXpo0sO/i
XPmbVPeftu6vtHUIdZfB8r9v65671+jnIfn3F/wYkps+u0WTSThiOxcJHF3VjyG5JX4xpWnTniFm
YUqO/u/H2pGFJI5a1Hn0gD/2j+oXejzTMWHVLHhc2sO/0c0tBvefuzlguvRxpiNMpMiM451leP7T
+hEEI+3C5E1XnzDNmfiesZqmXS5HlOa5cPBt4+GCChJW5xZH3VdrmmLArSzqp7poDk3N2MeGNX6X
9L2/zWNLP0TT5N7xm235GZc4qAPGis5o9iR8IBsTwfhg8KAtWG/6g+eLZ/IB/Jw8npyCUIbjgJCD
hG6D9oNkvlPZJORr4UiwSu8bbNQp7g8jTaAejiFOeB5rgdJGcqJhBjZUDVzkR6PAALCt2FKJbZhw
XJy5lsJh2IsPxORjUSNXJGOGuY0YNxTz1D00uchhgmTxTZDnEeFV4LvXYyGDpyIHejEzloOjZZWb
bO6NL2OUx09eIsDiM7FKMF8wuNNkc80MN3dRGfSv9OoU7m2OJSUmkWGNCsJZ+yVNmFr7elZ2cUqY
nrsKGns6ahtlgznUZ+LA84Iwbk6NmyhMB+Oox5JItDQ1Qnauk0V6O2kgabLkC1aurfY20/V+PwQm
dL+DZYYACREIExub6geZgfS6VjyUsSUBmrftfDj+cyL8lRMBHd7Cjf73J8L1NS7+YMP7/orvR4JE
SOBIMtAdRrKe4/q/HwnKglhhLsr5/777f5wIkLNdoF8esQ2259gmGoUfazOHE2YRNijTYv7NMu7v
HAwcMD+fC3gkMK6ZvA/uPsY8cjk3fjoXJlxtDmFY8wESIPHF7nRFLvPT1fh/zWv+5SOQT7gLPowd
oMVw6o8fEYx9ZoQLqWoIHBiF3oqo+JUnuaT/fc3/Pz5l+UN/+kPQ/2lY+XyKKj63xudS/9q5/9Pg
6X/4Q/50hpKEJXj68hH9fK/Me9J06vnLf/4r8H0t7/KH4ZZH88dWlIkbrDXL/tPlajMDiMVQNwds
LM1bqSQc6thcEoRHPtoNoHggSwhQdPXByYFbtNOto7doDa39pIdxH1dN8wHajmMRcdLi2ejUve2S
MLyhSxwvPvkzZGY15sbp9LCz2GE8UiwuuK28T56mFLqSSlRybokWBD9bfcapDv/AY86PufvQM2+m
h4+gFDPxIPxFRdesqiYIED1hsXFTnmXTJzgeMnUmo09+wpRWWKvInaKrWRvyTNvPyME0WnLBXezy
Yd6Txa1h6jIb6i89mNNncIbZJqoiEjVV/SbtXJ2CmOwzOOcDHpkZ8YHdXkRqd8+6mMT9iAxmb/Qq
25a4Fo6CvK1V1lti16YehaKuLJJvUvYbDtGr2tbDA+Nx3iT1uouak2lbsnKZaARbi3gwRBElvhVC
KfvoPkiG8c3vgBMMM3S2tSQWY61Iy9sTCEiOlQxeogpn+Sb3s/lZ8tByYAVYvzaNNrK1i9fzGyG7
i8MwyboPvh170U7LTtwz0eeNlgtMMsmV9GYbHlO34EomV9I/Bx2U2cBhzSAAuQTozNBYt/jJAFgo
SvXEuElC8WvXUr6PU9d/TWb9LGb7Vx/d+idtI7YUvRG/dOQwH80JGfGqiWprX4ziV55zDaa1sZ4P
Sc1ILMnIMF25YLw+9Cbvl+M+hRKq0lPuu+2H2AC8mhEJe86ZVl6rfAy2pCwyRaR0R6BpJ+/r2Y3f
VM2O8QORdjaxUCxWZLj2gynYwg0zIftlrLvdSdgHJp18gD3LdV0n5M3kXoqvKRkegfr1jx1iw/Xc
+C0/DGgC91lII0S1kJ68JaZTGGW/HXxf3HrkDeJgdCzCqZoKZh5n5003Ym86wqjKd1hokZ1oKAjB
um8C64G5UXg/hbH5mBR9inOSfJxbO7MSDHGhubdEE3wJUMkjpbeN4MYm9jtYp5Fie8xQAORyEIjb
KcKAO4WTXOM9ECdguPWlNpT1YMG2O0q/kneB4Rh7eljnTll5eBmF+yHI6/mexXhLp+YO5qGPamkf
6waHTd9r1KIotYIvHUwIBp4j6C/H6I19OUXeN5Gk3jdA40DW4CWcG/wfXyLfxAfZ18SP4682t0bb
+UQH+Mv1CFDnbqxZf83qliuJOyhjaV2ZB6u1WA0RybAkt4knk6pvG0wekkcHHeoedxP+OSZoL54d
DMys3OiezbV5GJCNyo3odbyOVTw4qxxO5JtFEuGpZmt6A5N5fG0cp7gSq+3fMtVynjK/m/4vZWe2
HLeSXdFfcfgdbcxDhN0PNaKKY3EU+YKgKAozkJiR+Hov6N52iMVq0nq5EeqmlASQSGSes/faaCka
ILBjBUJr0EN5bYDcoklYu9egWIsX+r7Dgcjz8XpMovZybCr7XBsdeYFY3TpLBTFZWkUuE0JL+1ZQ
b1m1k5z8alCIXEMJwgAVbgTsgDpw23pSnWIBNIUmdEHu1SpGm09xfFB/mrHdgqDEygb5u09+WJPd
+OCFm3Wq0DtmalgrLFTWRkhBvGmJCXPViLghoSCiaqAStZQNNsUdHFpsE/WcgzUoSv5NK4jsVeIh
odOdYiImqw/vdK2c9pIW6hmNA7nMrCCulgldZvgTeeLtsNpbGw7X9soxQ29nNV5J0s9Yokmdi/RR
GiO3t/HTLl0olht2Ce0aRki9U2p1JmlWrtxwVlXwrHUB1WI185ZAorkPYznBDGFXeV1kdfUd6W3L
MtanhwzB8DZKVLlsWQWeQVBP67J3HB9MRP+G5m7a6KFrnemFVmyHMs5oeSoJQV9pqX2nlttI6v5x
8LMBOfggG2Ae7HwJ4pt/XC9sC5+IWe/kyGabKpEzXA0kzFz9ojn2LkA1nIA8eZ6ji5cthJj5a8h4
mqmddmP2SwzZHjlIWat+T9O2eXRGwsB7C0fDwqwNZR1TdL2AAJ7QtA3JkivG4Ckxo/Khj/Ocpjso
SYs00zUtU1q8yqw3r1QPIF+X7u2ye6F11u5cB3M/9cLEWrlBqvpUnSBiyrq/9FqV21dE6MVrzYsv
7JRin6a0MLGlRt5uqXiUqlyhGTuqVOidVZdjC86WkazZEgzGykwmSJyF4BdWSfTxvTi1bzUK299a
IpAOsYnsciFmzKgl3GLrDDZEzUmQC8/JYQj244QNXKs7aJhOpdwBiofkqYw8etdAgVk6Rr3rMiP6
4Wn8dJqRwZzXtnUW4BjZhvYMyKtCzjwVrustu9F6ZwglfRg8OgJFUdm3XmXDnwQYtHSpdm2JZI+X
9fyxIyKVng0ex+thZp/iPfeWpddQngg4ARpEALxoOfGNhWCCU3oCsMmMJlTORKhvqsVbwjd8pzdq
Q06qPT0wkdBUREp41SadRzZA3i/tmWsZ16LYulhjvrVsSFugaHpAAEqBwqLJCw87szJet2064XZR
+7e+CJT7fKanTy2hTStXsf9+Tmk7Bj+lyi87mgYgUVNol5AMlbsQLfc1JVO5R0GC1NEiebfoGvfA
kWzcKPShHo1Omo99rZiPBBnKS75U9iaqImUl41iBJmBGvkOsxwWCk/oGjnWx1gHgruGdjVA3ueut
hXqhRH5zpc9on4JQXq9ukjOrLjXc9EgzC9jay5KJuBnhzZw5FTFlhZe0u1y2xloAn1qOSKZ4iR1P
7jtdZleBO5u8KYqmy19zeXI1pCOK6bKvcM2zCdjKJTKzYJ1nTgiZhQr4wrKK9EqtSLwEkG9/8wIa
GW2gYsV1Yz6G1Mt4/FM1XRBINV1o1HPpSHhGjpA1jVgCAdtGSvy9TuV4yaIgYWMExZVTTxM0VKim
gOqEfCDQwyLsZcImNSHB3zhaCikdKxNQCCe5ArlDNdDQ071JmuRZMkz0Dp1BWQe1GK8qp+HTDQcd
z1JVKgYdvtxJQTnWc46yBvSdb1O/I6Wd3BySpcXF0GYcjAunKO+gOxSbjgWHPVDh0KA09faqosK5
rDu7X4ZRNl3IASR2FdjDxtA1RYJrK5Q78kjxJFGpZ8ds4gTMepYN4s14NVtLzElxMcYXt6+MBWXI
YttqRfagdkynXExsq71Y+66Gprwwc1qoJkf278ixdIJXwekuFBPUcYSsbY04Td9P4zAd0Ao5e3sw
5dptZY2xCs0NRdVegPDwbKqGbV/OebfAdw+qPfLOK0ZWzilX9nhnKhVqE49233nXKjiA+NHrxKDS
C8+tCvwGlNg2Vo1pR8nW3g5VvJ2v6MqJRh2/rxVdamjammUX57dgy2EYuEmxnkSkbAkca6H4W1J/
loV0wS4X1S1+DknfIlbOwqC/7uiCL+D/EIOaKG8uUckbzSy+GR3aqwy7+DmXka4ytWTltMKm3rhu
PaxJfte3JOnCJGBfcgarqu5w96nOmh1itBeThakykte6iEu4A3b+6hTKazNZV6PeGBt9HPJ531bt
qKgTEzPFd4SwTsvaVUKf1WrLjeiXVHnguQR0Lr3U/aaQZ0nPcUb9xk0VIEmaDaRG3a5Ut1V2MO5h
DDqC66V7Y7Kr0m0EVaK4GEVwIQoS2VPAY2s7zkoy+Qz87qgko+ew6y0/RcZOkEo39sTVTuWtoFA4
0clRMcNQGDqLEltcF0UqvilhWsAzljn1dNG9CsABt45WUz8GJJLuSIeY9jokhi3gs85XIhr0cwC3
eW269XSdkPl4K9APrvu8cyTYkTqHzWrba8wrAbTfKNpm4Pk21HU4kqtZvKdbL1E1tSQ81VN+puEV
9GmtW169GsoQRvDGJfA4PWuK72zvtaeRkOQLzYPPtqx1qzz0VYI2X0cQdx1Msty1yPm2iRI1m9YF
PaHniFh/he1R2a95iis6Ft9N4LtY+PE5XplamxwKqy03gEXqJ7tmf0VvPdIvpeu1TzT5nT1K0+Ix
kI4aLCpcuQ/q/IW0tRzsReRG/lgU3VkUu+ZFlDftI/1oy8fuNOzxAPdngyLT19ZMAtyZxIqiqm+D
694R+Y+8wVHa25r50jRJSTMKLcFeQ1l+Xrew3GxlBqvIvjA56zbI2wlrNO+NwsnXaWCRGw+vLros
FfmW9o77TS+dYq16E/lNYTaRiJslpN7mEmlBNPEpjPKIHBA4ZStb1qxkSZb4ZBqRIQVsncfL13Yv
OVUQbmBMCP5dUsAEjJs4v1OyGAc/Jo6QVX5B4cZd4eLnUKyJR0DkBnED2RAvqApXNIHZGSMMtvO7
Ms3L83bK9F1dB2yl1mEug5CeVircjmCjZlBAs5i6rbxJEMz0OTD2wcN2H1oFTCPnTnfLKWZY6IRk
32eG0p7zUcyu2SomL6NmlPdJlVbfREcK1lYo9H4WhGLGKX35GRoG6E/nMNUWB9PQiFNtynh8Tmsb
RGlXD8m+17s3QNED4Siudj56bnFmsLN9LaiqYhiYdaBKejmVPR39xlCybUvw+3LgUZ2nvcBhRpOn
vTRJZ78EXG3P0jS0esjIwcaENukkNbZF3v8f2ANpT/JNg9NIt2phBO20B3XWXaeolFZmmEUPY92Q
eC4xZ8BQCA6NMMrvhiKezaQZnk053k7AV82Ng4B4pRSDtk2qiZVdKMaSV43YGs9B4BNFVX1jqVmT
LwMSLeyoU9H4oES2mPH0SktzG2GCIbIK7uMirTu8D2DSfJCB4Xd0RyRusBLSUlQQqISjc8dRh+8J
iRbPQQ5MT4TeIyrE4UwVmr7lXyEDe6zaWzM2fziZS0h62crv4RSgHgXBDNDVkMmFR4TOljQs7hiW
xC0CnbGmvsJNMQLn0ekj8y7uS9QmXcwLW3u0Nwv2VDIilcwiIqU1Iv2aM8gDC3J6NYrJ3lcVhOx2
aO21yIrgpfSo72c1mZxKZSSXNoRQGnNoAxfw7EcfTVUFWn8obgpUJexwlUOe5+2uRcp7CGLFvnYq
FTIWjJVLDYL1Ty3EpFomAyiOjijfAO/0VWGN0XlmpdatKRJvTmiesMc/JQWSkoik+pzldt2LOZG3
HdVDEHQQOQYk2iUo/62kz3vbsuJi950BI16PAjfr7kIE6ovRUe29EZZy2w71c+QVjp+gWl4ObAQJ
4HEU9I5ef85WztkPJlZ58Bsp+9+y+NmBgCeGtxXfjSoRTw1gIST+YRWl30s1SdQzTXTBGZr7ZEW1
ZGCyNfodIeOjXCoe4r3LOCP/blkWVQUAtyZ+F1X2OHE0i2rvspB1RuvAIyXGkt42igmVFpSw7qDM
vMGU6hYq/phlXRn1Xp2GV8fi1GBliFHZVHFIqnoIXFqa7PLY02ajvK+gmNnz/lu4c+0HuF7k3Ac4
9NkVZivKHa+Njtwc7RdRhAnfVzkMfjfaLw5HEPBg51atHthDEeiNAHSpdK72anrZcGaWlrG2K4NC
SorZnf6B3xNf+zMCpX2Nz0w/NKP3sxpN5SHk1bvXdaeOVlZTVjEcozFYQRyY2bxWuVW9sUOiVBUr
7GTwHlHzXX5eCP1YBSWMyLFsz3Q9bYaUvC/n2ghSil5xa38wqd/1CsW4GLZ5nldbzuP59vPRPlTB
wdGpjqcZJABQkpq7dr8Xj53RGtknObUvS2IN1Yb/xDlolSwU2erPh9J0siZdnCoWS9/7odTGFpQf
NS6MwOS7McH5AfhOu1BbbPufD/UBRc1VaTr5myhJCRXxju6hllqqzAyGKuqiO0+zNvXtOmHLyeRd
VOGYb7Htyj8tkjOorhmaQR0O5ebxoARkYiSEgutLwu1AifEfu6Zkx5nU/OL6kLoeVcoZCsg2Pjb6
mpga39/KlMWfhGql9knOMgISNJWExc1NdqlORRNaZgWHSKOCmE3RRZdBffj8/s6z4n2lnvENSOQe
4BR6NEezRoamiNQ0bHw3VyjAF1ygXQ33nw8yX8TxIIbOxLTUuVfk6O8vctT4XLSeXvttS+nWGSJ2
EaFjBJeZrk7+JIEh9B1W+7Jmk/z50Kfmj6Hblq7iNPG0uQv2+1vhWeaoEYBUz0USuRYG+GrqKhSC
HUWFTGiE7MBkRD7R58OeevVpVLM358miFaH19fuwRuPZJbYU8sWqJNtreX8PHmDyQ5tZ6znM38+H
O/XuE5NMQx4qDvT2oxscQifTMDgwXNNad5VebTn8o8oCJvLFKqPNN+zDs/Tgp3ACZ6FRj28oNMm/
nqU9dcNr82tuyqD7AbdgXCigxGGm2+oWy4L6EhH3RKwLpfjPL/fUpAXfaZOkYeim++GlcYx2GkK1
9g0nNA8WwrkL8IPVF6Ocuqk8wrl9heIAB/X7Z2gSadiZOUvPr1WgBz28JCdthDySiC+e36kLMlWS
M7H/GbQY51/lt8ZfOnYFvfaBBXWoEHAO5bPtls9/ftN+H+PocmILZysf6trX9BZOf7013fwvEta/
VbWfnBzMP5TCTEXL+TA5vMQdar2tfcHe9SLsVH2vYwKHyj/E3yKFFaaCGjjjD5BzGuiBiPP8akX7
+OoZhEbRQuH98yhdHK1opiUAKpUeAB4NJEiLBHkJXqEiFi+B2Se8YvWn95XxCGvw2Efp0GiP3r2K
Y5VLZE7l58XIBsWWB1TEzhdbiY9zEZju7KKgtDtnUR8N4oVaC4U6q3zAFSi8RRkvS9GfOwm9jM8v
58RIXIRrYWbVLMN0jqaJ18TxJKVb+ixtBZuW5ow8gztRJw+fj3PiMWmOqasaz4qVa1YS/T7lbZGn
hlc7pT/F6rrOXhQ3WyZpsYT3uv98pI9WCxdfx29DHX1jqVHZRAEyVNd7FO4Lk5zKwfmLXd+tq54U
GwlnZovHJahXlUl1X8X0/4TKSlm3EzGLCd3frd5QRstrgwJ4bk7p3nITgV2BmIxwiKaLIOMcaFbk
f3Uh3SLOVe060wlT2Dt9Nl4OZUcFW3Z2tqTMhrIZW9QXFwrO4Xht5gtOXw/NlaUZ1vHHDmyOYnhF
xz1tovbRI3z1UuvdG2nb8Us+dSA+soz+aRY81Xi+Ng65CvSs7Z1tgxuy6MxqlSAop7vPAw5GOFNR
6uXkKrp47Cgs5WVarZt0oN4YQ+AK6sRAiD+USCB7gEpKonTL0SxNn972sGpbV18yTgLWVHHOUxMt
A67mAPw4MksPtuLkhOOKYIPM427paEXJLVS/O6g3v/honZhrZC1h/rb4ZrHlP5prQd5X7D4k9yUB
KNVrnrHjqY9+mGCxXJDwMfifT7mPGx7DIGXOxEqO7AWM3fvJXZVm3w8ix/zptsjj4zJfV6goz21D
tNsAHuF5ROn1DptD+Fcoz79dgk+8vuzm1NlW5RKrd/z61qHslaizC58yl/zW26DSK/o9d5ZmJ29/
fJEIPFiNqHXMYsGjhZa+KOdN2RV+3td0RbBY1ZRrwTcpSVHv7CbFTd7QYAcroVO0/3zwE9fJvgpC
HxQUbvKxs8sBm0/ZqSj8JighZA7FXTiGSD0SWf/xNgDA96xgRGHkeNbsY/t9oaIG1IQQrTJfd91H
KYthpbsjDLDMMP54mrLdQDCFMIrTBzrL9yMJ7EZd2HcZuoKODHWbwquRXA2DRSJZav/40xtoIszE
eDYb7ZBzHE1RUJqiMLOKy7Jyw1eELEp6iPR0mmyOC/18sI8vIIOxtWFrYNHQPv58VWhDIrvLuTLF
vIsM5bGa3B/JaNxhxv9iDzK/y+/3pwzFsdTm0ljzraPrgnAXy0JBiGGIbG1QK/VKizSPrJ+wmPR7
ypRf7UZPj+ixFQWqwkt3/HmBokLANSNWGgnGkGBLCaq4Jpmii+wMU5l+/vnd/Dj3TfS5PL1518GI
RzPSajh3tEDEfaXr9jLrfdNMwQWqXwwzv7/Hd9JSORoaQIi5mUfvd++qYxzzT/sQG5U7xUHhL0a+
iJ9fzMelkovBXI5XEZoR+8b3k35U9BEmn5b6tUFFi0rPMku6n05hH5KqpaFOCBRJR1+skjOH6eO1
sXA4lmV5rJZHo0Joaz2OfSkMcNKhBqj1fOsEQWqjR5d+KmhiNxLjImQ7iPBLPHSCtpfqbFts8buM
PvIGcOHdJK3qxuvSdBUKweZg3hZAIrfOkMXZ954+2H7YNn8Hr/3bNf7kg5kJqDQDER0fPxgkCVFG
Z4OM5YGWbCK9ZK+M1Dk/fzAnZ9nMewIios/i7fcPJjcrPiNhmfmQurESlL2vptqd67Rf7VpOPQqi
RVBV2jZ016NHYTkZKOaqYCEaBcRkJYiwNarj5vOrObUCwb+iDAe4imLH0WSeElUfw05JEQ+RTQqk
cxbFEDXaNNn3PsGe8Plwp24elwQ91sFiDaXr/c1z29jG/sQrKtPgx3zv6tg+5HXw+Pkwp16e2UHs
IMnlYHA8jccGHMZU8vJkMYDnFMH1QgsssOoAqOvQcl8HWOE7qoXNF5+qU2veL6AYhaMThx5KpyqQ
uR6MDC6+tlBeJjTeInkQyXTLi/jFaKcmPMcenck+p3Yc382Ma3Rs0Nu+CAURnySGHAY9UVaf30wS
hT8uCtxER+dzBC/t+MDvdfrYWZTcySgY1Ic4UssNXFT0aInRZ/TmnOE+0dxy2ZVtf1XJIr20MsfY
Ri6azkkKm8YypECtCnCwDsS0Rl2XfHW61U7eeYcTNm8mrKDjjU8dNKo15Dlfm9GkTdBWL1pL+C6q
soYIdvcRTqtYEr1BE6Mw4od06Jtd4JXPEYoO2LMtmVK5uaOKBPJfKgL/KNfx+Y08cR/pabMFBYtE
cfH4g5g5/A6QTUp/KKYfYtLajSoQUwYZ+hX58vlYJ26H9ktjTHYFBeLjbYyuYYaGIcbWPtB+qBQc
gAipL42EpAi5YmY52u0XO4wTL52m0bFjR8MX68MWu68zOYLj5/IS61sUh8pSR7VDHwMSi6HL6r6q
h2qFGqP3//xaNY0qJhUpNojHK6UJei0m2Lj0OatdVnB3qUpnB6rxYKbT8EESNvbn+zYGnMsA0Ao8
lrL3yxjvytA2ZlX6ihpWS0yrqBIKoz0MlZf7+GO+Gu/Essl47KEMPmxsFueZ9VsdLA9qM4pLbu3Y
h3QuzHpYqVVZrXAYOV9c2smhPEDfgLtU6vxHHwRBUlibFxzRNK8srnEnT4saGNNZ3GnaF8vXqTlq
8ELNPoS50n/0Je2RxBUTlQG/ybu7LirfLKu6Aw5XL+KwOrgdoM/PJ8qpazMwXegWzAt2iEePTRvp
tZEPUfiTPqHxc4abuqtXgjrAFwOdWJgpqasWtiy2IdjC3j8vAd4KIQVHwCy0HsG9bN2puvviWoyP
q/K7MY7mhKcABjdNxkDQry2wOop9YzXWjd6BcwqyoeEuzryfoRarxk7C+3KoMYRa9GpJbE4p/nWo
IYuYTq8JMFUxNG09uDLzY6Mlr9g0o4PuwRYvZB88BUIttuRi0JZOXblEBhvsIsulSaGO47Wl1Wh1
sX9qN5OXI7YqtCbdlHlTb7FDgf8akI5e4XBkd1iSYl1goL+KRifaanUjd5mFRLM3ovyiV+red1Pv
Li7TZskdTjc5tSLiTBEK+ogToTIOk1gHXWQhFiY0vDSNmBz0pNt8fntPzU1Tc4hgoXNIn+JobtpV
A9fWZm4iE36pxvbFjcSVSdSIkUMQmlMZPh/v1NRkz81mj/I9DaGj8axIFhUsqsLH4z7XnC4HPd0N
bfHF5vVjW82kVkpji1omZTrvaBhzTCP4oh7kbzU9CBEDVhvc1yq9pwl9gSBl2Vn6c1gXXxyZjnMD
SPmdx6VKyx3lcH28IfNEXsEMsKiJlHL6FoH/Xri1qRwwuqjZGs0MZ5zKyoN1i+dtlUFxobldsJBX
er+zUPlbyaDsDLVTNlprFssAYSgTTmzpd9LB9pLvFplKi2FECpg6U7jyWo1oXPASq1ALbuGqAY+b
LNjfbWKSowNFf53w+6zaTLzh+dCuCRLA9T0O1QZHF/97PlnLqGmTtaM4+kNlEGf2508cw6bmeLTh
eCDzo/ptTY/VxsqLFAi72r5IkpUXclAJZW/7L2bWqbXot3GON0Zwr+DrE8vku9ZsMabesISBs/78
Yk5tbWzilGZf7MxCOfpqqBX+0cqsC5+mEyEkVrHgMP5YpqAqokZ+YTo7ORj1Ss4sYHw/bHvtmsWo
yHhXlMiGulNO294UGxSgaKnb+Ivbd2ohsCn787XAsvdh85tJadgJKiofD+tBJ8GH8Dj5WGb1Wxuj
WYjsL+6kdmolmHveHGCREDjHfZqpERn3l31aMmYRLi9d25OmPux0avErwo4i+CxVuxyFZ9zEagBO
L8TUEAJcunBDN914pSnvHSxB2DMCfLFf3I+Tvx4LImUk6rfe8cJI+nCjpBHbnKESb4YXPkR6f5sZ
6Eg+n1Enx3GwNrOjBCF6vDloekVGAj2ez0lUUM1pXwqpDKuyq7/4kJ7atlKcQrShzv9xjt5DY/Bw
cKC99Fs8I1GDxHUoDnVpQVDQrsAy3+WZ90WZ5dQE/m3I4w1rMpkZGj019wFsbeGbvHlmhrjd3tdl
/8WZwzg1fzmR0iRj+8hZ+KiM0M4UkGl0cpYZXT63kfg5xB5RD5nmLinfhkuAejH0LLVYx9XsNVC0
WZlZI/rz+uYRfDBZSpXb+J2OYwFXGz6jqK1JwPLKlVuQEQ3p192MzuA+uBarJmmlDYIppRlhRM2l
zVL/qQ46dpbSXY1CfYbeeIkUR6zBYrzFbj8scmnEaxKC9VuB6JqPvW59MZtO3QVvdupS4mDeHjdg
s0w0hIAIdn5i2oHjA0iomo+WsM6omZL2IocvBjz1iGdnFkIZh2Lr8W0XiRbKis2QH1ceIQWiq8WG
/BB3ZYRBFiyaWZP++QvzSztxVJdEMQMAQOd14Zh59KRDQsXpkma5b+eTt4yGzr41I22my0rrLCqz
7EHouUtCAsrJX3YBNyKUOO+mdt0i6dsSz4ly/fNf6sR9Z7MxW6A9jIEfjryeLV2yGYzMTz3iOKNa
khEXsW2USdk8JrU2wZOLvn8+pnaiiIkqgarPvGoTUqS//7KGozUJ4rVZOqYAKasRmhsEqcamCUAE
w+szFswUlJNWtvZAiYGlbVKcF6a2+vwXMU6sYbMvHDmGxjHHPC4VEroV2nkb5/iWE4PWyOxriI1s
OqCtLqwz7oyzaxPUyFisGlhVFJFJeaSPCvm8vx4ALmykDNRvkcnGW28n9Rvb4mIbDUwpHFPEtIye
tUWS/yYRY7Nk92vTTqI1WmFzVUMV9SO7ctagBZyVG57pZWrcpkYxXvHaYkIj3nl6jNzO22eq86R2
Mv3iYH7q+umA4UF35g79ceGIcluSNa3B9WfpeBshS/NHe4wfybKMNp/f61NDIbxGa4Abnc/G0QaE
plNVgb/KfQ9S/EpU7uzmG0W696IsfPx8rF/P7fhNm6u/BqdXPoPHx/9CsbNuyGMOB70VQKWnYYzZ
azK1bSDKflU4mXamlWpw3Y76cKnrSnjQW8VbkgsttqJQ67+2kv/1rvLd/EKEvJZC1nBi2qM//vOu
RFGe//f8d/7vZ97/jX9exK912ZQ/209/avtWXr7kb83xD737lxn9799u9dK+vPvD+hd44dC91fLm
rcG+8y+0yfyT/9//8z/e/j/4BmR5LivO/6EE5hH+/pvzJfzPf1681DJ7KX78DnX5+y/9TXBwrH+g
y58bwyrHSYoDLOR/Q10c7x/sPtAd0Zr7C9LyL6YLoE46vMxsz5y37r8THAznH+wlOF5RbDV/YdH/
hOBw/BXx5hL5rA2kIMMx4XhWFyqGfHjRgA9CzZoWQW8W5/Rz5X0OrQyjg/UVBmF+TX6f2QzoGI7L
Fwug+8eKckvDB7SgLf1xZLurKj3ePnuIt789hOu//r3fKZ/zlupoFAT5s3bVYmn88HFs6dT1lRWN
vmxxOw36WB1IEmVtdEyxVpWBJMmGEpdZJcpNMzjj/efDW97xF2LeVPLiIoVydZ7x8TG466QLSdNp
fVhR2bgZ0alsMifCCo1QgvyeqN6TpcTXAh9Eri1EYAQkzomYnRJEHOu2RJIULmBS42UeyM4AGYcl
yZ2GdCP1lJ/F/ZWD084UcnpHgTkYJ3Ezo9NdKX9SWUhvjMRNVxN2JD8i5gHEol3tqeBX33ATy23Q
5/hHRahJKh4Va9uCguvkq9Wo3aHJE5f1QNMJ1AGOSgNWxGA34sXN81jF59HLn4RFT5u+yPqHrIPU
2CRjcR5oIAtw5pFQMkDjPo+gzTzTFRZPWqjyF4cx9s6bCooNO/LgxuudvF31jSDNlltV5IDgVP5u
wOJrbEkA4jJVp4FdgT3tTgIgWjkjYaIWzgzKMh4iM1xk+GucuD4A1IYt1s8mjaQlx6ghS/NiMsaY
QkQ+rIwgrvckQleHJm+DPZKccWtXWrarkBmtNaPtHxI17x+qZLJveTr6GkWMvi50i7RvYsReZTnw
PjjsduKhkPcIV8sneJg8mYr11geFxDs01Lj/2gKoOexQn4wn+XPAH3ev1vwVYsmaRxuDxnkwhuYO
z55212UTu5R2KM7HsvTO85zNzIqcD8I6zRz3zsIG5IMEORPrRgQZqKFeX5cVeYjCjnC7kFALBqGs
X82AP4YpAkGyqKg9+spIJ7UwuwrWHq+zq7Rya8ddtitdHq50xAABLMmiVWMg8AYJ12Q7gSmVyoWV
4itXxq1CiPlNiIRvY7tRdWkigFpmXti/pSrUMYjic+1MVVk0tPI5Hqv+gXbHdOFVPf+UEcmtAK+6
0Eau2BsUcRmk88uuVNaVEqo9kk6uxSbhddF6Ub7ssROR0hYV/ZuWxnJL0Il5FZo8iQDxGJltQq5y
gqzJfxMd95XIsBcn86wl3LUkWbWjEhdYq4LgxlaD6pXm83RRDJG8J5sg3hbYD4GWVukGhm77Q01s
7Q6a5ACgHS+XpnBvm5DnSOoLt3qeolkx9m8SJuxmwucULqqJJ2HaeEiIeJI/YbmJJ7J4AzLL06dB
abp9FNdEOLo/YUep/SJWcjvigJzrxJ9Yz8AGSJLBtPIQQg0nhUxJ462OK3JlmtmzGTj9W2s64lIk
FpNy1PvlGPGgMFS3m6AyxZXIDfPKawfrqiPp966IG/HUWXb5jGmN2epgj6/1oHw2cJKcJfAYbkdX
ugJjtotjG0j7S+jiAGZ7SHSAV3vp6tfFuREvQVM2ys0ITb9djeTgXVClbR4Fx/AbWbaau6AYmy01
8vj2Y5bkS3tQY78tyRFdjgExubik61eKCmQXm3naOTiL3OqbFmP0hRjg4BvRjYp4ZIzd+iPFVy21
n/qyGNrXuO7MpxhHVhr6vTEVJjLLSSnWCO2G7kJWQ2Dth9DozBs82bhzzVHea65sl8RzkZKpWSOy
wWqyN8xDS120FOWLRTm2LE1dcdmVnr7AGejtTSW9btWGxEc1u1Gs7tLMRb7BO2YdJoKnF5YzGpe1
Fd4GVnCZ43FaqdT4/FCfol2up/dQzbQ1eMNu3Znye+zm3drsux9ppOc7pQhfZWdGu2iiH1RonTgv
4SmuM6sflxRI2h8aftN1GDdnY1sFG9TGGm791FtpsoaL4lghIoYwvjQnLMOKJ3q5rLER24m7V1KC
JOOsKqaF8IJqh+4GlbIymkv8VNYij1NqknmW/QSc37rU3guCsBtTLgnKuZHkqK71XPHOEugdF5To
BxxrvLBYvrWzWKJT7zw33E2U1UGn9eqOUIPezx2MxaI13HU5KAS3zfF9fTEjTlSEirqSq2eDFXt+
F2q3Rk5yIsWV5lwrPCNb69z710YMg720OJaiXIQ/TBZa1vY+Vl5nY2vDcwE/6Lxr9GxZ6GqHhpME
C/YFpP9YwRyvFjSvRjl029AK+ebxAXc3OEn7RURM05qQ9eqG9qyGpTVtSBbpIpiKKfElnjs+uxZJ
4mS/jWfFOFuLsjR9wqVUOkt7tOXWI2B7WNLRdlck2qIu6U3jbpYQH1BhuBuzI990R51RJ7SCRQQY
Qir0ZiF4ry7MrBFnwxTAvdBVfYdmolkZUcRb1azDEM1RQcFlQdaEtRd2Pd5Pg5Es65ldQBPKH7KV
0SvlXqvt6UVkqkW1LZ/uRCJK7PiN54+T5e3yLpDXcWpMqz7oqn0K4ndp6xluLzvtFxkxoeuG5I2D
01BiLoNZdRDWOKFV4W4qpafHAkRoMVgGwHBSbL6RBo5NXpUDlGiJK9PrlQ1w5xKhbH7INIVvOXCo
XRwbo7FAObkKldB7gLKjbbOYGW8bZbRz+xHm5RAQZUDlL16kg3KTt6N7qVWT3EMuxuIKaRXOCRF2
+ZsZVpfYD5xzb0T3vjSHoSbdD90YIp0ovRCkp+8E3RbiJyK7PssIuX3qwG2acJ4H5Lk66U1nkQxT
d5loifomcBJm8M8Le1ypidrvpqry4Okp9bYjO+xpyLo4phAUJ+dmGzavuZHY6oXWmP3cgXPTxHrS
Z7LXgIcQC21ZoEIhEzzdOJHVfy8TrVy22TDvC0R1wHJH3gQS1XINnyM+A2iNbhdnckK2H8EjO/Tz
9blXNaWJwpbCIZxkK8agDKWd0M3SupJ6EPskiIvvunAVUkGETOdnoy5+bZGSxOA7hK4CXFEDXloP
LBZn0f5w42AQ9Eo4Qm/UtOGDg/pX/uQc7dI/VIIbQdeBdyBlm+AEqghWodX9L3tnthy3sa3pJ4ID
83BbM6soTpIoijcIaiDmRCbGBJ7+fCjZ3RKpENu+7RM7wluyTKEKQGau9a9/oCBKM5JSU+ldz9hP
3Bm1lJ+jIXPSXY9xKBJjJkHriiIvxXheyy9a9ky3UsgWiP45naFFY498Lr5UZlsfEIu33yQGXuHG
JgaTOrla0CQ9TfaWMtR/rzE7bZHeK4WxBRbDmzy1ywuAe3FZ4vxwcM123FQ1MVxdkyc5KZE2WvvU
aznco6o27kQS9feZ7STXSUWlITxfXiXz+VNE6sHBkTlbxUotm/JcTc8d3mGrLAooTyKlrBu2QfHN
kT5dsJGAdrSUiUefWNiYPAw+zuI5sU8JXr1PM5NnZykjJPKnaqZ9UvnTySRBbpv2w7hJFj1oTbH1
GZ5ptW6npfxFPfQ56HSJHQlfAWAH4lWlp2eEBtlez3G9FXkWraxsxNFm8mLTXtXSKRGNEfP25ybi
Fcq09BAWpBj6Jebyr3hgjR0VdbLE1iSGrY4xEO5SDi8J8rlqcORZyntHhZuBB/PYTg2i8VFws/vO
e6uhsV5i2MtnWT6JE8Bvx/Vv6SN/miX1tVNXEl7gwc2o/NdIkLzrwCeaJOlwk5lcCsI04s52ialv
ggTadd56GA109WMSC15MgQ136wzTSYxSPfS9617jCqU/jlTcbyA1r3DK5cMuWixm/rCzXqkIQW+K
YDCc9mBkDnFwrfDfT5KFRvATVts9bx1HES+YNfDGYxaE6oBz6lgIXT/lkro5wIzn3Z+f5hmP/bUl
xWMazdTyoSCov6RSJciG7YhMI+xNHYXHZ+QsmthekX9qDPum6dMNW/O8nQCaMG/uqaBySfMapMsy
hfF1l4+uOiKpwEIw9upveBkHt6GfIHbuMGKLjaYmIq/z3mJngaW+6qYR14QL7xWXo2V4/OvDJ9IW
Su+ESEoj/l5jmC3zrapIeawnze6UwcyOUid4HuxpOGCalewMy35CpPEJbx6HYTPlkuGNyaaHmf9u
aGz38yAx1shmpziZZuU82nA9NVIyKYYTHhbhRexbxQbz4nmXaRZ0xVZySCLM1kwrRTSuK+rVsoou
KSDnndDOdIK/Mm4aBX+7XnYYG/O6uyFp/PeGF0zPVZiYCEqF6xLJ0LLHogil7h3r8qLv2cBS4pNo
pENgUDcp+I9mwn7EqlnMX3/U6lrM6lbA22ZPQWa/cfHneiD8ol25ZEq8d51Cbm0dk6AJxeYy7xU1
qAXkgKfScJ/MBqFuiPvKx8bpC//YlXOA+3Q8JtykLEs4ktpOb72kSM11L524xL+BoGIsSzD2M1p3
wxcS9n0dY9jWKgerkMCfy+QCF/FsQ7wx/yKmoI83ZsuwZh1nED4HeHGhfWLC2eIe4BCy7o7U9CRx
5WJDLAffOBER/v1swnigaUr5QGN/ZUwU+bTTJqpGGpE2dNtPJtYjazwmCNryDNxxqkjC2W1o3MLU
lV+mvC92TdZl+36gujKLkTdy7mgoUuH3911WPgYN/eOsLfk5HEsn2zRTNtBUcu+ixcrgOM8LBu2l
xh2+Ds6FxcFxWxDNvI/hcwpyr7ryovPC+klPRv3kEltOvV/aJPNqnqfThc0NnWh4OSkT85aRpt8v
RfuJhLD2E1bczoWp2Y26pbcTaVQSdt7heu7OpR5WSAD7nTUn1QVOTHQtInBwGc6C28pp+nvTIv/O
Fnb95LVNtkeAN52kRfe8acTMCdDVVotlOICSIvbuqsNRnhXsspt0sWAgE3Z0RrHrIqivvZk10po9
npba4g87c1Zfa6G5K9VcrvAmw3GeDPgDc3R1VFKByhHDgaFgtByhacV26U3kHJMBpR6gQoeX1gjM
gllgdJlYsjlmUyAufUyD98wcpz3xUt66DsVwzyiU9n7EmjlcECAmlfKqKsCHgow2maHk/ByySudt
Fs7yM+FzN4MO5Jeu72i3TY+saOFiZzOmTKhd/lJhLIXz8qm1GwFiETDPi1Ez97ucnLG8sJalqpf9
3SyKcSMBSx49pbEcbaocOw9mdluSvEFGluY10yYNfKpddUvEIk+mzilFzmexFIlAoZ3YE0b+Ia8q
RS+4joNFBcAq344AvtOcYPCmB9C182uISp5CIiHp/aB7AyumBMTDaSd1e0Z8iKjH/ngMCAXHRWqF
pVZ5gXFURpwpBVXJnPOyj30IGgs8YJDP/KWDlk3ErcuCPwN5c4aLXiEBhMY0fSbsaHo3s9zEWk8J
xci42HeGCeiVKXVxpyQUqBUFcLTYLXowWbFLU4vbNd5WPOJkJKtE4yq4Ym5vA+LMLEFIFUBwsZ8C
/xWmt5a9UW+xpwfOALgjCxC/yDVKfCwoCyz0KHjMBuCLoSozHxBBDLzUw+wQFr/yulF9xSrA3mI8
NX0UWN+sYrspL4wFXEHRxrZGRx8fz0gNimZzFVJqNGsxZ/xNlQ3Yo2a2OMfi8mf85nxI6gLsVtSp
e2GYxnfTnJdyOTB4fGVFsaRaCFY/Xs0M6FK6QEOituI70yrFpaztYoNEJbwMu1Y91BZlutUmYGrQ
d8XliKTkenDptNaJ2bG5G3b7Dc1a/agTip3GVNHlGLDP1mPKLUw91Xw1iXnE1qMgIqmlfdq2hKod
CJqJLpf3WTXLNoxwqT2VbQkiGWUBNW/R8OMcotMpg07zIV1Qb+qS5RSgQXu0Ql4Jd+7bb72K66fU
ipProCfdyWqW9wfzItyIwCFLn68TL+jXubwNIxBS3J6Ku4qcnN1MUN7Ghw724Xw2WB0QcB8m6XXA
lg/uBIg6GJ57HSSGx1ExRuGliihD1FTYH8ZmGtaL1fnar6mEXdrhdernBOD5+JNlPQ8SCX55MRFP
eonPrLj0bIrYankGKeXh5xbSo9w1c01xPlrsZm4y3E8jZbIswOfMurQ/GJVgs2Ufe8CdTn5GQhMf
wS/89RkSHDpAyxCLtyMhpOMm15SfLbuJXNPmEPEZat6QWlOcdDQ7FQsbXxkHFLQuWRSTOdSPBD8A
UI9gxk4W0yp0FM4OpgcbG3B5y2HPy3PeZnXA3QA5mk4NicSf6OonSQh1tfQTrQaFahx90wDafJQB
VbtBCM60HojyuYaWku3TgXVEjCunlj9IejyHd80w4zs9gpfZpa6yC0FOyHGUJSDislUi2LK3TeEU
1zj5Yv7rZx6oF/6eDnmJtF1AJqzJBnQaUcb0DukGSiMV9N8DEet9x0dfCQo8Z51FNCEEKMsv2MVR
cqh2JktasMgymaXXmHw+DoPHXZsDw7kgaoelMhTcg6406YaGUT1QleTuqtcTjla4BUXULb2XXY2Y
UlqrUVFO1HVMBTkN02boeeBTiH6msIHUz789L8xpCYxdGVbffPVGzlTJoXJBmKC+wZkW7/40z/b1
WLOgM6rKJPDYZJg1JteIqqBY4FA/v5P+TEc2BhMm0cVz7861v01bGtgzUBy0uCfhcns3LlXApBUt
GZHf/R4ggW9MpGSZ4y0Tup/nJkkx7aGY7QBUtr0XcLGi7sNjF3d/8xz/Hgbe/CipX8wmX/z2/9NR
JV6EP/UkvxlVtu3T17Rvv3dd++u88vyT/zjOR3/BpPAhVHigXUQEMsH7Z17p/OVhyADhP2Ss5noO
jcI/lvP2eSqJBQHe8pAxF2eafyznrb9sZ+HR0cT6ixHIv0oWfD2GX/SgCDAszgU+3QvqReRMmIZJ
Qx7IGX9OKfX3uG7FqyyEifzT3fn7Pfp5hvi7K9loGJB7MPB6RdAtBXr1pVw9hDbmkrjcPUpR6xUp
L/0bZO7fXYlrICyB7o+RyPLnPzXXRFvFc0NEG44dRb+Oe/O6Hcit89V8/6+/EkACrhoLV8LkWr9e
aIA2ENXNLA8T67koi2di5J9z/v+/XMaDkQsH+PXwE/k6MnhPS3rSMdpGIcNFMqPKdaGz/3DreFch
SCAQZoT+UreQSLNyMX6UxANUzaU2e8qP2qYGFPkbX8p/0QSHIcRp5gfQT50lifPFvSMXmhlaNMpD
Oo4Fc7npbkr0PZ6h96QEh5s/38GXcMv5Yg6qPJTkABgvpc+G5dWszVoegBoB+ThKDnmo4lVtZE9m
CFqVYWq8siYsvf984d+8isgyFi+UM8Pr5fLym5puGPTyAPRQv+8xHlt5ETbAWHg4b6yv5Yb9DIic
vyOQCLsCdDlW9a8v49zn/YQ+XyKmJa+gYk66zW0zfv8fvtBPV1mwjZ/W1sKwGAyGegcj0thTN/p+
qEZxJNLyP926n670YmcaiyqtGYjzgpT9tPF1/jTX9AD/D8vLfP2UEOOFIW9GELnYKizv6k9fqo4r
L6xqWUEPsuuNNAeDkDfJ2T671bSNGLtvrKgh/xvmCaHXut7kpUN8snLFEV4EapSR/gNXfSxNGgZx
X88w8jkCeknh2PVB8TxhmXORzNbwTgYt8d1ybv2VHYEx1ZL/hKy0akubbzMex44z0Kq6nZrI/lQE
dn3hxXn8SE72tBkr7R3iADf/esKiecx5n4tAY+zfTmSVrQDdQDAVtWXXoanti1JsYa2J9zjZukfs
NsevKmaXtzqfz44n6O2Uu/VpDNshX6dBmNbbyS2JksVHGKUgn8eAT/VUxXzpYujkro4Sec0gr950
mFTAS3ViwnasvoywMXO6aO/jNLxTJtOwXIGoG4001pXJt5srNq4KH7w1+LgNgYLNhex2LGDxfcRi
mORU2K51tx5QeBzdijISJVp9sswO4mpFuRNGlbEm4tP+lKSDd9KJlT8mYV3e+yPTX9U68rPyK/tT
zHeXq2AEG5GV2898piFGwB7IqFs7zsRa175LP2vQy923I0brFN3VrWFk3WPMrcFgVslrv8+fTYtn
2mO0+Amr8GfdjvH7zp/rC6KV+PRtW58mstHBaig3ia6OojLFS9/XdxjauBfs6N0aaki2H5LSWVEG
ZIs5fi+OWYLvz8rtmVMmjoyucz8Rzz4hHlcWYRd7vy/ROtjGCFp/fu3LlmgDvPTDy9TnlhUZNwFR
DbkMbjqtKyWTD+GM7yh2ZFnxGOGCvKqIidqQGZAz4sfveMYCu/HLfcaUUL6zwJWijZ/Gw0MaS1LA
GVi2ITYpRUYIKIjBJb5x86cQh8EPTHeqZztI6yPfcYIxxs4JB0od3NyK7mtcwz44ZLHka8wOPZxb
occUyDHTAY9aDajYoIdG8mHzCLpYFx5hDjIhSi8pDMSGfnTfqoZl55qzsR5cjrgZe2e6HbkYgWJJ
md4jzE2GfR+K/CmCmbyLBOsIIxw4PVk0lPt2iDV1czQ8zM1c7HFO6lAuGY2d7XLpePN2hryjVk2b
jP3K14X1BR18+82eWVtEck/Wphy99uMQdPJzkrveKZhK9lCAMA8SqOEcIaNlDAHHzFhbBU/CIyXq
USXESRHkKwBQW3tdNPkzDUgEb8d3jnwQa4e1/rQxppZ+JIW+cIXJO0PipFwcf3lCvcPRh8kT4FlI
B05iTvw+HxpsgFOp0+9CRt5BFD54mp/6RFVa/YNsp2GPpAnv7KjnRZjHUOCxmT230JBWysBmuLXK
PQ7e37u+CTZpq98LZUMvGL706ZQdK+EDE8XSP3EUBrdpz6Jk2Ky3QAjDu6From1SsM7RosYrWwbF
p9CS8wmTyV01058ns5bduhqLtsCzOs9WTlfyUrMr6pu0hFQi+jy6digqGdOx6oueuOVhkDE4Mcku
c8PuVo3dsLeWc1e6fG+7yp+y1givQ4SoT6XGH94ZOgvO+QiaQMryUfe8UZgNxY99BHXCLKd6M6CE
23rtzDKqQhUh3u6xcTOakgTSlj0nJU7m1vIbBaBcPnkeG2XTsH/ghB/czhlBAXbTTJs4UIBhntOH
txh9N6B/GPhhkMhr2EeN2pdm1W/yKWcTs/t6449cmoj45pDhXcqY3xq/pkiNpCgFdsMtBsl4o2yb
rLx2JCbN6eiEPIRKXrdqqatruz6VluRlovMkZLiyXPRP3J0sjsASfICW864LSe1zV4TWd3NktxqW
d8QzZ+uqiLvsKvd0shsmtDo4u+dqZRidR/qMt2sZtKyxpiXY15nZEbtar4fZrz9CJ4qu5yAWG20G
DTH0xJ70PGHiUc2mwdvBFx8GmcTr0BfiGM99ddv27D1Gwu4xRiz6Yqi452Q/7pwcWVYihuzKiW3z
S2QRSg3UQj1a96S9teWh9c1hn6eIE6ooMd51TXbtZM7wYOR5ez3ptHsX5/MnLNRH6CvQ0MIJ6xt3
trzDHGUzcDLxmlhJxjdl8TlQWHIzgH2uk8W3rss+sp7vm8FMDjZuJQSpVGrdmQ5ivwkOBMdismdz
/2J4db+yAw69hcl+YWRpeY8Ztjg2gh3HrEIIS6YlFy05oMuPTZZUBEj/PIMdvde4KnyyhTi3xRpP
O90fUDm4zR6we2UDxY6rro1yAdZdspnlNHmKVySPqjXsvOJCjMqM8DsPFvUkdpCbaVAzad3SySoG
oaozoWeMasmgsD+2lV0dR+WQvBd0pgRfhq5A0Gq/6S1UFiUwmMY54DSNtq5mDp+yYf+rgjG+U6DZ
iIuLHHt5Nxuq9EiaqIPFPaEoQ3iEVlOLFbG5DqGr1OJQ2lczdmXP7ZSnhIoMRfVdehBtrCwJLjQY
NmTDKWoWpMYzARw1+/oULoRpokq67kb4ZOc1uUsQAJOMJEeKkDYuk9PeGpj6Wu1jWJgFjCJdvh9z
R8MntHyAJopryA4ymIajKPNik0nzixv2B5nnEAgm0thdD5K57bO+2DiGW/KhjXeWIwzIaEGFJaNr
T3vWqU3AYc60uCdP9WArrC+0ip+K1CsI5bIL4leYJpHZYT1A19dXJKOSAwHCaW6Ea/dE9pbOfMVy
Tb4mZQDjo7BaAwhaR5SWhnGRaRIld0FSsb+5Ptu3m1Cd0C2542rEutfbSL7woWAiwqxm8oY3qLav
uepQemEkm2bkMXLF1OjXYrSdCTHqW7M8gEyx39gjKccYEAboL6kTSCzKriZEZVDeZuqKIiLiiwXv
naDtw06xorcaNfjZv/YVy+cBIcB5Dt+jV+45QUJQEKF85aGprPveBEMs2FPHIHsSZX8XTxxzf24x
XnWG0SI4tbkSMbjgHC/GozBNvCoBSjwMiiJMkKnDAcVxLERanwwXz/w/X++1gG+5YOAt6h+MF17Z
EYiGAsf1C4xbQqKMFsv8epO1YiBorameOjwYt0WLmtj3wvHmfOyMpIn4+9QerR18P2NNDpz3RDjE
sNdk8bzR2L1WpfD5EMDDwlp476+acontGn69fXFISQc99kNbPdcOruSrsRtbsyJLk2K7LEsWUppb
3dWSnr6yCj6xtCi0oVE+UcqIY2jDbphsOs82k9CDy6n3Ti7pCJeiyRsQ/TbadoNiXtAxET8kiyGZ
Q1pXvXWDKn6PTaX75PhIW1YR/9iHhhXcwp3kAI4njYg8y/LH86koBCa263Eu7LfkSdbSxf7S5S73
gooSnr3vQSp78XIkPexUTq/i0KGQxzK9rVedRhQ3Ou6DynAeZ7YOUQ0Wzc5rYLNiVvdvbX4ishlD
G8Irj4TX9MUnQGQ++qjeskNEv733jKQ+SXd8axt4hVhwFYAKnOEwfESD/aIl7bN+iH1RZwffpXj2
cfzB1snv1goWC1kOBcEnU07zwARsePjzerBf32NKFNgV4eLQ8do5c7IKd2jKEd1qOyYxIzw4UkYc
R49VT2nc1qM3XUeGF90Ld7ovokk9G9Ibt900EHLX1SLNlv2WrGVV9qEDpUVSTpKefqD+ZhgMZeyb
iq24uzBiLD9+IC7/i1dDnEQg8/QNmRK7DzXT1+4X1NmyFhbRH6Q12Vc8XJ7Eb37ob6g6tP9C3MGe
S74xqjo8ef4PVB2Zf7loBSJ8ID1keq6PQuQfqDr8C48TxBk+ZBYTIJlP8X+hakLacF5boEsWDXbA
/2iL/gaMf0waku/137//GUB+6RgEsoWRuQv3DRGXi9fJizWhtAHht2ytk2Dw2SkCkqtMHxoPoADy
hUBaXqcTER55YRkjJS8+b5BdUskQN5LeE0l5wrZgouKCRLpi7s9YLGId6OanxFYGOX+xYG0p0aIj
+elO/+ajL5/sp13L5nwEh150rGwcHtvGr2d62JJxjGS5OUEC0XdWKoy1R5l2OQ2BySBqojP+8wU5
mF9dErfH5cwG1/d5mi/wVSMryRvr6+Tk+9Fl3QUEGZUDZ8seD5JEIYJQBsHFjQm/ERMcpde9OwTu
IfLZeHZeQvQLGc/oZ1bzgEflimBNcBS7I4EsFBkc9Fr0NHzLfLe0rW7eu7GoT3m7eGeC6XBGWEXc
+CvVqGpee/hCM9McBffa8Ad9V84cRTZh8U+dkHW7ylXIpSLgiGTbBPHSdHh4169IZQOV8HkiFNdd
2/c71OzTu8lHwdIgM1Fs/By9jUMpNOErhHFnR/hYE4JjrIMkm5ItZI8x2QLq6BszdUsI7mlif7Cg
M8yrLGj5bgSfqM9GSuxh4o98DG1noSZR05af7WEkqcOvbZVe67TiE0WT51xQ9KT6Y4MkCjMLZUB7
s/PUahFsMpG4wuYkMHZ+MPnywWZ4nB67puX9S9pyBk4jdOJubgQDYqe09ScZWtp4dOyOO5e12NlC
eq51fdFI5EHrAbPkmXAUGGD0DgN/KntCYbfEBHKC61lBOjIIzkgXsg6IYk04GtxUONvZ4kLsPeVs
4ff9RM8z9A0/DgeChkrh4oaxBH+12SpuUja5PAXfZdT1kKKKkQd3Nqtqy310+rWXOdyWzCjBMbQH
O+79NNc81mExkj4hLC/T47w8kmC5ORGRNjw/EmFOkSI7G8J9ZwRrcl3Gd2lCOpcRmpDMAcj0YWGE
htB8MgsHu2ZiEZbIGWgwMGwKNvVgl1u0HMmm9JS1cJn19AGWZHfF6UNvVuVklDFb7RFj5J33bpoS
/94YAutqHGR5Q/Bc8mQDjhwAjt1wndkieBLEe3+SjplrCEq8sukIw3IYhy5cp/lS01cEm05HW/se
/LE6iO4NvGW6WzubDX/jDQGvzdAE3N4xq/zm2uy0h1LZSwyBsr5XjkVwlRumswNq4Br2VxBbnl3m
UCQ8T/nUy8/8ssqfsS7Rd1llAnH4qHvXdcI70jKv79d0ztYHdGk8nrIwlL8y4pFnCwmsBEYlpPYz
d4bFFZCaOu8LWY/xrjUN2T60safvqOZZCMYccIMzG0+GfcHc++ShvpCrWLf0+0MOZpnHtr5heKEO
PclS+tIhgzUhPrHnKoBk+YwHXws0iLSQ+0J0NTycnli9k0gLu/lQzLNh3BPzO6vLzm6M5mbS8Np3
Je3J+HGuaCM/Zq5ZFXfxkEN2hGKuAEMd52IeliJyniruJT0l91KbI2VnFCXcCGZQzSEuQ3R+LrsK
6WXkwjvr84tckDqvd6Q/so79YVkUXQPRYaVHKH5s5rX9IesNVFtMn1L/QZdhb1/nMWQUyENWUX8N
nNG6Sv2Q4jEsK65pFEmuiRhMmvyxsRoIhCuy9rpvThx2xaeGHcIiLDievea6roTwQ2obI462QUkg
4dYucGRYwfTMj60KeOZd2VhXeTc7+lPYx6r47gXCtsGgJpWQFmgOtn1dcf7MChYCHMCLWNghIZ11
7ZvmRWo7YARY+ILvG7hBIQOb4aNkSXglEG0/eEMfL0mG7wNsxca1VdX9R4R8xhbWbbrhxWjXTp+k
F04ZxWj0iB9aVRl+DZZjTSROB5V3APnxFxemXBkZMDqt5s4FABA5c4gpFmwy9YWUoXnfetJeO5X5
aAD1rDoBmaSYBNl/6ajDA7FfyZeyjYPvOiHuQ1iNuCbm5rIfGzVti7LRtwRHJI+eM4htxSG1oexz
7hi6iUfLTaudLUzgJrKjiXjpguYmSshaDGRBd0JWcfkuk0n50c7bYBWZbbebjQ4IYNDYWxFOSFzb
KK+Hcq4uPRCObQ/z7JZtXT7mUZ++H9zyZgxMne8bRQiVmsgKMqk790NWZ++T1i8/4h3YJrumE4gG
OMA2ZaHmY2lExQ4NarYaMGJeiGmgN+Tr1h84dOSD8CqZbvK5FbswM+tPqe8vt5asIBLUvV6s/aDX
V9LXzioBiSEqL2ifsyZoNiX87IO9WEuSzmxfkdsXuJvU9ARpZxPlwKZt7AFAtqr3YammZcrl1BdL
oOAu8azbPK7l3sQVYEP2kXyAYAX6hKbNvxD0X8N2qoL+SnVu/D6Sqb832rnYeQamITiZzyGWBL5/
ZaSdOrFhTwe8eKaL0bAifDWKcTu1DTl+0GHXqp9y+HOt/2HIhvmbaZb5KQqj+dSIJnoreucFrEBJ
hKki/zv3+A69968lkaorJyTnGvJRJ4FTxALrjg6HkGsACSNMqU8xq/zw57roxZD0fNXFcABpNmE8
WH7+elU3ntMgHb3oqKAUfUaxyMYgO5sa48/XeTFRPF8Hgj8GrVR7C+vh1+sMae33bZTERxecnD3V
bNizF1aqp2M2jH9/sWXky+20YIa8dDewWMNGQhF4DEtQ63phD575AUbWR9s/X+p1IQtGArGVWtzE
quPlIF0lUSAJwSX9y5+sK7Gw0jz8eEACu/rULoYx//p6Fn2IxWtCqJAXvhhqW2HNsi0r7zjrNL7/
cQQJcn5I7RXLVKXNyDR543a+aL15dny5xVsIvTsP72WxPlWJ20VN5x7hfFJdka9D8cOGygksNKgq
sCA/tTaqgV+bYNr6X7+kDAI97rOJi5LtmS++dC1cZeoSVnvfZ0uSCsQ2bY1vWUe/XgpcBZuPCK9i
D/eAFwuwjO1RxFnrHxOok4cpg6wYhG/a6vzuKjSUIXbzwBmv8Bq/c2zlGXyXM/PCz5ggQUD9D6+J
h6UuDgh0O4sdwq/LrVBMh0k29Y52DJ0WMxZeimHCiGALpcO66qQe5jdautf7F3s6exhfCzNMLvvr
JUU2xNNY+u7RqGP/wYJ6ynh2oBTpMW/bChi/9spvZ16RP6+I1zsLnilQZvDVx5P21YrAijszZ0nQ
bdGzuuOafbLzIczMORzrP1/qN1+RlwNqEzU4/kQvN8sAZS2Xqmz4oQsjsbLq09wyIS3dBQBfOji9
vDV/vujvvh92aSHENg+Iz3mxQw+w1p008q1j6UNjERWsidIM0z2Nzpsr/Yyi/dqXR6ATmEy5QRSE
r1faMnY12U+Y1rZQSnOr8jDgDMzyTg5zc1Uj6Gd4MlEm65G6jtnf1F4NCgXnDhDSpbmoGViiMfiG
EZlD1TkL5v9h4cu3nKNfb7zISpxg4UvBYLJeUs1E5o0ZskXe8AoIe53FkJBzbXBeYvrNq5ZHlPV/
fhLW67W7uH5TVwJFwnN7SYtJSvCSmDPuaIQGta4OHfoH0rFQVzYWR2Yq4+V9zzPrSvWl+gwRd7Y2
ThbpO9XaqiQ5s5/VjioJpir6kvRfHw4MB2BOwlNzeHZnHPMn2o6p8MwYQlZ9NYcU3aaXP1oJw3qC
H0QGs9d8C8Z59W5CKlxWA1AOryji8F/XvMrapegnUXhwY0Jw0fDkq0kJXlO94Ol/vv2/uxi4EfEZ
hAm8zieDzRHhVUwgucaP9iYXqP/RItHleKakS/rzxV49ar5ZuHh+mrjjsJ29WHVVYViyjc2JPHmP
xjLJOt4sFiJd4p8vZL8Qv0GFZbtcigf4jBzpLyujklgL7ctgpIJo0vbGpIfr10bYdlia4gzZnmQ+
gIS4CTKGdEwZ/JUycBqw5OUYrJW+S7MCnMAYaZaYNyKtmQNG2KbhA2WBejk7k+AP2nNV0ByPTK9u
OoHUuvq3G/HZFp+5DOca5M+XpVBGfrcMqrY92jMj7JGh0QktT7ZPzOlfV11cinfAZRQApPdqQIUI
1O4GjcChgU6MaCDn++MmHW3JnKhPrtBv4ofL6fXTxuhyrEGVXHzAQgsC8sunJOaKMPDGc4++0u53
HNKHY+PG0f0ZEPED0vI2ai69j7XW9hsHgP3yFXEXkiZkTYcrL0Mvz/l1mbklHAeoNvnRwvOimpGp
hz4myBMqWcdeY2gZfkHOWLiboWbefBUlsDEII0+yg91NkDmIbJ3uzL4CRZyLBa9RxHPRWPQNvz7r
BJrKb3P07lZ2E3STIfibxsw7RFCSmFQXoVPfenkLzWB5vUqDw2A/dQ3R9kMzyXaFvkLfeKMGGmtj
5senAuAICocaksW3jSn0OyJci2ZjWkV1O4I2XDV+Z+y1m/k3hKoY857wa+bLQ4cThRlgkEBSdG6S
+Rx4fbRK3UZedoWLj0RQ4k29qbEmpIGesyPKPmuN7MfrEeVZqcKfo1dE4oF9mwOmJM6cL6zqkpyf
GeGjVVrfxiYsAMUNVIDrSMsFDMUOIL0ZJs2vA0NBZ/PJpcdqryH1/kDgA12RUDN/Oqvg7+JzKGKQ
l6hc6holWWupKD2skUSLBURhJQu1dWp0VFwkoaHvpJ6r9AaiUkn6dKKG7raF/1NtYBSxumurksVd
PcNo2TR9Z6kdE2F9V5AqdJn4fl3cwUNov2nG4DMIb+7N3x1f9O67RlkLFDUSorxC4MYP8tW9Jw+h
NnkNEJsZ1dq5ezks1gYgGjhQEDnUFXrnS1SYG3AQkKtuTgHCw2rynS38Rf7GHiYcpLDRERdK573x
XtcZl1bFzKkVmTAH1Cotnda+FuPgdXdWRmL7puB1SW/oV9HpWVOA4QAMQvdiGJo2KDYId4z1LAVC
Od9mC/fmhDdIiIFGwg7GLLh0h9gaL1KkbTHnqgWjpm5KMK1Q9u281yU97IrxLCgjBADdfLCE15So
DT1eMFwZSX82soaz4VwHgNnz9iHbA2pIfaZwRyToCHmJztRESpI1r5+jbo5vEOXCbD1DcF7Z82Gc
VFsf3Nz2nrI4TeNt27fwsn8sK39h7ZmLtmYMcMB6EiQEkHTvkQxkaStlCsqpqPA6hFuxbnyPt0iF
iwYpLT3uq90umLmTt/0XyMnjsNNwI29+jGbI0nuKPWcpJBKX2i6sA4imVr4gsQ3w/EqSEnBAQAsC
fz7+Ar8HZEzBroJLL2AesSrMTOc7lPtme4JqxDKtpMGkoZxcbqyL/ZqzyyM7yW5bofgglgl2spOl
3ZKsbSn92OvAMbACCbyiuAtr4kDeebq0Pvh5Ltx1j/nW9D00mGRs4Yvb7u1kSVDgdKI2Jh7PGoOK
85gxQFqvUuAK3hWXaQ7MULdzgk8U5gUxrV7TYWqwKrNB4qsSx/A21mzhXn4smxa0fioBJVG/iTkE
koDwdqxMUwO1gZB3IQDZ3A/5+OPE/9856ZtzUlbNTzXLa11PJsT3/+HuzHYjR7It+0VMcCbtlfRB
7i53zQopXghJEUHSjDON49ff5dGVjcysRjUucF+6gSqgEpURkg80O8Pea/e1/vj7ovT3n/pzUQpo
MLyyG1iHXs0Lf2EQiuC3O8f0w9+70N871D8XpeIPCH3s1YlivrZuAZfun4tSB3KhIPvmGnrtCf7m
/9aiFCHC3+9v8kJpggk7omG4gp9/yyj+Uho7yAJKsOvmqTKNOmsHHMa+scEhnUCEsuZmq1wHq9ji
jE23m4kSACrVaIeM9AIvdLnmFXumpT9jmnNFjbAbvd68Fq77agmqq83UW59paKcv5YyLN09979uI
IfsMRknfr+BOk11eS2I8atSW53Ti/4xHfxbN3pAZEVlaVqdA4m5Ezv5QdNr5NCaYOie2UTPUK9/W
t6MEuvTiqGQIbvu1XfHxF/40oBMrneGH/L28tfuZ3VhtRrAydusCKmVV/bJxOtNBzO4M7whKJ3ZN
A3S+s3JyfKnICYNmp/hsn6BwlX7s2Iiet02R5C9WtqBsZP+1xl0uGa9Ck8QzDQjiyXcH+9AHOtvb
s/xRUJdv8yC/0gXbnBgmxvp7aefPC5bHe1+ywbzhX3HOkG6SEpgaxk1N3kgXIY52ttoyPmblzlFo
ynLCIx9wUQB82pLuKFBs4mLcMKhsve1Km/lomYV3HgX7KEsPgXUYhGjp+leRvK5lGDw1gZc8d3qx
wwM2DMfYyL7xCiy5Lidz0CXybcRTuDVIeowVGiPeg2aM2mGujr6oi5NuAhbhQznl18omYTe8LNNJ
DzoNYyNtsm2Q++tjW6Vubu6TlO2MsqBL6Y5pka0n2MDTWm0YHo1Z7Cat3IVLkty4dWm/NauDy37t
jfVZFEHhRjqdgvzGNcyweM07IkNeUoJGAnM7cMfOxnaCXNX3e3Yji9kfstSrCCmVhZdbH2mP8ZFP
rrAizyNqs+zd2MYIflkRUm5nM8FJgDD8wOz6McwSfwtDCVGqqicZ5x7UJLduS2y+QqPphlISXVNG
86j3bOBiazJCIAoJRzOCZzVDV/LsQzp0Z28JZbROaxTk9cVt15bEBbXHfZ4cA1XtKirTF8PIHmYE
dFHHj9ml66wjvBrvljmtO1YIyS4Zlyem6f2hhcaxhc4jb9vSMA+N56qdTlr7KID/Ropydtsb6HpL
d86PLqOk3RTWcJOKZT2YLY+m7Rf2i1js75UOoZZZaRDJTBsIY+W4q6tA6yMAVHmgKvvsqCaOXe6m
p5bNxGZdSwJqoX+wPot7txl27trw/hgg0UqjitPWEAZqTZnFaZb99Nb2DU8GIDC2D5jnTDzdbgdG
Cr8igJJhSW8rbyY3ACDlHirBk86NPrLq3IpYMySx20nrnt9enqS3GB2LR90cEHgMP3EJL5swc3hz
eNhu2mbEwsIFWaUrgM+2RTvrPbVO8ajC/Ha1EurSwYTLuD7nvt7XZi+OQTo99gLb8VraG4hc2xSi
VJcS9BqO7kvftvtwmc8StBuUkGHedU2ht2PCMi1N3FcfcXQ0VWW/scriZ+Fi87erycfVkw1PuQGX
v7WsWGhszwBgOATz8Ow2SO5lSTa4SQxwRNaB+2ACzduWc1exHB0nvlsNmHA+D39P3dPHRiaGm7Ar
vtYA3DBFvjj6HJfHoWNjRlirvGRCSyy9AJB5KqyHNGsfRtlvjZAXtdbVZQ5d+VFcTzM1JEGDrq03
Tk1ju4+53frHutFZzAdGSUO6AFLp7M00esoZe/6V6dK6SYOeFiVviwh8CSkwLC6PqNacbc+x/qCd
CRLC6ouDksFj4ncPrMHNHcdEeKqlMQVxr3z9jXNl2NhjkIxR42h5kfYwxq1Wem/yQe3Muh3YaHnZ
ozPP4tzNJuoGQ29cWb6D37BjVnKIvstdBcAzItQrIL+yf+z9itMFGSv+TLkD4+Xw69XuR+bmIF8y
boeWhF1lEcgq9XOBDWJnl2vyNKnp3BhtF8+Wli/IWl48QDZRYYwf/Sre/BSWHBxHvsdDA0+zgGZn
Tzvs+ofal3thy4R3sXUvtpW2+ynsvipv8bZet/Y3prafG+Io+QIrNhllVownr53MS2Y5j4Nobos+
e/WVDUEEsJBZu0vESbvFtfPdFROrV9eL1fUsbYzwPuydfZ/L+XHmo0PlPZI7xTEafldJar0VRNJv
OifgUTNcOtZgPKOM3o6tOtId6503tvapA1kYtWOTszYXdRarpQj3CNHXQ1brG93I45gnao/TPY9T
YTSsKo0dl1kRr4lAL4xcmbbQHdwv1+DzAkhhhJdlNd2HrLzCGIKuPUN7M+JlGustpMzss5l9N57s
4XbOW+6EqXix3PGmgtcnxpWLVQqcQp1+GpmDIrcsv8a5Iht4eZOBKrYjrwfhQK1iIPv5aVzAzqAa
3rkwl+w49bz1MoPGgKOTtM1moAs7ebmX7hbDWaJ+SJ33pB6aR6ZHqooMlrPNNlScTGPpVPepMSLJ
rjtwKZp7rYEbe7PUntxYltXsqqEZbm24Jqg8bJqXwQR75hgvmTFdr2dgSbUvIiP0LhNG3lfEGtWd
mTbjvHGXwkU4vaxyeKykER5Er9bjPDov7mw2nwQcGelNUqKN2HnB5PSRU1gkXrluDXmGe9bejlp8
lcZ4b2UBInl30o+9V91PlWHQQBoP5ZINd3h1v/Wd0+2G2a+PIDa/hT0ZEnOujraB+IXB5bix4SF9
53h1bybk8h9ytbotOqjuQDa3vZX1mO19UApRGJJuXSqXF9uP7yIlSKUyQ+OcolZ6xeM2RSRBhL98
QgA3A2v8yMuc4qMOg+UpmAyEJEP47iivieHjBq8gH/KNkfhmjMdLPgOHMdFTMDwVAWR7x8H5N7vX
h4gPTEagDQFTsP/muebXS+lgtqX80XTqczGN4FGIavzm9OPWZBN/wRXn4Xzgyg5kYyGYzwlGoynu
3Kgxu+KE2r0G1jG41AhVerbs4karRMVApgAbDKJ+RBzRgowKs+EBjmh4swZ++81YxU2tl/l5xBa3
s0Qu8ljALLyFovujVeEXp3OBXdMXG3q44SWX1smvHLFvBJYfD5HXFgcUFwTN9UbbME4yz2b8YtTS
RmlBQhXZp+2ttPo1KnS/3JbY0m6m2pohBLZfRUq88DAXOfy8ZrSeOCB7BGODU4SRr6es2LtViq6i
dBWXV29U7y2ry1PqL96uoBZ8vZp6FlweRXj1NSzOU5k51icDFf/TzSs4matOiWvMsPYwNt8y91I7
G0cdWidMOVgjj8GwGoBKMDU49l1Co+Lw3FYdZGlYTJuSygNPWT6mWVwmFnPJU4dGYqfKMX0SBoWo
dabQikswRp1YD7gMfrDG8ve91X4yRMGnyc4Mm1h6FajUdrTOnoi4KPd8ckdPujqC/dlsirqW0IqG
76N2MUOtzRBVsLc3XoHXqUta7kBVw8uuwI0kjY7QuhU3DmKDKOskRhBz2iadc5GZdJAK+d2+aPzw
lGclUkLNzkkFAqlZtivGtnskYsHdm9bnUGQUTWgiSLNPXpg8lVHR2pvEcB0MjQ3haV6HsUUmLHCX
ahu0RJpUfPdKXHoRyzUrro2qwfI9btAYtRwpwEkQUY6AwJCOryr7Pgkizinyd2bI2wyb6wX9fL2F
pIA6KC9Pk4+BS1ohQrqZ8hB9GzDBNGi4F4v6UNfuo0Bgsoej+FVUwwvKGiDN/vqgS3oVW3sQQNBC
ArPUm8ZdsshpvO5sdPMIUsawX1m89ZEuyvJl1j1DFBgyYJAMlwVVB2+tRh+SsVSNbFkzXSvXF/yf
qKLQasV5neQ/VGdtrDlYsbnxTZ8LP1pMktj8OUxeAqu4xXnmXjoXM+zQVr8ogMG7ZP3WkmsdZ4ay
+UhH5I59RgLKUL50rsw3BV7VHYZnsXWJjaLwDr1oMWRxBhx9jcJS5Q42f3vxw+TT7DsCvdSMRWJS
80O7IIcUvW/FSxFQ+Vj4WMxGXqp5GS62Wcdl3U7x2nfXuYm5XDBRHQ3ydbFm1U4cjCNLeBFMt2x+
f9T0HJBW3+1w/Ugbfx9Y/XBLq7vwZijUNeshCdW4RZm2L7JfRtgSJOv35q3Vy+amVd19mzvAbDOO
yKwNYwQM5q5paHER1Dl7uOV7u/YsJlbyBBKRS1SauF7DFxgrpJDk68ccDF/JkH7WteL7UzsPgz4H
dfJSj6sGMlOl3w0DyNsAPQiMzRqnTnC7ivAtbPANClHvFRdkBLoZgDdwoMioTOvWdZsHOVGhGb00
Yz2soFUViD3sfvVEiWbcwxUdw0iV88q1IBNeLrdBi/ygyXZLSGRqxzf4+9JlPx2Fh8VJpiXKHLvv
osnF/QvNqXwvakkWXp5bJXmvNkFTc+0UFHk1PlEY7dXDhLTyZjTm9mrLVXuZG2kXNzaAu7jGE/qO
3wWpHgNQGp2mfZmGsGDYmY0HKmt1EEFW7V1RubtmWdMTDml/11XD89KtqKprcSfCQd5XuWH98vJ+
OK1Z7h/BIXc3drGo4wCAd+dNbvfsVnjAws7+oI+XZ1W5NPmpeYcxaoRKVKe3DlO7eEDFfmZsDCd3
JbDRqTG+y5GOaYS2vtNsNjbkclAEVOi+KsfdpGgHMUWzs0Nen26YbxisuEyg6GR1+410tnZWJHc+
UmHyT5ZPqNQiKu0A4W7BO0Zhe64GYr46uRwIQES6OI0XJHiUFn2GGFWJ71ip8k0bBmg/ywxhbuNV
lELdupkUf30vMF3y7KT+TMlH578jb4XkutnGLcccM4OmfaB2PARlhVq7KMfdNT9ly4m+8NF71bbA
5i7x9dBQhY+DNNw97TBTF2eW76MS4orJM9WZ65qbaKJjuCy9OBHvFEYN4ZMbOwm8aFBlbDD2jmrL
bnE69yb+kiK/6ZVrxV3XSDL3evOkVauPfe38alfQ4Uixomt/Ya/5xeJ0387Q/e5lx8dYK+BzQoH9
L4opNlCWRX6d641C032aXHmf2wgcVV2eUz94rUPR76mxWwLR+Pr387yrLHOfTsw8Cu3RzxCteKXt
8lch3kT8qH+udYOaUJ8XZvhRtyRMuR10wS29lu1UcQlpK5p0xsuD5QXBK0ZfzKnsmclNRvDbFtCa
R+GyHCee1Hi4EnjNQXNGelYHK3z8HAP5CcL0ELrt/Yz6+pD3i72hjTxxRL+STVTt3GHe0m7xTWbS
H+uxxw5o5eZltQZ7H84To5SVi5e5L8pt6xHD8CGUw3YdfRUD2q0Ezc5afWtdg9HJNE3hzmbOzNn5
aC/pwisa9Vb5E91XOOFaoiXUhklGDfA2pgIbK8mnYwbUNvLc6rPStXiQqcEHGXr7dmqzDarD9QVV
xT0R72DnG8sGz2fudE/grNt1klylGpapD9uPeIxAPpdJ9jO02ku/2icV+h+OZTMZ/9BWuR90+Ksb
l4ZWN8f6a60y7kuxaWUVW7KRG4xuvxpNJGlhqO9Za2Tb9jr+v7qulV3XDFZC5iWrFOmmqpgHZNZK
6YJ7W9byvss4oON+6PwZqa8b3ME2s48GdX2DtJak+mmkMR/bpeNf4iZH9A7q2GzabdXPVbfJdMBu
3z81QNfhDcS+nNnfzKoYdkxyUOEUgxep1QpabuilHQAZrN3exRssImwS3SEvWpYgnGo6Yn/YeSXl
cYsXdqYq188Gps9+V4YoPnedoaYudliz1SefPmHh+LAHmAKusFpAmbxHXtIwd4CIaN4O2GA+ezUH
SoMAED1Ti/+1cv6fntn/vxQIdN3x/udpfN/n/Ido07/P43//uT/n8ViQTGQZzMG9K8nqr8Yl6w8W
XqC1bPQV/xrEO/zPfw3eHfMPnEmoC4WNqNEPvPC/M3hnyP/3uTtyT09gmguRODgCBROv7a8kGUbC
racIeD+UkuiOIAXECWWRZ2MtEb15OjNvdOuBrcAzw0VkQSN0o/Ea7lLTT76sYOopSNMrr5xjFdCk
sBaWiypBgsQkjySRxUDw0KhutSGg58N6SvJgGXg2GnvrYMQ5iwDQLL8lh9ySkR97+Z0BAoGcbXWb
QwDuMkfguEGm8Yg9IwCqD3IvnCaWgldw6O+okQCFy7H2ZrZwfgU7kl8TfG8yVc2HI6p1h0oUuh5k
jMOCaJgDP3OpqW+KpWFm+mQBEDCOIVWWRY2I0vLHmDqpv5tEQHVrjkmab8shnTuumszw3jNTQAC4
Qhp1dqq1wwI+mqhpp/vWDoi4C9JwSi+rMLJwV6vFSh+n1PTReaiydUlNLnFs2z2zq42RmY53sNzr
v5lCIg3e5k411Z7xJaoWMkJIO1wyTq7E6rGVWFO4OiFID99KcwCmfmIGeJaq9LNcl/RuDJZ6WwPh
ZEocLG0TMTMK39Zh1gan4jRvWTsTEOGvG80/XTfw0AFlO14CysY+Vmbq3BToHKjD4QpNCbCVjuz4
UBT7sitNqPoh61yxa7oxlCQ8+tw3VAWt2zb3LR4LvjBNAPl9yOvYWETyMPrL/MJlpt7MjADnoKiy
2MH+EutceT+NapaPKGkA8Yi53VTCELsMCOtBw6F+lx7jE9iqeJuDrjrkotJHN8H0bFnFY4Yl/2Gc
kcOjd02DGHoBeTWTTwFQHWaxPMMuJTPdEKL/9K7A0RKI8GamUz6o1IdcNOnyhG6O8TXmlhhbVEFF
DOm0Naxsn861+PIJdShoCjt5P2Kp+UhHrl+KgMW8iCXkgtDSMo5gevlTi1mZD13PrHoijuTVsYtn
aTT2uw+eO42hW3/leIRf/ZCHysX6u+NKdw8p7S2D6hnqsDP9TJI+/FiZIG5FU5sLUTip/mDMt5Ur
a2Urm9xINdNpdDPvroBasXPGFQqBj+35pmMhfcCE45/JurDeZ3sIL1ZQEb1hT/ogpAK76i6CKr/u
n3tcdnfO5NU3yimdExk58wX3CruttPHIbM6sC7Ad+dZWmXznEy328zw4p6Fei5uhqpqLIl70q4HB
kcRJlwbHvHPW+9bTI40NIktcKtYYJU0YUFVoFs6GwejcIIvpHC6d8yBW08cLziNxU8xdwgg/zPNj
RfN5NzCYuB07J/+GlALuprNM5rlRY37WmWqfBygGT+QSNkecUtXWIE/qnammfO1GX5+0VxNbyMBa
Hs01WO2dVWblPbrl5EBA6bTXq5mizRHhrmtH75c3QktBWLR8myXgVgaSh0o1JYzp5Iz9CEL2kJnR
9HuNVaUHWzSnxTMXRpsOxak7/BiqCamAqoobE8VbVHl0TJbVA3PPq2BnZyb5pLPffoKeH05mO+W7
woVK4Vfu9CBrWs+MpPObuhucB6S5y9sAwOgLF+H4wBuS3M2oQb4xibcgtEzlhudEb+pylmSJuHLf
uNJn6jHU6oWQ7QJ9jsXTYlzTpQPV/CBHQe/XsGSCMCems5392YVy3Ol7Iqzw2I9oSdhQjBmYX8/+
tRKRYYAeTga+yjQzDB2ewRaPZyhf9w3zwotd2+kbiXXFfvVEu4O4jgwB2Kp59nNlnoVW4mKwQXtY
5nHgougXXJz1lexTzHdFOzRESfCgIhFPgW8w6C3jZNIUrkhxjk1NW4EjABbT4FTnoWVcEzgcNUw9
8V8iPLBb13ryF5ZcsQkuMe5bf/nC/zbTLxphl1N0SnnTQy76ZGPIck2qI3cJguO2tr9L2uZD0Xso
PImxf7Y62T+mgQ4u6K8YaMFqR5y0qPalrwbByDdYzyPF4UdTD6xqLWt6LPKaqR5PT3BbTdPyAwS5
XGKEQgCPKm86Gmk57pPeGi+j7pyjXdhXz03bvk6AfO5njx5gIZFk7+Rz9sDN1rz7Yqg/Q10FvxYE
Pyw8dI/ZUaQ/mEDIKwyXeRpYowm0ymmZe28Dq1Mz8OP3jIXRU61bSk6R2RfjRwMdpsDdiLeUaAYD
nUbmtq/JUOltHeCPIjY3T2LPl+pX5aJBIni3/Ramle9v3TotP500DfdVOyfnwUrC0xhWEEbmtTtk
ImQ0rcDULDb3GxM1XVy0a4o7GZb9WVmL3g5hz4C4NoDkaLQm0lXMrIuAbnKshm/E16IeapjvssIj
lCzqnWl4aNI+vF0Nsfw0naEYrmgormvgcumpmLTxnGWe/w7IgaNHsWSh7jUkIWWTbqDBrAkp7mZY
Q06unAsJ1RXHEqg5FRaLFcnEC/eBZkjGd2LKgcgIAy+uldUxSJrwQyER35m584ELpT4baeU9hQyk
kdrMzu2khcsxuNj3CNjMmOiK8/UDxH3jWPtVD4B1qvwa0GafoRHJQ2rDNeiyCrt4ajsvQajH7RwY
jHLb2tsbvmSQiEJ3ix7QxrKV9xujdhrsuGb/EBBv9KWzrtBEGTXrZphG8WR5CAOqtrd3JpqiZzh6
mUu/2Lj3KmnhAdvjLB6KlJgnpJt1PJnObZh0Ex976ZqoGRiTuv58FNoOt2i+2p8wm2wNr4ZxcKLb
4IYFVBP3Rb/EVbL0981aNPdqadobCBT2zUyCVAz714inaRXrPrG64Bu1gP08O0LCsPGIeQhLY3gv
SSjcJap589oi2BpSPDg27Hxen6mpO+DzwbqZmGdILUH8NJ1x8Cu7x+TM2DTh0m7Xr7zpStCgJN8c
7WHeeDXX28IYia+mS0sjlXefUJvurJzLegC0Ldkud4HcOO1K/YEiYbg46dDS+HavhJ6Wd/hi3SZO
WBntue+q3QiFhC6d1sjIreDGhkV9F1jBzK0Q5O8UaD4TX8lQu12Sm6GRCZtkRWhYYHWWOnhFasV8
szHn1Q1agc6dpYc3qqZ8HXtcg7Rbj37XZdG0OtPBNxc8hbCceU4QC/PlEAGjzTVjAqnsvSJS7IwA
hmJ6plKtSC8wp6fRLNIXU9XFi2tTA7qIBtyYdVN71ygtTqvyqVZSLzkQvoWWJAUGgN6h5gZjZJwc
wG4wrcHSKI9SI7NgpWblAyWmqG/o/dL+pwPBsBd4IVG0IxcgMOY2GYlAQanVHb2CDS6WdefMkHS5
iJZBrFA5VIy0nY9ZNa3blML/bWXKLV3/OfVhNw12fkHfb/Eq3WOpAus7sZo2cw6iutsESUMUlDhM
1tE+LEZQReOUOZt2AKbdOOtHlxGgFhgPYcNAT4Dq3hSY0xlls6GpdTXtTbKFYwWea6ZFOOWFVW4L
mb7wsTg7YjXdmE512DgFxY1R5ADic+fce+671bOYnEdNJpZSxUapkFlgWfDGlBO7gJLxABqpJkK1
Vx3ZXDvs4MJdllbLkcXDXba49qvTYRuNw7kuY9Ovup2F3ylejRlHuxqczVov9OBuifEIas6aS+d9
MeyZwSPChBIGoEi84G72MxU3foXmka/fh0HiOx765BkegH/TQO87MsA2z1lZ5Jsxndx4DTuuuT7L
D3kTYH/s9RqjbvfixR2mqKl1eqnwsu+EksudZ/LiZFhs81WX9AlNpxkGorT4S9f6fyBA/FNQDTbD
RnjB7g5+BQnL18bxL4KsLGF8kA9hfpBlT1tnzCQddmvIKe2RX/LkmlX7RaY3aHe0Dur/YpT4h5WA
rtS3fdO2r/4oB7zvP344ai42IWuTH6yZbMtVdvDb8yID1ibU439+nf8wElx/FHks/Pfa/f67QTBH
DeUDSuBHNTaRVjwjC77sJa1//uef82+YrOsPQhAvaPoBk/j/zP9R9bKgRgnSw9AwN8bI4x784XfO
ZK7v205hlxhFxmZ8ccuP5kqx4lQhHsBIsmtzzW6t2v7nX+nfP+Kr2g7SCSHm9LTBP3r/wdRhpuky
UBBX69m8RmQ58sqTcAuBXt5Ms+4LkCGfs0Wu6e+f/T89Gfr/L1CaHpH3+T9Rb+C7Iez/x/Do+of+
HB6JP0CtCcAcV+INj86/6OzC+4NgLrA2fIv/9+jINf/w0RPwMEEA5Hm6/j1/jpL8P/D52gwILGJ1
sdO4/51REmi1v4+SsF5wd/EQsdHF2At07u8nRmf58HPbFLKGZ7KlhDLojzpygTYwwPXd8d1MywAQ
hlc/5s1SXa6qy6gNAUrElRjk1gpy80lqtS7bzp7VXUaBBWjbwOkvgm4/i9w5wsy0kKrlTbvxQvxd
PBfCZYkAwAQisZedxmKqb80UuWlU28Ut5Dt1H9ROuC9Nke2TIAn2rqKKjdPSIH+Lo2y/5ll3QF7q
n4f+OqqHXW7EzoB/goAY4pPg5frf8sGuhziAlxhzEqaxkw0QI43r+ok4y8e6dcHt5cY0HwbzU6m1
/kBfEp5X5SQUiHOoqQGwJ0xoSncqmf27KZlDjA2+KMz4Gj51uPIGb1RnG18Tt/uvoMnFnSOr8ADt
ufuZznbSxlnZWPd51gzAZp3u0e3d6ShVYOJk4GogDlraP6VZI3XwgGEgW3NYyMMYuaRmlZ76ZjW+
aLMBXcGRRIu/ttVhydu3kekL6WJX7kYWji9Zo/WTEJrAGuKlu88r0OSN0bJifuCxuGSoIQc0UQIv
XVjhdsSzEtlmTrvgCRWw/rW6jxazxsDkY/rGUc9qYqiKzyLX+kasud5ZtGFfqzkUt7nZ3Rlr6h1V
p5tjl6zriaDjMa68oN8FhBjbm47lNcDWZbA7PtRUvSGfQJnFuzTwt5VGzyzNKU6LFSTQrEufFzoL
NjVWMtxauWfcSM/M9kAXi2esytk3pXMuaEaDDntgcpe3JR2mhaIEoxriK0dBsOALiPbRHc6DK9ae
uB7TAbFtgRrK1qu7OkXtGU99lVG9OFR04F2mXzlKM2qO+ermqwocEY3MqvscMEvkslO+Tbt63RAA
BeezC8tzA+L61jYci0aynBA4Mcpg2UEZnL5CzLZ92qLU/WznyW0Y/XgsjwvW6eC3y5u1WTFPsDlk
mRdW1gUshXhIkyWLp9DYkq+JQmQZN37nXfJCjF8EWqmD2aFDmiTqz83YDwuij2w+rSuyQUwHunoR
tUzeiC1OjSMSz1ZuRRVYPxCU9UOUmdPwOBK0kmzHRVnvmnktm8GqHR6soWq/d/hsYtFM1odCNcTe
c9HLYw/mIrwhGm0i3DykJM3tpScG0mEYkWiCaaIhsZxXZzSzUwvs6JOtsUkuH56ENA465k1NWoXf
ZWAGZ+XNi8loT4nnFbkbIjBUy9dIpWIsNvSTNXG+VfmBq0S8MHn+NMyp2fhN54CO9pefXtOhle4t
q662SZhUbzJlTxUXHWnhfFhV964DdAIRAujmECa1Jmx6pODWDNBvr8mzGxZIDwxABXOUnOeZVU4L
aLRztyGWJ0iqDGLXcejRHjX5xkVKuV0nTapgbQVHz+wBCjmZDHkfmN7Uw8CxhqYmiAn8NfcjsVOP
9mh4+zo31bwxhE5cKIad+W6rDMC0y4k62mZDsm9V5pIGtykO6UKsMqoqrFWidvRjF+Yub2xQym+Q
jlvyki0kk5xoyXBIUkJKieqZmu9MiSFYuHgYb0C+psCEzaW/c/vO+Kq9ANVob8mRBnjha5AKdD3S
sQX4ZtcddwZJ4N8B0E4/2yKb3he3ss4OHVy51VMfLpHjLV0Si8RpKahFojYkBpUbC5HncQi0MGPL
bJ5S1TcbarkJxWCXAzBS7cavgqPbLOTBVxUjZ6JHqY3z5CAVx2Ztue1+NstnuvVh33eU/jmFDQKY
DlwJSJylQv06+ls4BOuPFVxNuR0tsoRrZ2DWW2cjMCozlHezCTR6OLlF61caxe/U5N9WI2VJvtAV
KPMtXBStOmofVhOamMqll3fJzIzSFtK/syS4oNUqukef5PNH3wrSe47FmX5ArQdq+VeWndVji3X1
cbD6xI7MXCavE2AGkk1Rj0cVQ9njNd32NYRrzSE18ViF0C3vTdDj9wDZmM6kJTFJuXJxCqLKRaiB
lg6hNsc2V148l0t+GWwxoGoLWprhviwvUpj8ur4ydlZfsMnvMQHyqLNFiqyu92+hUfl36Lzts+dV
CVKAVSdPbtj5B5mr6ZmFYIhhbGTF6qzGcge+fCj32mhrfH5LchHkyj4hXQ4OKS/8C4UnUN+l8/YA
7shzS9r1O935DJy4Ndab1CoWdo4LuhwMANtWk5utEBGNmyG31pOt1+CQ5Qxkyknet8UAQai1nbuk
xgHAIauIFFqTq/zVPndzndaEkLlXsPFQ36dAovbX9/O5q2frloAsRuOuEewl2V53So0jqgh7wqMh
1uy/2DuP7ciNtNu+Sr8AtIAI2DtEWibT0LsJFsUqwnsTAJ7+bpSk/lXVaqk1lwbdWqoik8wEAp85
Z58vQQdLKx5Z8ftNPcLVs/SOyGKGqrcibdTOmzzvajD69qkJSuLuDGvYcz/ZE+6CskHl5CBIbRUB
UdjRJn2NCyRCEiG9+lZJPWfLkkjC1dnXEakbk+JVZ+YFuUJwmh1vvGp5MOIKE+pM/tOHXsbeh9FK
UfpWa9UvMbqwN10FKfHrWrXDvKwREjVw1HD5RTykzUxaK5LQnW08JOkNklr1VjmOWqedYb+KMnYv
Yiq486Ll0IRqIuLdrBT0+KYRorwvJu8FhBgYpyFyowpcT90bK71wRcT8V3mvsRak9zh52/rGbthq
7qUDAM2fbTslNDgxav0obERBqBCNQq/hvEUxwVXA141jKebpvqnD9ehJgvBkZDvbyrOdVQRzKlgl
obqdDYGYvmuyNicUTIterEpa8buwucVX0MJ0a9MoLBLoO+1ll30yjJH+fVeGpAX0By5Z0SAvHgoG
FO91ML9S+47P6P+Lj2QYxZOHueTBqMPqAI/toS6caZPLOr9y6rZaOT10Z6cc7+xsfuUA/CS49j3p
7FenV/3PcHuoIEwS3/3W6l8dT0v2tuNmN7WRbZSZa0c+HHyNpPKwFOjqTzlbAxObqk6ZsiPrBLPU
xyCGGQjcSkul0wpNaFT7VYO69cG1+2aTz2K+jZiiAaMCQZpr/j8tVNHF3fSXhjjHheb5Jy1UWXTv
xQ92uG9f82sHxe79J5zaNmKkBUOEHf7fTRSt0k+6iewJNKgBTELQL/2fHU7Xdf4IlgL6VIYi/26l
TPMnOMIwSGmxAMfAavo7rZS55Gj93s2ugyy1DQYfUkJ+cpnBfN9KVUiUREAxd3GQ+lGkaDlKMPgB
1sqq7XTaO1AOCzRHISluC6nvFAqgzlkcRl/aACMGC+hcEMynR/V4Fc01ciM2F/bH3AhsSEXsmmhy
q+lYIjDMnuPZrI9lO+tfEhmOhFv36dj7OlS3aSmCBrmLNbt8xKrjiKu29obhgCa4UaeGIdcmwqxM
2YQkDhuWTcA7k5aV0Qedj+jrqPdTFfugIUm5T4pZrJHJvA1U8pzSEeKnYWSjNiXkBkCUQAczAVjc
ei4zjw3Le9RVph3Fpwy7+xV7AmevNX1zNZR5goolLsbbodZ2IunFuhTesyIIeBdpWYd2NiyXnwqR
/PNocRygdUbADzMw8gy2qYtS3TBQuUH1XfdllrAnA9pg8YgtmLYwJ25a5n4BshyfT553WZ97Wi8R
WwciC9qbtlKJfa0Mx/rgHSGXFLR+0DzMdjVfQfhrNfPaacIx3SSN4UNSJHt917hVlG3EKNSJgL8s
NrNFtkdzXmzxWeQDIHszijq5T1gSAY7AzVINvXPN/h6e2bwyqF4FO/wo7RMe8V7YgFS7MnI8JwNr
E48YFyy4tJTuN0+741TrSjAYHaQw7toWXCgKYW38QlVfJZ8eYvHPiQBzJc+iaK3cuAeabWw58Bf4
ALZ356VSgOBYG3rDUTFUPdi4FnijmjSIkMb2yVWMfFJumiy9pbBuNnpM9RhEqbq0E66JBbDNZYl+
dD1VaQhK1DAObpKWmzDU5y2J9ekuLaOLEVfjXWf3JknGWibWscdKZZXVXXhwXcrylSl5t1cicYM9
i3aEZ5mcrKt81Jst52v7Xooq+xBdbUhmpK2N3LNe9vNu4KJyJgsVq1brGYdW4jQwZZgxEkZhvzeL
/i1KzKFbzaVp3Wi8gxZNWBW+hY2pXxOskm/xe2q7QZr4BXm5E+qIamfMxnhblJ2xyIWpKk0jcFBa
uQo4v9DT68Wqg9oOhQdVrl1cDUqnDSO8goKoy8wjfIX5QBWGXC7R2Vv1PJkaiQ1Rx3vSZ+HZjphM
rHvTPkLcAnA6psEbNYG3BWI60FVKc5PWaXHoDad6hPtwtgrHul2u7As6EX3NRABvYW2c5oSGkod2
t3JlZbGRRBzLO1Dpn6Ux6ZfSSsOXsIoh5tUmkMUBpnyboWubYjvcJcmQ7iBuBT7uF8JniFDZVXbj
3YemhiwFxO+RoPWnWeiXQiY4N/FkHNN5sBjW1nTdSauerZpwVj9JR4VDR4rX3JpYlffgWBlvZrq8
s4XZbwxQi58aYU75quPd2KZz0l0RifMB1cbD2ooyYq31U+356WCb95VUY4T5Yyg/THcKH9D3hzr6
o8b6GcE6ebQ4MvkelXaFrAEmJGBhv+7JZVU6XpaUqKqVS4rDBsznuJVF6O5Hyyayl/Rx1+9J7tp2
VmhwofddfG14Uf/Amg7xIO/PQzvWt1zW+DzEdPRI1lxZaeDtNSItSaeQtXNwGw3Aomdm7pfRLqIb
L3Nj4unK4gsDLm+d6ZQ+foVj3t5MpamzcDeIO0/uurxxrzA4j+uUq/ve0Aj4YpE2CTawMlipDrmk
zpxiGi1MlI5Tk6sC8chnRy3fyiwkQCnq8Uwrw0zWIO+sV/D/3lqShnNXMj1b0U6qZ3TzjPBlUp5E
VjHpGJzxQxsLrFxCdp8hWmx2L/W8KbOohf8h5IvAs3iZDcZRA/noN1NhlVsjwzYt0N5eEzyj37Mu
m9MVW7i03pZlG27astbfoUI0a3PsyzsI+MRkTeyBYNb2mm+yU/pEkKvvi6FwXiUdgbaeubQ2M0fO
KoLMbvtk46p1UXLyu4qxh+MO9knUc7jijpQsygzxCG6ounaVFR1Kr6ko3tDkdoC3eGe9aPoaT013
b2FkS1a1CKJ1q08ZXY6BRSEYodQaBiuquZmmfgUv42ueYzRk4+DRxYryhPMvWWmybo5gd9Vt5mgb
du/eqR6EFfs4JKOA9FotPUW6Ua8N5iVvWTsQ79tm1cmpXBy0ymiRF9iRd2d6I6NCF8FDOQYxC+3A
JPeVxOZLM1Tpc87q+zl0i+YGxXbwVKVBfN2PUEAjBF+PRmNOm0gvk92EgnMTTF2NVqOAoGry27LX
ZpPYXRXZPGCPdPpH09TRD8VmW6w19uor2zKJYtYj/aZGRCY3DvONQ6E0xqB5qqZri9lhSuwCEbhu
aUrex069mCPSa2vAG4oXkuUn9sb5YMSG/SH4/tqqDIr4BhSfQtCqe8/TbGFINGce9G7BYI8k8zbe
og2xjw5iyYfAGRpS7oE1pVhaGVSsXTUe+7pstiiwYJH+Uxz/L8Xxkr8C5eu/F8f3Zd9F/1q9N2UW
f18j//qlv9bIjvuTxbdyyKDUF4Hq/+0ZXPmTtKjGlnXWrxuIf+tUf6L+NahZJUXRd8AIKSirXd1y
KI+hN0rz7y0bPMrw31fIpkfMLJwnh+/J7o4m+PsKGVFDSgZIXO5H6NkK53wq1QrttreLirraIjWA
D1uEiXvL2gB2swD8d6YKIxIqi1ycFrKHYx3E8tluo+mmtEVxP7R28Mb+bkQVgdN476jZ2jNAhJTk
8R5dxxr5NmhOyKhSI3HiCN7HpMW1glfu6GZadE6NEpdThrz3AEguq+EjxCHDFvAEBo5oO0IRNiQ4
mPIekrPjTeY2Bct3iYxkvEnZuaLvGQdto9dQ4ZqA5h4FuFWgqpCRiK4GNuKIbyfOQcKmKiC4gbzq
4esdFKliV94Y6wXuqZpVS84Pta7zoPvKqzAoazBCGUTL8qCF1lMTgObYGVGRE/zzMShsJLt2B1aC
FYa1j3GMOxs56/lnzAe+twJrvLGRObGwmOPgy2xbqH5TQ7XPrBSAPgX8ZM9QmdvnQunpnZeCKA/G
OLqoPigeSIsuL13L0XXNkRZaa9AUOkubyHFBFueZEaw4QTGagft2bxHGT5varngjEyNgwqsTFs4A
PRmXFLSZOPbQdW+CjPBqH4mSbqzxDlOeeWx+tg6qJN9ivDRWJJhh2vBuLPbq0REFvLVvef+2Axyy
I6bUejdHkTpGvSe2YzSgR+OoLO8No3ZvNZOrhUTJnJBt19rnxOJhS0SPQ+KaeQXXUB6QHpDW0Dvl
JUWLod3PJsmbtpMYB0JIFLa6tDfXgI84FWctx13eU5yyGKh/VuRKvjZ9KZ4rfTJBXM01sZQY0oEy
arm7abqo4+mnJu92rIirZ2/s3QusQSAb5jHceGODb84a5JuAjY5DMNMsse4iTb3jBXRXQBm8Y1VJ
J0QuoYcHRCtFTARn3c1XDDTFtIuDXjuKQCN6XAkn30iAS5g4WyQ+HTuc1MLCpar+Dhm6lR4jOXo3
FeE5ZPQ0tv1YGJN5ilrm66zBMsgYeM4Qj2NsoAqQaGcnFJc+mFlVTb7GG9HsJysu3dd6KBGFkaHL
IquyZcDno6nBB1nT12rjOi4SaABmot8HZaN1h86uev0qq+spfhZV60GK4J+F/CH0F5Zw2v2kaNNE
GpycPB+u46Frn6M6P6PQDI8YAZm3JZaWMPwVgL1M7YDw2qGQF5n+CCIv3sbzsliauxlX55RudaTW
ficxNVFmqKe4E/iMvag8tUlUb9qqu0t6IyIeoGI34yTCwODGNfRk2/hO99zeGmZkGezKpoGKjlYq
r1ZoAao1iyEm3CkheFon2vAL5TrG4QkYVO/TDPfrCUrlNTEDyRXVHAZkrwA25h67pGUCTk7CynPL
8QBirt84Y0zGAMsTLGrjjoe49gXyxaYmrwP1DRQu16BOiAVK9gqFI23ffTe34RoCxY6NqvVkNA0c
gL5nhTf15UW5+h2DCOEjJOJja71oHZpoHYcMp4hb2eE2KNDuJVZxrRdV+zWZnLM+i+CVak/tR1Vn
9wU810sylO0K2f3M3LLFW94Hcrtop3wVR6ya7Pkc1+60w5PbrSLG+1sGveScQQRFzo6mMW6askLD
N7+WmL4W5+VlrppTp9IAS180rFJZNjtw7M02sTX91DSButgtvrG4LX/2OG13WHfcTRxMwbYE2IPA
zWJ6TmG2n8syXmXDoC2Nn8FGdxr8Hth7GYt2jew+xrg7EV+KJBNvbNk8q6RWez0Pu8ekbzouDKXt
aLc/MQFlO3IMp03XkPU4GCJ4w5hOju0YQLG26RhxSLpCv+rtUqV7mZvWdQHrd+t5tAU+MaLxjkAM
8+DS6a5GTXNu+yqCGTHzaEJqA3jUMnOuCnt28MLV6NuHFKHRxq3j7o5JbfDk1Ra3rJXDPStxrOPV
rH8GolCmmJ7j9KXCBL81kIX5QSzcbd4ScVtSGb5WKtCfydnUNt1AvVVCDTozCyYQtlZkh8p8SbHs
i1Nrj9qldcMnJ6xzFjYeE35Uafa5EYFB7zZ2qXGwyLA6emnueiQrsgjLuhiuUioktojajmdU7jmr
zM4skaUakuRFxItzHqHX1aqF3FwGqDRJ68RIFWbrBhsG0vtee+oqvX3miiuAvPSqutbZc9tBUt6O
c6efJREha7dbpDMZl4GptvooWtAaEbh6ga5wQGQKVMhJvsrWzL/22BbwWMsl+6MLFIMB054OBToK
8hmm2lrbgHoeS5b5d5GX0rC5fbipPDRydSDeNK//jOMifGGFTR0/FWSVmtZjYVraiXsqXbErHvzB
4Jybpzp4ZGqwG2XyFtg9hv7a2jFW6Pw5mIeVjKeXaZg88hZKsXYcFuSsvfxB6lcp7f2G2rv6GlIk
+2milWvhymQ/iL4oMalPJgSewLjJWrsh2E2lt4Vhn4uwK4753PQbYgMp9wVbim6lInZam9bI53M4
dcGmytsvTIse0HRTSlFfxKyrfSUHZk/Yp9cWA6DaR1HXHWj7lmIGk3FnYufGvy03EcTtd5GmD5qw
y7UEUfsWCXhI7B6cr43R3PWD8Rkg4kSCXSNLdl6LzNDXeAFilLu6c/CmYD5WOlMkR9avZYj2dvb6
gyrSgLOzqjZDUbMkDAemXuOUX8H3urIWZGNiG4+xmlIYJqT3FrG9AOdaj2HfgpDRSUoYsupQduO9
OUct0SgRURCDtSJieP7SUX+uOtmX94E7Dqu4nXmvg1xO62yi1bXwZvpT0eZbmtPcbzT3IwjFC6uE
4FWvLXmRkCRgTVi3dEJcV9YHcZdwmuYeCSPTlGsGBeV1X4uvTq6wQBhfWjfF0siIoVoxy1B7tyKp
FGSRuYlrGBSDa0c7Khbnjrz4ENSgSrbI2McLAS/BDbunQ8OHztBxF0fQWyZAUfAkuETJnF1PpCqs
GyMxzrJKHse0su+CMep3FQTQ3neggd31EZYaUDu+Q+tLOGZJhOzoHrW6tdetPT91Scyui2AJo7gQ
2EksqfKuRVXiaw73tcCiEWn6hcyWy2IdyqKuXcH48pMqf2sy9JxzOz6otr+pjO7SgRuiWoMkZs8T
930wrmigMSgNfcgkl9vcctlAri0ZW+gxgcsdi8R1j3ZeF8CsIBdNjtWys81nJghFev1P4/e/NH7I
C5bIrP/e+N1F5Zev/7pqs/fiy3fisl++8Le2z/gJfaIg8Nn2bEFMGtLLX/VljvET4ga0/RgQv9eY
0dsxucWvj64RtuDSK/6qMTP5dqb1bcWyGBr/RpjaLy3d7xG/4J7JOTCxKZr8XKDFv2/5alyrTQ6Q
gFkbI6xkisp7TNxdvAmJWd/EwnpR+TCcWHzHlDfVSxZa2pWuMHkQEAR+Zo7SdcVD4dYb8uIm6/Un
Dj9AOlUGAa40FUj6xR/YGNz7JsLlbYKECXuMc64y0pzFaAAuVc07sUInW2UnQoN2ODSCdddYKKMU
3Eu0BS51VPzZ6318znkfV7VTQbwtSiY2Gibj0RLoxPT5uvT0G5ttsO816r0cceNZaUOUPS65piMd
e4mczSXp5WRUnB1JpRc71Qo5zKeXYkowBg4BixVmDBUNuioT1Rszma71kL/VJJo/RvE7BSCnCkJ7
q0sPhKl9EMn7Uk/ttsxIL2lguDwHtbkHa2f7iHyI4miRBhRAl9CNvKRD9u4AvN3qobrTm/S0vANd
3uNgS7PPpCITrmW4vpVLuLUkYNvvQydC7T08hFLducVorwAnh1ccIR+sub3d8pQOQ5YlPTHm85Ih
pamWN0bXgQ7EBxH1AlH/+GBH052qzJdIpodwzN6bOiGs1DqDtGhsn9Bj6t/0oAgRh6lzY2Z8VpPs
wOdUyN3M9DCbRLCO8Fh8ljmkcJW8USKiOoAVjrOI5nMTpwtMhIYemCCW8VBb3ssof+8NeB36RJxR
p8pptbxWRZL6BrvCjWr1m06oHeFT19/CwLVBv64cpEhDGn3KjL9mGfEpTcdrOjNr75YeoIGY3xBh
19MckE+edXbGegPkIdhH5Q+xm6wjwkmPDR6ncpqfGpOnXWSNDzltwDgVDDWQAqxJNn0vBsJSIKV9
uOV8PcCIBarSwB6rnZd41H92a3nxFLBlGzbrhDCRmLFmX4/DA/3lPmYHwIUq92gwI1+DZrhKO+SZ
PYZcu5yijVJ8nrA55cHDLgAtoSMOU+RY3Vr9qQiND08qKIGw40AiZgfDGR7qpn8wx+wz17FCMVln
k5aPDzJAzZ/GWJcyQbDEbGvRCm41vKPlfTcK+0xAxUtZF8mWleoZoqCz7ZavWyQP0YiKSkn7Bcvn
tAc7MQMUIqJIaCQlBbS9ThJN62aJWybQpVxnI5lMUw3HbEL/s6+XtGacN8NVm9vu1ThoaEKiKYO4
UeWIWqoJW002HPII0o/QMvnRGe3bNDT20XBT4sRxZsS1uW4oTZK1l9eSec+s3gOHhtQPK5EtcYR1
8UT8z1M+ajaQQhOsH9QNOCNRcEZD9Iaqi2ZlzDZjZE+IvmKUY1MDcWCMgEczb4PnMTastsou8W2n
PjM5uimwU29o5p5KzQgXjoC1GXrrfSwmgG9ErHFXJtEGw60PFCvxq9mzt3lM0ruYyuDG6NhchgWX
/5yIj9IoK/wUOWLGQV/ZozC20iFUm5+CPDSEPz5ppvp6FKZ7MXWn342Ci25KnRdHs1EW1eoqGJpP
TTXXpAz/RRrtj4Zzd1m6L2x4bn3Hcn7MiUVtb/aJArJkDkx46Py7FTXaObbq0xwY9i8aiY/x//1x
BCdPnu/GhMurET6hSwskPDL/H8aEnqn6wp6cYg+trFwXBvAygP7srjjQf/cw/R/8ErzSsq13eDGi
RZEVfP90Uo5D5R9UJUj39N0LOA2X4zhhf7MCwdaWV/ybvv3z10T18ONvJ9myOazaDG/5/+9fM5SF
F7kt9rcJDsnGaocHmDIZOwt4bEu+/fL7ZhnLvZbT7c9fWv4A7DW//b4eY2DcAygBfoyTYZ2r5mRy
i32bN9Bjyty9mQI7Wo6La6gZ6V73xg9FGvs2VQgGEvxS4ISKxS2HcZNtW1jM1324BMFIa+95ubai
1d4IVwGr4vh2bQQMaLGYciQn5pPbnBTKMQ+fdCuipRvNc8/gC0tf6e2QlFevIZPnlelyPPz5b/oH
lxBSQl2QE2vAR/gxQ0NksZeXwiz2kYCQVuo3ujff0HfVf/GOLqKT//g0TVQfyPcx3aCi//7T9JTh
jvwh16qXEYgFgH0yYnOjZxzChe0la5oMktWN/DYbphun03MS5HiGmnP4WQ+cy0upkjBK8VEJXIca
e1tP9Q/Eqp0R5O5QdiPJqOJ8FYYsdepRjC+hxTQwD0W1GeOJjZPewBlPx6ex4bGPzcs8dLGbbxSj
YVIb4s8gxsxZpKR1I2kvd/CJPoNyfnLDfjt3LQ/vSu6jydpHUQHhEfolErrxOsUQuRL9fAOSgLA8
wff2XO2tsVBNOQY11p9/YH9wwrCZWER3mFr+M3CIvATU+Jos9jND96WcGDnZgAqSSqnk/s9faxHi
fF+TAsEG2cSnxczA+jHlphETAVEYDfdWOiDHjw95+VcH5rc76YfXcGyDpdryvx5yoO+viziqsQfr
erEvvaHatjH0JWLhcEWJD5r5addhzkmFSRiEOKvAg35cZAdtDJ5xRP8MJa7wRc40yM0SuQfLzkPW
43Sqphy9Xfg524qFIMGLezyLs59YUvm9PrfHLLY3g1s9uh3/2WYedIV5nYbPom4h34Zkb49Fi2iI
TEcPKXb9WHW+LuJPQgJTJNLpaRhThgrhtHLthALVIALQMiq2NMzbBr27KwuBNVLOv3SA//XMN//g
juWzIFYOSwoxxj8yTQpRdWM55cXeyGgUBsxdq7jrqeDpOU9wFIiEpNxiFOCec8vGLto27B6M/NIl
XMtBClgAoctWBbPyO9so13AAXlRSybWrOzD8B/sM49uGy2QBxBXJ2mo4iQg1ZTuUTE8oaj7mVvdh
q9yPkuoQswLGdm3EXaE/TRRi8IyiaoeDcYdg/i607N5PGq5Ps+Lga+0B1pvGDj8PMuYd1vzkVc1w
+vML9w9uEp4Zyz+G9OjexPcXlQprOFxqKPbKLdaUOKPvKH4cU+8BN4R/8YkYxg+CtuVpwdBTcqwh
USJJ54enY23KSbKRg0Um2gLXSwsvLUgOAU8qz+DzmRmWMkOjQRoEx1SSUAGG2clOKQDhrBETXHgQ
EPOh3nj2nPtx1na49FzwRcZRY/qceSilI49qfyxKuZZV+5En892YTde5szyMucxCmb7DHKBKVUB+
Z+zSfbFGtCxWlKtAURMXtLV1/tZeIriXrG/4ix4aVJux/SqpiIOogr4DF9VFV6NLkMXSBAUFo1vV
pazUe/UQdzSSbhpC0Klp9axZQTpHncISx/fk8CBS44Yk0wOilNo3oFzHRTqtl3/Rcv5LMCwXZNUP
WGSadrPcRu1onUtHPdjh0kBYqcb9BLgqq6mW9CA5jfBD107F324066VOwKQWILqPgCs+GpgRikUI
+ZzxKZassVgS8sjIzBckZHdKmvDkSwsTU37QhuTAaqoGD8UN3HXZgaZ4x9qrwE48cGFyd9iqO2WG
9Ra1qjikhnUe0Dhh/J7YRaod6zjE2XVTXuP6P2ed+cLa6q+ex/Yf3N7UOtgukElyRf3oMyOtF/u9
aeX71pk+ina4a3WeewNtFljRZL3UX99a7bLzDLB6VHrf7vki6raTgoJWJ3xZnUtk1AUWl9RbuxBH
HGziEI+FcAs2bP20zwzmaQN5PhD2zXhTF1n4Qei6d0LiG4E/47nYzZF3LDjLV7ODiE7jjEm66WmQ
lFt6I6uVrcf9agxBGWculXVIY8jzMGJIjkCaMttJkBYNnKCNWNwbtKRen52Gvr8zrT7elZk9buIm
xT2t5us8Umysc/gq5PHgEpo+iOurIIV3dw7dwT6N7fPAQ4Qms3+QpJYs1Xzn/PZ8/ce6+Ve6Y0Ek
6e9O2f8I4jh//bl5b9Pvhce/fNGv0zUsmqgseCQttmMdDTHf79fp2jdNskXfYLvyl0CNf+uOJT5N
KaRrU2IQ+re0TL+N1/S/M1ID8f59+aJzG6LXYKSGIBAREKKM70zemew13B3RcGRB4g0RdsVGCAQ6
0uQmKY5kh5sTRByiIyNAEotFJF3cItbiG2kXB0mWu8vEiB//xITavoCAsI/jN9tJtzhQxDczipAN
nO857l/MxavSuIttZVgcLF7nxmexuFrSbwYXgqvEpiKbcAXkXJ67xQlDHlC91Qc3x2qjFzfd4pjx
vpln4sVHQ6iDOiwZvL0/Lj4bvVbkx+uRRuwTE5g75B75HfcX8CU8Oi3h9TBY8e3YtTXfYQdq7pZA
6C27bwwyQTduqBJZhlQIbkdS6VeDbYwbMzJx2McAoR56GOnvjpPXe/aOAUyYmVutRiB5Yzt29Fzn
ac80pEyqtQwHsfUiB2GtVUd31mgnm0E3B2RQejEem1AhoKzbRzgAhO7w4ITEbg4khumymh8KShZ0
EePP6TiyjqFjRV+lDfGxjgt8sUVltW9xMaOurPkMH7M0yc+uGiJWzNF8aHJ86H6EnHqdDa6z5BEB
YmaEEt8Ir032WhZeYHwmW0JN0vUcWRATSQ7d66pEqRkV/bHQjBiQPHMUvyMa/R7RWb9N8d+tOhxS
Fxc48X7CMn9yal0d0ZpNe8bD8h1OW3kAtd3d267IRhRmWrpZajIGmxGJHzlqr9OMt4RthKOtyVEu
brVOl/fdZHav5NBknxN4hAcx9PGyMy8ueWtpZxk7REtjcuK9wgWHZd1DzebmL7KJeVi6VbEu2INB
OEsJ0dMtbaPJZsS82LYX8CrkiY3dyIBriGtmclMIawc42AfRE1g268bADqLNsmAnC615YyLcvOXZ
omNA9uqOVNZ89nO9BHBKhqPPnPydQsW9/hYoTNVTnc2GuU1f6BAuxdyvojYct6OheeNmQFd8rGZS
rrKwcvf6YGdfE6RJN3rFaiVOw/mSQn2pqL0DjeGedHM/CBFx+LWyiQOgX+yvWYA5nF9RdIiR7Pto
kpL1Esn0Ehu5/tyMyXi0kd1sIrPtT0yKsZyWVT3cNlo4v9YIFixgGTx7KjY+Dx6InosLiQ5Fergb
BgeTKpnlGBCR3aeW7AC9DDMUS8MoHJ40NclVUUfGiN12ToohqtAYYrs2+sckCa6YwDQs7dA9+uRQ
IABAXImwAcxL/sQxUiEZBS5WhLXOTCu30BhV+smJDFgfcMaw6uCn3DAWqC95mIeXJjLF2q5t+ZZh
XaV0gzP93KIWgpvi9tM9KNgJb5bS40fiMow90t0cuRWmIj/XHBWsBq22hm0BqO2SBJJgDM0q0vys
QZZ5cgzkYb5jl8inzLoOOEli2DtzXn5hcakv8t98PMnZYXsNoi5O18k0aE/h0DIUTQzLC3BjhCOh
oUaC2y0patRDmJcITHCr8RZlifHcMJLpV0wLm6reZnaJHf6EaM5FuOFTggF92CL6DHNvFarJxgU+
6n2r3wcgXCf7MXRynujdYjDfl0tOcHGYK0EgzapzifOo1uYgUnXfJGPofpghUnzWak6mK+sxp72r
nY1bwdrean3fJV8mHCRGuiMBpGl4cLE++qcO+Ks6QDJO/PM6YHj/8n0V8MuX/GY/MrAfsYGm8aKi
AJnAA/23KmAZL/3mN2KtpjuSxGaqWWI0DYqFX5/70uKPLNvlgsSh9K0k+BurNaijP9QBGFWXl4EG
Ql4stfXSLf4e9tKZ41A0lTw5Qes8Tcq0EKIbGn7JOdNZQNMVrMeqPIBqqQ2/NGrSEmZCHEiKzHa9
aOsjq7RevFjRnNKrZA127hHTxEpUNcdGj34Zk7c5vHRp3qy7cOI8qSbBeTy4PA6rLoEAbEfFsOvV
ZNz1si1fiyEYLnPjsV92tWKxVswN3XcN7WobE1Swd5oEjm6TDizBMQ7vbI8f0a8iHmiMuAjdW2uT
HG/MaXLsbTRC5Nwj7pz79Zgm+s9JDwPLh+OdfqmBUV3i0BpyoIT5eAkCJOw+YgB+97zKaYYShDXO
VTk1Jq4Vg0nHjnuVP5Utc6UDUdoT+Eurnq5CraAFyfNpBCfKD8jYLED+53Mj5/JWuFV565lJeDcn
6XCpM+A+CX34mthYdNNBW8KUUI2zz72sqFeJWc4h9tUOlKrbI3zRzGbsqpNMxWNXIe6aKxidetnV
+8Cw4p5eTUBv3wHpScOt07BmZMqf5A26lbRgyC6dOS+MFep67cpsjZJ+pQpr8kkYyrtFgfqTkWrG
YVtlZivvhpTIzwabGjowK0bjya5pML1gQ8HSeHCJSDLYcuy5od/TqNnhyiIKKsCCMmlbDA9Gq1ZW
20kMVXU/ON2xpX5BXVbrtlPu9VYZwbVoQJiva7MdlgvHmfcziC1gkSM7AhDi7FmHQ9f1faWfjSlP
OkkiWdsOaCj9VAnVGi8hXjExv3K4TkXzpVN1lwNITuc5C27/OfD+J2nBEqv75wee+tf+Pa/+P3tn
ttw2km3RX7k/gApkYn7lTGqmabnkF4TcqsI8JpAYvv4u0O2+ZbmuHfXeD+2O7pBEEgQy85yz99oo
ads/vtMWfP3Nb9qCK4vm/zQC33QF8jfHgaMFgwhwzFfJwbclkHoJJyTwX2+pm5zFKPmt9JG/uYHD
jxNruCjOTeuflEI/9HEXxRetd3qGvAtqsO8XQBjnI6Rcbr9s8RxayK1WTK6f/3JR/mZE9EPjYnkR
Rl8wl/mcP8TTd5U2aoLL5wNAxQZljJo3sae9NTDRbvvzl/phMsRL2VwWj7mXZzrWu/ZeVXAESyNr
Rh6f0O7ME0xpEoI+k0GgLqRlo2luyfedHXtFGlL1i5f/4XL6qD1QaXh0AvnS3u8npE35zuAivEzL
4SIL75MP+fDnn3DZkr7vivMSzjJLpHRllviuo9i2xtSboWgOjhguo2M9Y/Cr1r0E/GPODXfpf5Qy
f/PNWT73+/uXsyVRl7bLaAF/MDfiX3dIK2psd8RWdoDe25wA99LIhjZb0ODm9JmT4WaHQwOOJGo6
E38VyRWrBgYBDKGsZc+jVMQzJCNO9UBAsiPhNkGxRhAdkCsAKqlaccBMadU3ol6MXMGqpYo+yrSw
vsh02HMA7WB3+mhI286Uz5OiHwpiuS82+OGt+7jpsXrhgtj05jQ+o8Nqb/HwDdHKoqzEKNQExcUF
aPgpmbwKBEsLdDaqnAenK7Ozi0p6pW2CafoI2FyvS7HifBrClukboAlOs9P9PB85Qd+R4qB3VlH8
aXv5uUrsf+Fdferg7uBe9YtTbY6fI4C1vETqbvH7EIdIGOcmq+dmnzUOnfBSbByVDn9gaGxogcUP
9UTWZxJgILVl0W8pQd37kdgmBIVueGJPe/YMEZ7SGIEjDqYlN0yTr2wEl5E0580k0hQZbBNdOpcA
xd6nbg40iudqGegPoT5Adw63qTnGdxhdkQgSpxD603DjQOXOtrjLumk5i0fBkTM26XtJ5QWXxmM4
GXP4Wkuf7GM0hynxpLXAI1uObet+tEvP+BRnun0oK8Hf8cdRXiqRYcZtk/7AKZKWQdsSdY0WNL5B
JtneVTnUA4nmcVcMsCU430PAqFCapEMpIOv0cqeT3Hy2K5q6k8YEbMSJ7F/6xCQ7cW1OtLtnL7ow
FZq3ZVKJVegW9iZu3AWWnYjgOGMNuUVt2z7VM36yolW3IcmeLyAzu4tNMNOB/ANxJ0bLPRQl9wLk
hWTXd+W4LwvrJcZFiZM7ITwnRXZ0YKgVPJkQn/aGhRx7jozqsc+njQQgdAcnu0b2WefmrkUy/VK5
DoU1fGbaGaOT7NvA7m/AeyK+nGP3MQHpFIYWksuw88QqEBFk3iyG9OF8GjVOhSJczpnDUz1lH7En
0yjRqbG3SX26gZ2YrZJY41jsYUsY4SD20oK5IcwaKT2JOkenVs3NVJlLAHTkVA/FxL7BHY2ff2UQ
yPJkhc30qiCUrnMemlsdpcZNF7lyj8OBQAp8FMwDCuKYYa16m8ZseLUI2TnPCwjrdSVHkjHreDqN
hh+++PSP0S5EwT4Kw+FmxFEKcKLHDwf3fU/vIOTZh/ogbZMuUdjTCnEyvIVuPpxmGYvbhZyxC1M3
eK6IpaJRkpQb14tfQYZ9CgQYtKjrzHOCn+IgcXsQjHpr+Hn0IatMqC4eV5p8nxMSa7C0YdauZpsU
w3DQGYkugmC7Ob0zVENQD+SrDXnjb0nkkyIam9m08sNIH0MoL1thmE/kGu2YmUWH1IDdXDGV2s8Z
fzYK3eZjKwwPCooajE1Nb5+5cGW9Ko2itsLGsVXjrqkj6+I4dbAoDkC1l55Wj71RW7A+TP+YFINF
DlZMb2VpMMQxgSYrx67n+zDPOhDaYT19rISf37IgzTAfA87F0nlpK7BRklHxasCwuM7rEI6YGd/i
k9zHbACA4PCCr6IIg1ZeiPJeFf4x1/JjVgDuRqwOnwrGqd36mEsx82/CzPDvojD7I4QPxnxGbb1e
2q+9adfUA5Z+qOlPBisn59ljSXAfkom+SuCK/OgWsj2A/cg21TAPvyPYs/BVt7yyCReXsajLA0Q2
0rgY6438kxgaE8/jbD9Zc+pCK8V9JfICu1jl5BYgr7jbukBkeU7c8Y2CAaESIwYuc7nOQNw+O7GD
riMAgUx3Kl/ykEebioDVI/cbiq7Zs29zKxkaRuyzpkfmGwcwjwgOG+9fnrCibqUDvvcmdFKCXXzv
kqtR7IlDL8Dr2Uze9ZQcZGYTg+MG8QFkf3VTjT1uL5BXD24iskNsRNFn39kWUYJxY4q5/DoePwpW
ro204ahzkfKL5UdijQYUwrfRZfKD3bhbdyiKTx1ukM+jduN7t3XnT6q0NhUxOagz67a970Xdke+W
cufB3DqgKWxX5CUbCIerP8tMSVznbbYDb6+O7I/DUaco14MGiLN7Q+gLBdhG5qr/eq74b1fjl10N
sZwS/3Mq+pvpxvA/d3+Myb+q70/411/71tkwl1mF7TpWwLn9u5xxYYKtBOaKDEsCSsE4+p9Gh+Xx
SxzjGREvfYjFG/rtlG+J3yzah8xEBDMK8JL/KO7EeXcuNYOAl3c4xTlMUQLOxt+f4hqoG/MQlelt
SyrO9GpDfVCr0vY6ZDYA8EtW54GNbDokAIIK41jJuHbaNXUI6ouBMGlIRNNbC3OaNq9ZO+uR7uB8
M5au9wdPqbehS+u2c3Mo2VYAUayyfJjsD6B9Z4wli9VLAlLIyaZgi5oIkna2FKppHDyYidF5T7rC
T2Fta7dr6+mDVZKOjZxTd+ZLbg3oS5clnmyWNq5MBrYJNLf16HtsMRquAprVaHayMb5F89HU/odY
eszVUyxolslTTtQTx1GI5IW6KIC/YuvTq8/NT0njdXO/L2vty2KtzIIY9kQkGQA7s/lXbKh25zX1
9OjIvIRiNw0pv+pOxvy5LsFof1Um/PcB/PUD6FJV/PwBfKna7N3jt/zStwIbhT54WZyS9n80+t+K
7OA3DwisTXfPvdKLqBj/r8jGvew7jB7ZF5gysgx8K7LN3+wAhRMiEWqfwPL+kYT/h/r3SkAGKk3B
QBn8vmQT2m20aUbVUfsE29CSipwHC7vS/ZyjmfjLpfmbiu2H8pDXoqmNAoxZDPlG7wp6Tatp5hRU
Hj1rgI6pJ3HPDh88T1yBWyJagl9UvMvf+64cdVjt6MVCorRpo74XuLRLVn3tm7xeITLQJmbN0SAd
Z3HfjbZ1RJBBCoCFN/NCFKe8/PzD/lCcLnZ8osDACgIpWxbJ74rTxjDVWCkOXjN6j7ciL1h5cqH9
20nM5DmHc/AcSvNXH/lvLrHD1UIiQtP4R3x0pwDrDL5HeE0hcK9zonlDRpIAdU/a8TEyp3/8gnSC
lt2FV6ToR875/cdMTWNkENIGnEvC6saj8UhrugNo5VvGZwvlzMvPL6v44bp6zrW5QP+Ji/uD8m5S
gi53OOpDXyGyYTQUKkmqI4AR7Nl2WawneIb3fl7aRw8m6rnRTvlc1rU3YHTK5hIYh/LO3STRb7fa
6ckjr2N1ywF3/H2S/i/uAsf7m/fLlJhnn1YFoq734/wSAn2UFl1/cDwwWhejINb+RkU58/OoWoJ5
mkgMJ1GhiId71zniwjM4nQ2yEg+I8133lLAxHCHlO6+RpfBaxC6mwxUgy+qmmH1xj6e/iE/alHmx
JWBJ3BekEBekRjuzIBdAob8y2oRIvEnO/o4ppLg3Ws9otz2pCTe1MY1n0TEvDxPOpqu51ZXzxddW
PUGqnUe9xUYn05vWWngDrBLuJvGJiTykpjY+EXYfhOemlS23XJg2FjkDajJonUiCucUf3KUjeRNY
DdKRFIxA20/I54fbEsk/qTtOit8CbxHWwmUhaEGeMFDUanw0yKF5DLKm9deQLOuXPpVElrWmdXQ1
7D+qFl2/+IWlH03Y3UioGpKb10TMLBPB1nn1W3M8V23OwL3QYf1iMSs9GwRJXZwOt0wyJ86rg3iU
wmgKxheMEuzhMOSgbAH5H8+93fJJ6QLS+EHXRkFdJuEz8bBZu+mh27zmPdfRnzXXrbXFpQ/40ma/
CZ6HZnZeXZqX5yRiPtkQ6mTtSCbrfHReRowLQIfj+eu9GtMPZC5NycCAOBs5hqQV3STkk+SkTrpW
ezXofF4bOOFjTCBhUhyzxmiKbuVShPXbjoCKTzEmlGe/Zj3dQGryxm0x2dwnMBrt10r59Usc1Tz8
IMNug6kNnmtqHqrfMlmUeRmyNZuewU2LYoFZaF2Njz2AuGGjXckl5emuX0YmFmiUq2xemk4tX1JA
nP0RXyfIjIEQ7HMy2AGj5qiC47Zcf3vs4GT2vr2NM8/bUDCiH2nKwLy//kwXAiouJjNl3Zjjg8Fn
fYq9Tm+GKAh2faO4gePl8XC7DOqHUmkY3hDjZNZrrYaeWNDRD8h4B3JkwRSzkEh2OVb9+46mS+2s
/CKT44faJYCE9FbwPnqXg/Va0twX8Bih2+ZxEJ2nR3pqRhmflOoSYz+Z+CA2TWRM4bmuSwcPZkUN
vSrjvgtv5RxML7SQhzc9GY0G5arm5HEgbWJgPKMnGgwl4zIlyehYzeSH4DrXQHnMLAGygw+WIJFL
bYXxFmU3rI0ymHYB6UBNDBGQFiaZt35q3Tv+0jzQw4EW0UgvpMJ8RaYUfAbala40pnvbydy1Ylr/
u8IpvKH74a4ITRLEQ8fdeYgbujQdgSKfOzsD/BdbarDWUZCMN9oz9MH2yRdCUAxRb2VW873f9tFb
o1g23SLxTmUSu/e1WQKM6Gd7ukUTUPCFj4aqsLJEoLzquXsL6HYNG2X0UbLh5g6IgetGiB+2VtAK
PS98tkrVlRth2B9JPDVgCTSvpfBSAFmosA4NsFbND1rcdK2puaWmDNpGLPgfK9bl8cw2x70sQ6TJ
B9cI2aUXKSNBHPWLI7rguZhiGiPE+mHyc7QezzNun+clL/C+tkX9MhGjmePUH17HCpVBisP4BtdA
dkkNM/2UQrKeQYnAWglNLP6JZ1lHvw6AoARBWG7YRiuas8UWo3+5UXyMaCfw4zvks8ywlWZVi89F
axjzcY7t3j9aBaSNYS1qmi8WNmwUqiB5vpDJ6rjbtsT1EdTh7WDU0SOZPPEx8oOLF8fNc961r1Mx
Lqt/Ip5pdvSblLy0e/ohrPNOLZITqF/5uTdCGlkQnklfCwbvAy20jOpGD0cHzRiSz6ERa55Lj/lm
1fq7oJTlw9jLESMAMSpF7NebalRoQTSyxQ0o4AZMM2AcTTc4LO/pnNpfcmHx8zU7VvvRQUgdfgn8
IWlXiKnCajf7FXoJcO89aTAqM26ZOvZcugIsxQyf7ffJ8wGK2yWJPrFlblI+EsquGlDbJEP1ghWG
s0jdOf6tNRBolAnN19rAYdiiHrZZLOw8ahGjqYlhd+rfG+PEtlDQud8YuavezDwNmGtDrIJPO3PT
ND13iopMf0lmXm6lPoL/HsUVzmxCphbwgWRNT6EKP2uMqXu3Qx+qBr4awpED1sGiJykGkhkS+oQA
t2gVZ+AMV6MVBcS3483YRDJjvW81zJR4YdJoJ1Jqj5rQv6XNikfGr3jllM0E2j8pNI+1xcu7DhiO
vTexj0O+SPZWONuv85Sy4F+XQI+WW7slKHG59Qczj1HRlT6+1Hqwb4e+N2lIOVCS2s5Qb6WF+20l
LKR87KyN88qEenxUicM6XThJ3m6mBjrcEn7scWJAKIAp7vq2RIkSfo/hnZNEaBhsXx785psmb9sD
re3xsdOcfQuodHCEcnJ35CDBmIEDLGwkMm4krbXZBtXLIJs6fpCO5l0nRc1nHfTMS5bIib2z3dQ5
QVJUyTat5DyOmgzKiG9qz1tHo+2e+kyBI0waZ/oQGpXz4saChXVqwe0PdTsmlOV9qtgyRHQZqJEn
1s3cvbVny1esi574kFeGear72PizaxuYUv0QjCveM6ecxPCCZznCoMZSQR8BH0QnLlYL5GMVtSPd
49azM3LUx2S5ojjlZ1TbqOfWfe07bJgtS9WHcPlGU0COr3NfcMfliq/REBCbVp2czdZkRFIbCc0+
lBXPUAPQlHKdOFp+cK3E6D9odwTUuE6GOIr9Mx3LADPiolok4ciPQObspow4dPEx9TktR/tx6Iiu
Ehw3yDZEg2XaIZ79vEg23UDy6uBOcl8YGOaYUsXmKbPb+N4qOuAJRoz9FXXWZoSAe8rTuWaKETfn
ymdlyXRs/D4aQXIyOqYtWsVsPZNfHOi6Q6AZPWOX98O1aeluShM6gOkFN/akwjUS7KfIZ0m3cHbv
hBnhjsSFsWrRUx0rjSQy6nJxLm2WGAYlHb0LrNUrkXEi6dwi+9NIbJCWugpJgagKKMsAhjY8gcOa
VeHPkhANI58egtEejtzXHAz6xnwIAIw8OAUsco1Wz1VTcaDp2Ww5G4cfRrcHXM4mukmbeNiOto1B
srPvyNMsn/i22ZfLMT+x8xVMJTJ4CwZGGL9wt3i27sC6oNPkUj2YUx19rLGH0sOW1n2lSdddWxHe
MfCR+xx1x8bVj1Yhzpz8yq2EofgnMjbnZKGSARleQJsH6V16gx36ByOd/3Aaly/E7nmEd4yXh3hT
9GZecdA2NINAdmC1mkg5ZAWJlwEI+xWrYYcABUwF0WsWabB3Ksu5SYuY1SZxW+7IWS/R4iGSR/U4
ZUOKL4dj9y9Kcft9aYw3ioLDobEgaEG8L/uJAUsDdrz6UKOe49CvR/Ae7XLw/Xm59kP1Ax8A4xG9
DMp+m8Lt+/IwCOOuT6uOUF+A4SRLYFy8NKqFQGSPYsnDXkqX63L489f9ofTnddFtg32mMrWpFL9/
XUryHJzmWB/GNHdfO6MApqPGfNwNXsz6VRXldHZh0LBSoNxLvoIO/1+30w+Tfl4d57QNzNrlTbz3
05JPQPdEuNVhIDlUrma/lRe0udUNqW+s9ohl+desW8qS5eSN55fF/XoB/tux+2XHjuSkv9wrP7bM
2Wz/nrUoaa/+pW/n/EaZ5WKidRchzLU3/u++nQ9ZnMcGYKdAeoAvlLvv3307y/0N0SgdGOxUluTX
uOG/6QOt3/hRwY1hBV/pG/9EHINg5N0jjEiRQwrMRZAgAvTGoh/8iz7Qy8amAOOfHggNXM4GwRKm
DFSMU7nULRrnTtdmtcIeF7vHUE6RfeRAGPjMIAn+WcvBXUC781hk28qpogb5eSWGdlXTMDJXJkXD
W5FwUMOLYB/JuxP3TMnsY2f33NKTZLKc16511IlgARlSRGps4RhbcC1wLopD1IJL7VmbMw+cTkln
XzFO929FzHjva58CgzHMqzJyXQxlCPH2MvfidsvBcvkVK+SslaELf5QNx/0e1TBNjNpkHemUP56j
0aEISMR4blPJKT4r2KjxtnrtQyRLrF+V01b+yQ089aZ8U1zycmkviBh/mCgXl25tw9+e8pFlIOuX
dbAOlsJZyqg9mMISl2Vy8epJbL9VZfQHS8fWx3nghFfCPTsoy+Ro6RZK3EcSGxJ87ih8Tt0FokH6
QQ2smCM8fGZw2G9pC+6BuQaxnQkw2hfm3tdTZsuPXdfCgkrzdYqWI0sf8QbQ0PBuh5xXM60IhG0Y
0+foLRetO7JKPrWd8Zp+ZtUv1LZ89uB6XuwH07p37aS4KWOP80LGCcvXoVi1QzLegdfUR6sKiFBY
ju1slsv1BOqwnITHgp4H9zX/z9cvNDcjDoxEvnC66pdv+Hpi5CtV6ndQD6DbB4LzBOpNRDEbYm+z
5IkOFx+hmlL+CgGd/OsrDO9rJ++5LkNqcAKLR2M530wwqyFUe9SUKAQdfaiXKfGn1lW2tcuL2agg
l8x/xiFU/ZWpS1rF+XDuZuXsJjK+7XUe0pSZpUqfPESQNvm4DaZPUchLyQHl5VoLVk7BjZ6N8Ed2
HAH4S3Mo+ZeNgPcWLzcRTofxMWbOiRyo09wNslV8s4HVedZXHCfN/d6+yz2PDZpcI24+Q3L2DfGJ
oVwf6u7NswNQnGZXi/t4aHgICRvhC65oQJNZEUQc3LO05nxdpoR5rrMgp11Hq437TfBY3lYEddgH
D3H8caEjWpCZLd43fCvOqgXxZHQ7ohLq1lBwx4SiV28jp6hoW5ItvJABuU/oZNEpWw71vtXRM3SI
NPaF4o91jQltyiFpACwnRbTWAQwViuSWfNXn6y18PUNPmWLivDzsCzH5JXQpqwer55IMEkHtGPEo
kKGBhDbGvbKTtGifv9ZZXVVTUtW5vzTIlsbi1x3/+kj0lFF7AsO4eNczEGJT68g0q3mZPcqQxqkL
pB69Ky42WVbPxtJaXNUUydUqbfBH5q3HwwkSBXQJup99HjswKoek4OOYID8TNfKFLpYbngfT5AbD
ag4JJ9Ncn2t77lr6TYBz5Io+rXX04iq4Hao8uJ0bl6+wSyb+QlWDX1vlZFf7695TsfWYNppIL6OF
2LjtojnYmHntHVynNXdfS9FmNCi8Y2TZY5Vx/1hQRIbdrKY+3mJD5gmjNcoboowZz4Wshvg8qZFw
iLQPtsnUUBcCXz9nAcuzX2YGnXOR83dsFERHonP8TdqxZJjI6i6dU/dcQeqyc82NTr5bnDUvmRk2
GHZVBPgolpfrbMVlxhmSvUWT44MKGLpynmaJtGY+8Jhl3FFGQNjOJpc0RENznutTVHkUQlZZ5PEJ
I0uyT8052fdwjMD0DXxLeRLaryqRLM0inLinQg58ejW5M19rq3Ln1STuhh5sKTjjYS2/pNjSIem3
BV1hfDrcLwLw4bYquUsHwqfdVeE24j6pAnEpGNG0CH3gvWx1sJwVPZFXE8EOy5lYIjh4izI4jUns
cHcT/32xlnuvJfI2vcGj3R56sXjSrve8LWFwr82Oz7yW5DZbfJuuuO8THTwzhaarBOmKl9CDaDri
KhjQkj6tWN+oA/1NDpuQ+zGYlL+uGz94NqyZL/LrkpYqwYGemo9byQlpnR1TXxHQgwp7aLe1MMSj
7fJ05XmGngXzcWhanDuvT1yhfft5KLsRBkLjtPHuurJWVUy1PsR+8ywSqyyfB3hM2ScHoxuATHtZ
pYQekr0dd85rQKbENu2b4knEkJnIC38jMC44tnW9bAaNuWzOYcQKHFAY30NLZiHDRcMT7Fd+DdwT
DoSgjp/i6cDyAyNqI6KeI8QqqpDMrd1qDm4KWnfgmbyQrhQhREH+NKcYpMwk93zwckb0zFbaMlGn
aDvZpclTky39cObx6Cpjlhh6n4PEwGY1rftWlcVzFYn2hHGgN4fVBGacc4jVXjj6Hqtg2YiUW+YX
PGD1DXuM/4jJyQx5drW1axuLNo4Q3T2ToepGEcaw1oDoPyZeQ4d2KsPPTSe3hqwa1OyBs247b216
Kc/Aqi9EYQyHrpuOKu7rGy8N0Ac9EmtXrUlT/FTin6uRqO0M1wOoa+tVWnjnEPOH+Wmi+2OwT5Be
GB6J0ihYVQkdYRLmwkfBWrGpmShupCvncu0xuolWbmOnQAdkcQBZDCY4sWt/Df3K2mWl1MHKS+ad
2Y/DyUnjLFvjjAJ6KksauLvJha56CLgt23Wkerxi0ouDG6iJ84M/dt5JpQHbXDLicRwNeAXFID7a
QhOXbrrlQwJl+OTJkLtXUPG6sU+gh5/W1Pb1yHgl8/qbdtR4vCh5rZUynPE1t6v04+QVH+3Ua/Lb
vFH2U5PFoBY6NfgwTNqAUt7SfyqmBl9iv0MKNRDEPXOTbRvHSzZ+O7W7yUjxKOpGb6axK5j81QRB
2DZ+SDwj6Z3fgma943q5b2nnl7u5xws65Ym5jZLhYxCQrZ4lZIl64fCZycjaSVLvS9SM0zl24L+K
HDeXlXkgwzqnfVIk4HL8KUEqjsX4r7SXF4PMQTIZlLrzk3h+KubJWVdeX+yqybD3YaDRiQZAW6JG
XZqgR1XbupyMtqpoKpChIUsU3MO1M8T1NuLccAJQKk4MNY2DE1TqmAW9fVtZRM9z0cqtRjBLUwIB
4tg0/tYI0HikrFjouIvsEZMuGlf/ZMyZeGATILXM1uUuYm52zKFQPUWVtbZKSCgSDcfeX3YIa6o1
ceEBM8KML0zBsn5RiMU3aLIC4kKcpz4poEmXpXnO2tS/raa8+yhHadxOBaQ8xgwevzdwdv3S6RzZ
ZIj74kQ7viEFu6t+T5e4ahqdhLRyf9MBh8rqg1K3jHvTbcw1O68H5dfe9Z6z9FqyglQOz3uFzUEf
aenkwd+j79m2amfAVqlWkzeAT5i7fm+GWbx2mBGuWfyjzYyceR9GcXfUpfNWx5G9lZ1Y2uJmvqxW
4jgRq/IatiZxsXh6xt85EW85XbecBBOz3EyZmW07lN2XsGFFYeVvAQlWghFKIj0cKsQJFTFiVyWR
+DlDLhZeOMDzVW31adCzkFBqN5vOMc96yHJBUHveknDpNdhYzgm43H4l0mIJ+pmVhvu8IKDjBQbN
MLUm7EaXNYnzIbqcagFHdwtCmtSKxD34WT88G8jgfLa9ULqrZEFPtzWcgAVGjcyouksUz0VCqM1z
jRHrOC/46oDx3Y5Mz3kLtYT/mXqkMOBV+jhEQL43jBUWEHbyFYudXRnZKECiW0Z29/EC0DZIrrwh
igT4BtxnNq/wQ7EAt4NBAe/sqV1wRzcLk1td+dxF5gKPNZoruJtVK8BKDdZrYDa60L0jCjcsQVfq
d70AwNEFwwIPr1zw8N+QcNBYTICcKz/c+woTl1eyeKSumHGMv731QjwMu67s0wmwYOJbeJyG0Clu
GtqlzQ5VLN1Z0ykYfupW0uZ3es6gcRtz2ioHxUHE1TZ7U0L7eDqZizRikkCc6ecCe20GjuUId//d
HPl/+zPvu0OUzg6FvaSAlh5l9DttBlpzem5dksI0D2idF1VljZ9mG5Ts7/aElmBnFwGnkYoBYAb6
LmPz/UvL4W+UMFeUy1+lKbwD5HM2/7VEQINZ+b54H2IQNrPsooMzog9gFKjoufaBCOU9uZxxxGEz
rPeJlcQRMMRwLtGfqfA+Kmlr+2Yv7tGic6r8+bv6m8uCSgYlEMd2LBWL5uivHYXS6sMqJrbnUBoc
/ZqR3Z9JZcWZdFGtrjuStopNX0CM3hg6qn+l7HivXeFi8PLu8h+O4Fgw37385GV9qXHXOVNOKZSK
ZkK+qhq/SPlCQFiRgmgNvnXJvNA4imUSVAJNSW80wwf5YLsTVO6VmXVRfOiWCrpukBX+eR3nD+WS
GPHzy/U3XyJyD0EblV4fk+b310sHUWJYqL8PZajJ2GJa28O7cWEWrqCPAuBG1kfk06iaV7yR07np
6FU0MbV8Uo3tucBO+It39M4zyv2E6Gix9QHbsgTb8PeX0HAaY+45NxygjXJsvKoQOlpSz4oWD6kE
12HTIKV6Q7BiHWtNfVEOyCT2omVLXitVLzUYV/bnb+wHMt3yxiByBa7r02/+oSPqMbjHcdPEB9j1
nFCRDld5DwoNYyWUo8RS5Qdy2Hz7OFXLPAdEk8pO2pYaIYYOQGAvEgfTnKiWMftwLhYdZayRUERF
9szxPVm0Fnm4sO3bpdeD0oAn2yhCuiUZE6/+bqIx+Pa1KEX8jsJjXroA5VSP5zhcpBA6neGzcI57
Bf/DvTXDdstWMJ+pgH5+OeT7tjiXw5Oe7Qr6BrYLFev77ykWRpNMzOL3VuywBspqRoLg90upU468
+6tWAzWSNj6UcplTj0XM25qSfv4wBi5XK7KIPV47MxS3FGMoy6st+XckvC7aXttDlly6zEMLMfe2
HxjTHyoydUnU8GodbSPdtId5WqRhjgRTAdVhYlzhUxC8XT/sfzvRv+5EL8v6T7Sj10705jWrutfv
9aOYy/+jHw3oKPPsLM+MxaYlF8f5v/vQVzzNMmQwIeqhqVw869/0owi70Y4irWa6YyJE5A77ph91
fgMZS8OYX2PvYaX9J31o2/t+2LEYCm0L2qVkkgQj8ao8/+uugQCyJp3Ak7czso5o3idqgdxvKmmu
ikndGai+IN4zr15p30lhpYL9eqF75uLhSsRB6dq4xWXdb6fGKHYRc2wcO7O6qyLwjkQCnfxm8DZ2
Hrg3VV8aH5qS6EiaxtiEEn/JcSzcDzDxRoaq5KXTSMadJOqmWhXLwNklY5ESDryhpCVbrgIdWvu0
ARnB+ybKy4lgNMV3LuqNkwzIdI+b8GmYm4cRHNqyxq4I5RSHRtVk9CC4WHu5exI2vpUeSBVj7ree
Ru2mT2u1huiXrlurnO7CNoq2Q4fTW5uItV3q11wZW45WYIBpt+ydijSPMpJ7vOnlp2DS6VbVWbKZ
c3ubj+1DmxEwwGrdvbayoxfqFbQiHBLCrYI5vigIwuNK2dQEfnCYVJ+cPTQPUKjETBNVBmtAyUt4
Xq0P4KAf2omU70ZlMyPVRKw4g7GOmjVZAtgD6O8SHTjAwCDHKFcnqrG7WHD241x6Dsxi2Hahtw+K
/lDbi2ssl4R4Ygxck9pobmRosg6nuE3i6dnp9ESow/Ih6gy2MRl5IP1g0LeO4TI3778UCkvkOOJJ
LEVyU6MdWFvkZ1aztzPIcNk5c1Nu+oxyKmHzXTWOewjC4NRhIVv7mcRmOIfG82TRYKCkdIjbIOLP
6sdxJ21S0Q1dTEfJKeZCZDxkIeFrgh0G8rtH4eykMqgbRtPelKg3YOIzgu9dwjTpJW0DkX6ux9q+
aQz/SFOhWEvHaja9aoeVRVHDsNDD6kLZkufGNkubS6XcZ3+cb1M5eKtIu/bOKClrEajGe68uXmcn
/Zw2nb1PK3JgBtyEW4xJxqmRwR82XdtNpwNnwz2x2IBW7sAt4bfRU1ClGLoiQJwUPyCho452h5jX
tsrNFVThI3JM8XmyZ+KrWnUzGtmXebJH0MZ+vU0TnBJOSdN0nkssdjn3AmyihqiZ2j7EULjhJk3j
mu5ls8lE+7uhOuyq3hhuUH3otaqmZo/ty95WQN93LqSCXWilH1us13eoNoud5X+JAmWexshr1k7t
GpfcFoD+iNqxN16eJOdCk3hUKtek7UDMTE106AW4kr9BIJ+dZ5TyG6XmO0UK9Y7k0QGNV+zuZgqf
jSNNb1uOgiGpNMxHJuIzVIus2LLbxeveyeQm7izscF7qHgVl7DqJfH1gYnPsHC1vKE2A9tGU/0jS
D1fRD63N/7J3HltuI+nWfZX/BaAFE3BTejKZhumk1ARLSknwLmACwNP/O6hWd7X63rpV857JpKEB
EZ85Zx+b8cbai0O1cRXgONPVOQluZr7MEUmPvWF5fHLbZdcnjQ/rjXRZghOrp9xw5geof+bJYhzi
rqhtQEYqI0+2XhOoDbMOcJMFhAYHpdmOhzqcfWy/fKEBgC4t9nXu3TH8+ZpitwL2RDc4tgBzBo71
jb/wejZsMg5+UgCfdswfpNUEJEXW7kkTtwjb6J/MID1SE3ungIj1lZCujl1pt2x46m0STqClVeFt
BGJL7KzhO+mcjykrLbYDsPQr0J9ZapE7ZHwvxTLvCgl2uPfPqeLrO7/aIzDR84mq2vmxIdeoYJrN
rFULie8EK0ukX9qaCMs4YIqM0fLga5leAToWZc/Qr1n5z1s7rUnCqFouqdiTt7Pt74bS/hK2WvOS
Zg6p5p37FNlJvC79cDvMBu480pAm0X4fO0Z0/kKWvSsz7IgFUbTEw+a7rLDHbT6z6Jj7HKBGWAYH
9GT3dWF/9rzunMUiO3bu9BooIjH81OvXIAi942Cm1XMYjh8JXlIbRN/fvYTgrzHSKSxx8Wxbw40v
ennXBPYprfFBu3VdsNeBoGvKhyJB+Bc5SbCO2vaHlIOJAxrcsbsM9V4I2FcRSKVtq/rizCZK7sUk
A4zlZI0W+MQ7J/lMNln4PIv5UBeVdbN4WOlGe253fVAw4wn4jdWyPDMsTh86Yhgzi0NoMshSyxVu
xNyKi50ENL4yS/dJb8MQwLYpaUDdMZZAksbRgXnOYBuJFccLEBjvrcinTyoahoM/+9/qwWa9FhfJ
brB76I/VZOxYGzFcKcfwvi/QS8fA5lsh9ANXt02L6qdHb0yW2mOdLQDPcR5PbYowG+P20UqMj0PY
ZAQBTd+ctMEZWgzDMRgXyb0mJR0hiojZmqb0lDAB38cGdzkVsNcbJMwsol5Jql4cdxczbtoRb+qs
J9FY+9jPPqoxdbFGB89z3910aL1XzFt/OEbjn4qqiPSoieCqhpQZt/aDrSVK8xQ0rNNqwUm+cFfd
SUYuGxXMUMK+og+s+heR9hG2awZubVgRhYUgqSGME+ycekWRA2mf1Eyvy4pVy9VXBveICUPFEi9h
08GHDKmh2zkEsNTpaK39xrOjF2egf8TqPM+yAw3ldjV3b3i6S6NSqG925D46omT881aPU7VUJ+mM
nR+us1rLcFYVoE8jKVZVQwSZ/K816/tfAqBoS8+fldf3efGFjfi/l9Y/v+kf1qxQfECQQRy4jZMR
B1RI1f3P0lqbJj0PkZR9tTjyX78kHtoZqRtsqnIbUca/5B1YYVyX4YVANgIF5e+U1WydaAH/MCHC
mkmFboMC5hEgNfjdLCU5QwnrsNqTIJNo44iC82nsgTz0wcVNqqQ+uiFko1WPjxHHovQG44UFUYaT
8ap4nQwJa2BdlmEa7QnxYtlCWHNxgzc+zR56r5KfUe75b+7iVaeE+85NrzJ7E2qFKMvitDzhrMfq
m4fE95KPec6a1kDTkTT1LRuaZtmXMx9jRY5WvCR2syvZEoZvI9rT4BCYCTOQvp29T6OaWOfMBJMy
F9ehj3aNs9PBDlmtw7gJ0i9jbySfBqQsJULZGkpSQ9C2d2aAm/SE8xUlEVkDGvpkYufBiFHdFQld
kb/Dc700dzX+D06sqZP+2q/mTEQHuASORNVJ4DE0kArrKZnjpA2HtrvBIFFGd4G9IKamluX1bFfp
XA4EIEbgbSnlx9HHF54Qx/CuVNGpZZsnUIfNFbNXl6lwxY2H6JpBLsa88gZm+Ssi24ySuwyHBZaB
YGkFOI2sEQsJnmPMPFnGjZ2A6YNkUS/ZN5YOc+dCbSzj2d2MBNCRxWWLMd7b+RTJO7/sdUwOqAiT
fPXVEhrOSsECWWVdUh0Twxj3MZQrahRvYCPVmWi6kelfrEK5Oy9s5i+kyQPRQHJB/N9MPGLNjgtc
Z34m8c7Z150oj6z5h31ejS2hIlWNO20s9I19WvtDAgqjrEiQ8ZL4HtVAtR6TYtp4oO02oncdipO4
PnRLGF1kqUqy4Yy+WeURwX8L2sf7IvNe8rqMLw5LlweVjP6FhmB8A6k1bWLGnCfZJNOF66FmM1qn
rxTA0QPZJDNZ2I1hr9E/j0BG7WijrNQnnSSPXpNmcg7kdxj3gNR1BUPk5m70pXOOvKjYGwhOFkpM
WqdXtrYIa6PCe2k9q3pie0+sIbOgmPVS1jrTmjWlP60Jd1mOFaWttwr7rtwO1ExHBTF5r4o8fsUL
49yECyniK6tx1TPjN5rJoMHoRIsiix+WEh6WGX9hW8f2tNrmTHJWM2brB5kSeCqV+5xBreiyQTgr
4Uz+2UKCEgO7RGq9iuQw3qP1sW+saSJ8Q7C96DMi3lZw0OQlKbzqVXZTtR8jv/mqcPpYrRzXGF2C
E+90uZ0bcG5z1wS3CyqmS+R1yamiJnmOLWf5NLC1Lnehmuz3rJbmjbFUbNHa1vFPqpjCncia76Bu
ogMOv3ZL4B2TMkL6CHAKhk+mlxUfZ1IOPxIxk7prtw3yjy1u7I3K+YQB35Z7ZqL2NvRVv0sb70bV
GYV0QN3Lgme+r8LKPampgxsBez5r4DCExr2VcWAuLvbqFTOP9KGKsglyRzPJdQ3Vg6uYQVziBhg3
UvTBG2G087ZWQ7NWEVRVXpeelPUiWceGSUPcqVNthtWGbHb7VSD8JQlNvqSLfMoaw/82uXVuU25q
ZCjrdBIs7WahNZSZuClRi5zRETcrj0DPjZ/Gx1B0/i3xpSid66F7WoqgACNv1u/eAISyUUv9QKm3
fG2ZmMIJh8oGUIc4xJhy9CVOCLzx2sIWtNLtDNwijG8Z5wxvvQtRlSz4NQo1c81ekF4um+SJuOH4
CzVj+r1QSNa7sT3bQ6TIilPTJhkH55PNYPLgGD77pkmp+WxP2CtF7oHg6OmP+MSJBAYbGpSdrC2D
zZIZ1JcczRkqpd5iIKqX8mOXohtCKoVaIylVNh1sbYarlR4bEhniPI19FHzNVcnwdEi1aCLQKgN4
NfOjMCL2jezyvgyo6W5CL2IEO/da8zdo1VRsVXg/hiCBCqIE62UtzZjZYdz5LDTnVTw4CAwcVnDs
NaHKlAE7yGZGB2hYdn3XpbROoXLrdW9O70DTq0eLruQYG1G35ofG6ziDNcFeNNyzFJzOQN9JLQoa
MJu1dH/UhviWNq19tsCbkGbfggjF1bFtGYDzIScIXtEW34ZOTmauWRPzky3vCaYp1EIotcU0vdSm
fAIWynjBkgn5pOwJUnrZXQpGa2+mS3hpLVkTP2AnDj246g4xqdJFPsY7OoKI3kda2PVd2nxWYjs+
7+8ZrfdjayN6T9qifo5xwCA7lM1JZbSyEp11cevWoIPcrhpv68qMD4aaZgb2pdfvsU7XF67cEm1+
qB5SBtff2onOdmU3VkHZI4LX2IvEiUcI80c1aChdhkN0Zm75UEaGS8rTTLgN7N212ZnTZu7M9Eym
p7/yqqre98M0bASZoW+2BENVBOQQjX7+ue+sr1nb5OuF4/E84voCGNup5EEEULSqrs43zKHtNQTH
7ocF/Hg7WPPwlJkewUha/VLHQb7DXRZgHzCiJwro7s4z/X6vQiYpc5fKe/g+jrXNFjJPUWIx1TJk
YhwV4oRUsEeu1FdpiuJzOykCTlWQfyuxfmznBe8et73PSVB8l3naHfHxaZFHDlfH5U+R64erGXvy
AbaaeTSZiW9Qpto7LD/WeWmM7D3MApd7Z2Lse7cyVqKLikvWFw6b/izdgbtsj5g4m+0AIuzgiLrb
+ROVl0FDvs/thCjjkog2JIZMgHrLMDYkkvVr8Jbj1vG76r13VbrmsT+DabLWw5x4BzU6WF7c20Xg
YawwJyDGINm6ttz31mwuw4Ddp2I6sxbZsucWbaxmx/hEwMy8ShLasDRfqDAK09vmZn1HnMDFNzEe
dcRkM66jR8zVxkyqxwDGy4m453gHMDRYtUx+V15aoXWDTUzOJnHBgmy80jBIq53UvvCG8CDmjHW9
U16MvHpgvZ2Q+GWmq6VGk0sMOYl8g7UBLV7scdzVm36B5izimrYxGWDWjA52GsN37o0efQn3dv8Z
M2p6WDKwQKFrfW8jz9jSLhMMgfJghSjU5SDLE84DZ7goBt3vaTmzNTe4/OrOOHjwTi8ewREcxguZ
de5gwQxrhuNU4i+Hzkznmy7BqeznS5G6n0Xkv/x3VfGXeik6mT/tpR6+V1U3F+OXKv33furnN/5C
XQjwj4jRoVnAjQn40z/7qcD84Frc+kPUUEBeHL2Z/LWqsD/wT5qb+6sN+1dPBSDD0iJ8K7BwiiO1
/zs91U9Xyx96KhH4AH4dn+AoAQXR+z21h9CmbikbkwGprwM+BqtOqdMLRU5ENJGLh2DTcmiZUhiq
qvfacGV3Uh65o1nmbmmh0KyTwiTxru36wt0kDJGNFY6OgRSt94ZT9F55HuEmM0luhEBOFunKwEFA
YHcd0otZbBavYIZtOPhJtwy+kHFxxlNFoR9Z9vpEpOCb5WnG6nTH8tDk07EsL5FtIIETiOO3MjSb
bEvf2z4hzZ6qg9mG2KStyfS/LJnjQaqCJcCA1HM8QhObkMTKgeHukFSH1F/S7wYBQ+9qMdLbie/5
5M51NtD1heKclAUBuZbfYaZm5w05fHBjtDmGch8QKRQ3Izz++7RO+ttRdSxZomxZRya3llXdj9M2
IE8SPl2cjZxrebyeuIdDHvDQH9KFUis1kYlO2XVeAsnLDMEMYdGgjW2VB/OsAqbBILeNt3bIKy9S
YZ3UEpYPveF4OwKPyou5FPVDNgTyPkF8Sjq6mVcn+ucGC+YSrXOV+DvSmggzZ/Z0W/lWbG4BDVM4
SlCHhI+j6sOa3J+HWnzq3Lh/smB7BftARiHgKnTUOLFAFe4rOTivU5HbO7gEwR5VajatxyWKbtFd
ADd0TBrAulpuXXfsHiGXB9mWwHm8Yto11mn/mMBI5o8Pmhq86ZRo9wKrmRhAejFjx39GiTS86W7g
BX3sdD8S5r4OMa0ZXdCv3auPLcHR5mhvGyKVCKtpVl1cKtZb+GAf8dt7G+Q1+WbW/rhKO+Vm7Znz
DFJYFDY6s7b6dU6cwGOkPXaDdttF2ncXe/U+z5xgWwpmo8lg1pvo6tULtW0vCyN3B3A9/8F2/t2K
QoMcVu32S7Txj4scn7I2A3YLtkD0xM7Wgiu6ydG4sEFwLzVX25pB/w3Mv2RVBq23wfr/acFLslq0
9TDRJkRX2xFVhzExHrAoWgMm5wKzwCdkKfGx0VZGt2iaWyyW4clHYAtYH8ujtEiOLq42yLHlurl6
Iydtk2xmAJIDVvFNdnVRNh7LoUBbK2dtshzjVGC49EQ5Y78MomJKd8BJFUNq11oENs1MXU2b6qeF
czagKzzZGH/Vk8smA6OnizTSerUE18LWdLP0xpOmf0E4GyUfJ7FggBysrHB2VagRDgVyd37/mN6B
crU/hvSS5qoAjTCuJRNmqJpWbbifwA1W2VFpptWqYDJAHBe6a1HtJYq48WlMU6GeesiPlHdxbEAH
yLHNZ2953sul2izgoOFvJy45b3Pjhctm7OyJO9uQxvFbaZHXRCCplfL+GHXJ5cla0NxO82KhorTS
Sc/o1eyTR8F6Itji/uzzmOTCQLwNdaX6dz8PrdzDb7+EkFKKoa9PaV+BAllVUd47kxbhG4cYJQwL
ucSEkvBc5QMRm2br2N7a7smn54NFWsd/T+q/clIji7JY5f/vooKnesDe9p+ign9846/Jp/eBAT+a
HFDNLvxcPV385+RTfDA5ah0+WcL/6Xv7dVKjHBC4OQJsZ2zp/X8NP4X9QQT6oPYcpC24Pb2/dVA7
Wur1h4MaUA7HPvY6C3g98oUrBOgP3rbQZJIfRa1xI1A4X2DHgWFg+3UsiyXf+s3QbTB52I9O4Y37
oBbL1hrn8BhYAdb/vFbPc+6VN04HOQ2Bf8CG3xzdFdv3ao3EHSIoSSJbdGKPceMAOezHVSQkAdMC
7f2QPyjsA+xjYpoTCv+VhVEODrzOCis1DVLksENbUdhPfUVCSdPYANjIkLgTauyeKydEwgu9bjMz
0/xmGgNyd+eF+M0fTsOs0Y+GyxzO/WMGYXXfKldUKycbysc0W4YT22xwqT6TXtTFZb6nyuaOVpBM
MyvPP5bxVG6zbOlPgiNr13cDefR5vXgwCkzzTnqGzUdSzNFmnCao0v7Ukqw6m+TALAgyt2YjIsYm
rXs2ZXAoCvuxMYEzO31o3Za5dVNFU0n6GnOoOEBSnydQSRE5R7sepfuaC6beBpUFDSLOoSUwMmVm
I9e8WeXNAmtk57uGfyozBkFRHYEYEX6zm+yYMmWqQFJTFyApzIvlqXWrdqPm5DVkWvaiiPw7TsIf
3yqrJiGnazHazE4d3TVyJj+mqMF6UnXByDVvxipylqdK0tIP21TVgfGO79DiNoikzFg4u7oMTWxV
d8uaXS+SfgM3CPZ0N0OC51TBXRgjs2dJxSBwJeH5EqhGnXcgg4EYorIisyRFt3k/lVX/aPi92a9Y
oZZJvwqWzhmx76bu2c+luc4sMgi2Rr6QmssuvwQCMYj8zphTpzEQn00Tepj659an/scSKP+5E+IH
6Q1R83Nf5EdVr7dHepMkf26Vwq5O9ZJJ9rXM1CUipWFftXXgx/cMHMHD7DBXm8OyF0sje/q6WQeV
qGtqiTHOOsKEjJuCQBM7pgK0d+Y/0k5y7xp+olKkb+2O9R+5KJaOSMEeMl3UNTdlvmaoIM/BIp/r
aJX0mrJiDB0qO5RrxmtyzWGxr5ksGP+n2/ya1FKF7Td3iduFiHM7eqxotxuYGC6rywxt+2v0M/Ul
m21rXeowmGVUHmyea0bM0Ca0gij7qpOlQ2RsHSezFC0zd/bN85O85s3Q+U8f81Sn0GDAdz63CdE0
RUxITQsQ4d7TwTVYXwl6S3SaDQ/AvF3MThNTCbuZdOxNqgNwPOBsr+zQkYP7rU7IoSGm5qWLkUdb
R+gkOkwnaHxydUhMYHgf9+RmYPDpUZniT+Et13k8meuQzWNdKbpm1z+SqlA9tDrExyfNJ7FG9z7M
xvg5ukb9XFN/Wh0A9N8D8S8diC7anD87EF9TGae/ta3Oz2/61ba6H2wBHpVtHpmYdK30pr+c3s4H
At4E3k2yDQNgi5yTv9aAIf5wV3BVQzXwbPZ1/2pbkew5HrxBH/LfTxP430iC8a3fVb0Bv96Bwerx
QXF1vMy/q0WDEbNJTd16CAJSm1jM18FaaqPTUs0tag6Hqzr6PFcBbihyT5IXc2jitdBmKfTjw51T
I0ALtZXK9SMr2krCjh8SbbWS2nRVV6idUHsExzbqnyM8OAEQvfaL6TS5TDeSF/iFXUv1avdQ4ppS
MfsdbUN+c6MKs2gCuULMk/ulMtnHrSe7c784DRuZFTLz8LX3auN7PvnTC9Ducvoe+gRLZEDthLpL
an8rkQ4F8ZTdmNwggr03RtUzEZio1laxMZAo3duWtbGT2ng2hEvDvBBJswWUhTMLFvGqK3U4vG87
050lp2Kj2sH46hV9Od50/RjwstS2fSDROGaDaQ1rVosc2swi6m0UKNZlVgu5G8nAV1Eu1U2ssM65
wSKY/Iv8k8yIRnWtSGwM9sH4jR31atscJLi1LdJ3Ud5xgy+bB/YCpr9HwiOO5jQab31XIOinU3pJ
zC5hjsZEEsEAAqDXpkvHnhoEQst2kQuV/5RFmCWiUHvSwVP39n2bOtgQDBdLrGwDcNiN0LbvQjVv
IhYBuWKM2eFd61c5tzS0SJsowxxtP958hYIY3w+Nd+Py43uAslBvtKu3cxxWDX7fIa1xmgoLcuCO
CLKDJEQabMgWk6aqhvrGkig31tc/FrQ1NPqNx+SfdFa+bk5K7X50iKc/N9rNaYesmtZuX2J/FwHy
bHcApdOPQndCSYyi+2rWD+ocrwelXfhqDbBpkGpr90moAXqoS7UFHVzKXkFsX/ZsU3Gsas9jM2FN
24s+gDRDwt1yE1ZUDau5hCBCegPy7IxDULvteVHsVmIJ6HPQRCcjmHkAigVJvGUuwat7ZQGyOmPI
H0cjI3Z3lk62CdBNi03g1559F43aO9v1kYmmrBkRSMd11n/DAcNGgYUYB8Wkfyx4OnTzRZYh2mZm
SugqenvtKiW2hx8/efrJBwv5xSuU5ryCUk38y9IivL+6e6cp4W1ZmK6+Mf+AwmfgRFxFg20+BEjG
IBHxGz1/QN0+GhimsTpxbf7klWQK0oCSOb4aCnksykLZ47KX0hJfTHbLuPc0WcQzYYy0toVVpHUn
eYjTzBWXq/c4dzhtjzhMyKiNvAHvdmtrQkHsFDytuQyCMzYZ76PQG8nX66MMimWID8WM+mZNNceD
Rf7HVWYw2LsLJVI4VhAd6/DOU7zPuVbVPfUqr/NdXei3lBpVvybZbHZ3PRJS1knYzWdZ8/dw1hr8
n0Z5o8Z/ktfa1x4iWN37quAO5WdI1tEAWfMuxS70Y1m0eT7zDH1NWTbrnNg1gnJfD6MCRWqVE2jF
Jp8Qxee92vShvbCy9tSjqQkOYzYDYeBKA29VD1bAdVqVsMxF2Jz7YFjXjRvMaOMB/a06m7JnKKsY
V74k0J2dRnRzRYrxZnrJRs8cH7NkpjAo0NC9wcjoop2fgSAcuYrJjwrK3cJQdG2OsXbz9d17ZjiW
w04D/ADsoekp8FAQ+LbkwralkjwZXoCzZwqDZ1fmtcNk3sX81StZOBs3rNjx8ZKNxMmErn9QsLrf
W5KrmMdUdeBsiT5hnWd3uTjGcSaOzhX3OGtEnvR97iBDW4/8wlLdK8sVW8QHNiVj7yikhJEVrkop
mqMzabVAESQJgOs5vlRWUz0WY+2xMcqBVa78PLFfwqt8V8n5u/BL5xSBOztkaFa/Fa6/vJJEP/k7
BBzZGTNw+t1hufOMxm0+Yo9hiZ0V0Zpa94WVnXwFDtJtiOLoa/Z4WP1ZJeL8BBcBoRWqYhFO1c4M
ynlbxebyXYeN8glApXHDEIrt9pj5swBBEjlvLJ07NC0RKtUQF9hxWGR+W7pIQFxsJ3iupp4JRRot
/tmNW3onWX533TARW3g9Y7Ga5hZYQz8Fd4UyHrERI1OmVaXfyYOxs84FBqz2sggnOY4m28nRm3YL
btlN1+bNraIBWeXGED1Uo+RuMvtseoxmeLSq6pMTK5Z/fdgtJD0OqXNuQM7ZL1Hj1K8qKeRTocRD
4o4tZjjt4Yg76zFCyPRU+diyWer2wX1LbBIT3aLZ4og1P8W2muD+Bc8LkK+PA93Avmb9Lfeuqmqd
AdEUzWGUU7jNHXWYGoJuhsZ+6DpQrV7ZJNDAzMQEibCgGInIy7l0SV1vJ+DK2yKT1qrLkNSsaExx
yRbKrBAfRon6HDVTWawtMbjZziyHoTwgMiIawbBEAcIFMX8wmf0zPJbgLbVp7DkKEXIOmRhgAhjN
cfTgRK5hXXwGZdbcIFkZ7nrb/Kxk0N423TL3eHunxkPbE5FWRoDGZoQL/DQTx34zT5l1yS2v/zEi
e/g8hyB1v0y9WYwX9LgR3jmkvMe4yCuM/PKTPS/RJUmsaJOTYr6iFJzOY88suqDwH9HvnYbOMe6l
7L0t1IB4xudafi96NZ1bMJBb1J/2BUft+BakXrSJS/JTwiZ0oSwqlqt5hR4TfbHf3PlGlN8CZrCr
DQNW4yLy2t34YoBfVhY+sT7edGq6svqcDr1Yu3XzEhGndspN+dpzJG7xo7rIRsw3C2VzBmj0bMyu
+KRU7NDV57NcW1FnbSMjSW66WNATAg29HXx5CAbF8MK3e8ZxFtH1ft1M4qySXvAMAzwXCXz5DXKk
oefwMyDFcKmYCLNKgJcHu7A+RplAzl54UN/sWqwZA+YbpqLFxmpGrgO7AdM4eSEnRRgtm1i0iGc9
jvAdwyMT27rdOJcgFh6YBtk/1VJA2ZcVGDiAHkyklwlhZ8/aW+buqhniF89smTygS0InMGG9rWaX
DOKyfEozhAerjPJjZ+MW2Ex2kXXbxpyM1dB7bruauyR5KCeJvd4x52dTyvFmhsrzkdkpNyg0Srfc
gUYM8+gMNn0ZXpzeHPdNNST81RbNDRnL7WPilsW4nqtObZl6pskqUbV1GkQ2XNLUMzcy8o4BSfRn
xGnzC5SbCO9AObwmQ/KJ8O9ojboPlVZMXM7L2ITMeLqJmVLbOSevKafDZMasYsMk2HmDx/vQ09DD
vihN4owDf/Cw0OeJyyeh7PN1MxHsxPKI0xG2MoMmvyz2jWLn34BgXY1IZZ6irPZxNLRRtuU4VIcA
utKGtTVGdECrE/BcLG0a4shaiZ3THHc3tZiRIJnJPNxMUtQ7TICTs+N7plu/RCKx9rnffMvawfsR
gBjdprnnLock7Iv3xvcBjBD6uC10aUVUAaEg44z4HN0/ETA6Uyo1WrwH1ZiugyEYblVj2ZsIl/qa
8cqIvcC3bzCZjXcLSCjnhfMtv+2rwknGNZuh8iHrUwdci1s/DoBQvccCwRuOfCOUq7HPKAsqJb7m
lm3GuxAJAx8gk1ow96wc1NP0FI/FdCaepNvOuHKmddYF0aWjDLhFcNxw552d+BMCaBRti0PcSyTC
t5jt3+MSKZRJZZzs2nyYz27nundtlaBEDtvW2Ay1O5ycuuhvJsyo+6BKpwfL7bvnRJWnVrU3TbBM
mza0SclFhPgO6N/cj30rT3T90V7GwSuFmtr5ndwgVBOXbJwLYnbGPGdTNpVxcUK9qaxdGi5s+jHw
N9ka4XidQRv0lsfBMZuvU15CBueWV4AqB8+ycqqBFwSc6DkfpFG+z+PUPRjhvNwbCYTcbdyk7vA1
6JvnZpir3F/JdBCRJklycztGkwcN1PEfa6v42IAmSW6qovWjs1OZX3oVNrcTMxqShLkWjjifI97n
bCZIK88S/zG8kjFSGBkhthiZV9FDrfEZIEhXUP3wg6iP4HBrvEEyiP2H2G7aB06/Y/8TxPGHTv5/
sFH/h2PYdNyAiTM0U2EJxtj/3hhj6Rhmpovy4EspICjTibopDJxlBvkVSuv/sm27TLj/OJcmY04T
3Fyb4bcpKBV+89cWCYM11+zqQ4Uk4dwnlO5YitwvudEj1bfr4Z39sBB38RgMzlFKbPbzml1vUt5m
bgYG5upY9dpKyPtSalS74cHekYghXscENs6Y1xSAYqkiyrZSA2+hdYQ09OSEPNlQkOW2nSCvpANo
p77J3C+1O6r+iWRqt9stvQUHY11pKOJnYkmQ8kTBRMMWR2COUyfWnBbuGM+l74DgKebuG5dM9QOM
efXkIH5BV3ZFb2PQbt5MQEMTwU4s7fS906TBsozosrC47HZhRuOwv5IbZ75Q3ou6gWIjE8ubtp0V
AN/SvfAV8PPnb7qedvxhN8B7APKO7UXA2B8Ixe/e2ZwKGaGjWWMT1/0yuBB6g4EJZnz881+kr57/
+EWoDigDWIfYv19dgaSDawGzHooEuBHDibLcMvHn/bmifLtUY/dinNzeauGU/TnQ++uMAhOCYEDI
AVt+EirZqPybGR8sPzyjGVmozBr72VOkcaSYhqkfNVAYdbe38nqfJsBQJW3bnz916zf1OS9yYAqy
FUPb0vb235+7ylwAtZFE42s1/HQ4WuDP/LwFrJZ1tM3C0tSsUcw1gPIrzVJWA41fFfvFIRaT9Xx9
QP81Ef8fJmKGkibX5f++7/v4vev/3/844/z5nb9mnP4HdnkecAVUizaEAH7orxknoa1IuAPc6BAY
zKun4dfCz/zgwW7FPeyHzDPxrP9rxul/sMiLgXugTcb4RcO/s/Hzgt/vrIGjVT5gORDmgIH4HZka
z4IeP4uTY1dCKqqDCpF5ZTfdjQPvbFMIPc0Ks6V8dHwDBFoMuT6d0g17C3XIEyjSyFUHfyf7UD6F
gWUA7yvC1xRm0R6CiE7l0xUVLVHLgkjXWZMuuTq6P7kbsiHS1YagKgsZororkbveZgznfOPqAq5F
bFkBf2GINseSxIAgfrGqDovs6GJBDL0MEot6ta6VoSAz/mVhN7DmKTGqGA1z0+taMtZVZX8tMInI
1K5ag7KTDDy0DoDgGJct8GcQFVCh1sYljZqs2ySELh8kfdTtouZqNenqFhPReJPpipeQPrIlZJc8
2GHntatw0c+cQUy3tUsPDo2unT3fpRpO1Fw+xYmLC1ZX2VnHf/u68g6t9KWmPdErv/E2EDPMJwo3
o0UXEtOLoPdIRf+UM1t4ID+aiNJrmV9fS/56HnASF4GxbMIhCleBPwL80X2CRx+44THnG6ejxRE1
yZq24fv03c7HIc+bg0XT4evuwxqSezyGY7+xZwSUG59dylq4ShDUEC/ijKZ7BBBWeWzgoM2torI/
hGDUXkQ3Uxw26WJtjdHGkJzNtEeyq1zeD3c4o2M99DRRqe6mBt1X5VH/GlWzeQqVfMEZIUgAMKvP
KLvmk4X/E8s6O2Q3J+fR6l1kEXH82AksHtRvGAXBNbV3xbXNC4sy8VdNWXv38dB5D7lDmKFBdvBb
JCP7go0927qxx+J2ab7312aymhdvG7Vp/LDQ0Z0mAjNk5oGD0n1ooTvSwqKtxOQeXSyn/xR3dcVQ
1c+PybWZxVBOYztdm1wM5t1nk2H3jzQbrQstvHuTxa3zlHs6ZN2tBqrZrvXW/VjykqmmlLdMFj8r
OJh3RmMbW7Zr38nL+ewrVeNdZyFLmh9d+f/n7tya20aOKPxXUnkna4DB9SF54E2mZMkr2Rvb+4Ly
2l4QBEDifvv1+QagvBQtu9ZGKkEFr5IpYzjT0336nNORqs/xItPyVZy1znsaCuWbbsYAij3O1GuL
wZXlsutLfdGX/Z51PETL6FDXvwH1HsUKUnCQrPNZiqo5VNgBUyT0tWljDhagMRaMVANlCBXekKS0
PpaN1nr3FXBEbWrvu9x9LzKG85D40KoQcfLCtQLmWBo2iflVpaANCirrLe57b3DJ+SxgzbcLZrYn
60yBImZUVc6rXQS1H7vbAAKMpUNRkdoDn0DXQOa7uxxRpWO59bbRDjHzHzGibpaln9f6bd7DMo6H
kSMaxuR93MM2mUJwMpFvmMbp/VIpdCdTOE/bIz4K+ykBgaixsF/vgSG906E4lZ5GB5bm5f6GEhVJ
TpCDui8a7N5vc4Sja1sed9td7GnrNCnqhWVDLNZwjnrL4N/WXBTdDePcYNgg87oKGTTKaFl9tjE9
fONc0dabg4ElnQ9V7V0DHr+K92l9w2TcjUFPfqG8WakVYCws8A0z76ENhhgJhSDV9S5eMsaH8ZWM
u73eh5KOLTnlVcVs2WWlxf5tXZk1K7BXclUmdmxN8PdbsJwZ/oSAGtENmix/xXAcTHoCeMHrZibj
zT65sdrmHXxKa3XMcn3bdF63Nvmtm8gUx1stkmmwMI1ZA4uAHjGe+ii17S06KcpjO0vvpZvJN46J
3NtCZ73amdquhtzUtVceOQkK7SgM33d7OApGYzMu2NDUfKPqN+z2kY5UJTIxyODZRqd5smi66i7q
/PaPcgcGjg7J3mD5AGPRDpKSdk3+0WCc6ooJrxTPO4spyPhWlFsvbqPlkQToZRCVv3GxWPBBo+rF
oUtrJaU4zrpFkdQ1gpc4KD7i3yqjtW3Y+UvG5SJK8rXXPixZtBsxY/uEjQDs4OyvInsWL6jRXiDZ
QcrPBQvr8djiRsxUFj07QFxv0Z55WDlvrRpJP/1FcWMVaM+4sZ1Njvj1ZWlrLtMN7QBwLnrwrI6x
oblvX9WJyyBZLwv+KIO2VBZtDkhoQuyttSpauVJPt6mrxR0gQZiuRCN/yZjOPTs2Oj5qHNHbXeIH
d4Gg/RfifLhkeKG7MiEBXGPc6m3qMr1p4jhFj8+gIqDFZunHCZZiUQRiLiW+uqWx22ad+ztGHPHW
N5EtuBA7y7D+PY4xHhBaq6Gx4rpBabF1stx/UdaA2bHn3FWa91AwjfROxthLOGVl3td4GG8ylCR+
u38oRT67r3f7XxrW9dprTOzqRXTn23G3aRApcjUGyC+wE8stTCQouBl94x+otRGqZ3RsfsWBiRK7
ZF0fUuhx1nW3L1psgXAUPEI57aC16D0jrhCyhR6HFS1cOevgdGK989ykex0Hwp29q3uGXQCG3q0C
RbxjeI0i4SExi7BNsKnB2hfMhX4dhrgUQNHrSGVw+TfuKvwW2FZgyAsIBoDnQgNzbo+MZV7A5Ehf
6Ud9tlsl+6x7K5OyeRsfRXNtF3uNgQGH/CptmYqFnt5urKXWhtW1sMKa0B8dWAPKRyYuC6hQMRHT
QRn4od07e4acl3uGg7mlpJlhxw9OVwbXsYhzuhbm2rbdetPqDvN/9HIG0x+ub9466QZ2jLaRWYGs
PT4QXsNUskBhSzNqJ3z/X3CMkpW9h/WYJWFO0hFL40WQdUYFNcssFzU9lXrB7dbVyLUTeZMlZbxb
F3qW4F2it6XrLLi5xMbEwc5bOO3O2TPSCDVjx9S6a8a8HVAnOHlVbnvQKtqFs+0sTdHbCU+UKCmk
4b7SsBUplseiS4NNaKZ4yzpuhwGpLCHHQvd4j8/DDjupvdjfO7ssfcBDE/GUa7XB8kjJfJUHXrPB
MMp60Wm7BswuxLFlIdrMptrN2uJt5Lruystd7WW8V4OGIuiV7zoZYI2Rm1eygFuLJUmB0gmMSvLv
Aw9+r8R2JVBOezPccNaymUEOay3aWWRAKcZ2WLpvITiLt2is9ks/gSoLEVainkla40DDKSwEA5OK
4h3Bu1tLFumGBu/vBoIXDrYp4gXfKNBMFFIj0kDFlKJm0kK7wDxAXxawpZOlYe3iV4c0B/S1wh2z
wszdLTLGBL1VXDBhxja32IQm7fKAnf19HmVluM7NQ3RlAOeu8cKRWFLlwHfM0ms/NZ6DuwE596/w
jOwbz9gd6J5gYoXnKqnZyvM1372N8ZNZ6q39roBr/7b16F5YvmlA8On8pd6YYpsBwkMZgyP2XiZG
VS9BBMEzpE0cwKzkNmJy82ed0eBLjA+0D8TT4DqoZ2iAUgM1cRXmLbYnsY09QBpgmFEIvDL8ApuS
9lDIB1A9uUZBh6QEP7l1aATuFQhjuTabqrrp7Kq+a3O/fsghcDF3tQYsxFRkcYSc9KHFbzDFjOto
bLTgWFiLREvAW/SqgOzNhBrpFSk6MLxK9ErYn/SD3rykmd/dOTgBvE5qlOZL4vn+Dzrt+Rv3IKJ3
viYiH5x9717D4PCuadiIa5F46cZmv96I1LcYRl3Uy1okxy1DZvgDHUZ3jBNM1i0MdnJ/5D+m6dGR
pPkTEprjw6a2ENNguX/YNgLIPcEV+A0ubnIzE9m6SFJo+n62W+wV5LpX4CtBosK6D/z9aFdqZDSR
T8LuWO4UcMvEZ2vd9mhuqIDdo4J4wx7sDchRUGCnJFBAwbseFUZ/CUCsoOKqONafYH+BHycKSq56
VLlWAPP/V/1/AjLUtIl1T1u6Lz9n7cNnzIiL/JH8o376yzE4FG+OP/dL3/+gv/0l3wRAcnFJmOr/
U/3/+HufEX0ogqL89Pkff5dABthnYl6BQYF68LeLsNw6/XjmSOjFYKQGKFL/DOKis0X61jJ8/w2H
9fz+7zx5g484ghXqe/CD4+GJx5qaw/kEVfnGGlx8wtkauHOsFk3mcoDMnb+8i/WaBn1aE4woPS0O
f+m///IfPsXBYRVgoxR8LM5fXjJaGvzlr7z+xWecvb7JNBO+feGcvmKgofNVcKw5KBOMOrjc/cPP
p7UK9PKh7I1bBHvOG4KqaaeXBEY9XwQy+DnWybALDG3YC1NbhOf0BN84Cd/cCoayUbE0hd192fBP
VkGIuS6FMicdDt2EjgL0zUvh44++PsHQtugSWI87nQ88f31Ogpp8hdPiKVgOu25Ci6CzPYfjOXQn
vtxTP3AlGOq8gx+jDBnO+8VRwGuHclYKqU8uEGiuMToaGnOdAlp1ip4/Apo2Z4/gf4urhXpYnWlF
Q4qd4f/081tAGnP6VXSt0AL0Dz2G84PgIhKiWWvCpB62yLDqEzoIyJe4zMddCc6cNYCmTfesfy7O
AVnB3FSm39b/Kie6iOND0rj9RFaHeJtEbtTrIwTjq0fj/Y09QC9pDhvGMOCxD5tkageBS+yy4faj
N4KhzU3b1EwAlGf3gM2NIXuhweROgIMr/cgtIMl/hYPJGIZqj1/xeRiwGaxnOZYiUgw/ntwiaBrX
1MhV0J05Fu+mxrC/p1HQUVJJW8IqkMPmmFwcQNumJCjj4gAjEjGktvXHxPfiLqDJS9cZizvi5NQi
AGyPr3ruPxwCxFzj3VEIncLcxfs77pw/g6M3/O7HQzKthAC9hRh7CFRqDH/B/vKSl2eB8ggHEfbA
6bIcbt8JZQR8Sc7oVXDnFIjomk5bQZWd5wGRAoHEEYyZsaD9M70qydL00deCQ9xDUO7a9rOXousQ
MQBOwFSGAzGkIpPaC67zH8iPhI3YECOaL9H/fC+4ElQJe1Gs/YefT+9EuNxcI28HKeZwcMgSTD7p
yetrlBAamknndFYmeBS4Hca+PjmwbmOIomh156/voER1OB9QWYczMLnX55uB6TUyNyA9BhJD0TrU
wuqaOV8FAFQ2h4KWp1ongmQYYzeBYQKYKEzgLN6dr4LlznXsL6C4niCF6e0F0JzRwIk7Zwg9zqbM
iO+fy3JZs0gRTPivDJBXz3ANTehWIHsZfStIQAMVEcyLzMC25rbQQJZQHfbP5GoFHYh7LGQCfowx
m+2iPhre8uuoaEuhdOGnn0/uTsSixhh7J4Kc0CmgZ8a7Pu7083hggyAKOk7ytNumdARA/0enh8Bi
zCBEon1xG9hUSuQJDuTlYV2m9+1rlPkj70QiAARogNHeUIIXvVgFhZ32DhA4NvXPBFeBCVQjV8HA
Wh/QDKny89kxJhs0nllt9Cv9n5rUISBEjX1/7EYcaImYcg17/SI9JgbQZLOQyU61qYr8yxobCgzJ
gDJmaQHGD3v94laEwQCG7GjIvqa3CVBhj90EQEeSbxiT1GETXIQCG+QMREUXp9tQTa2YGHSEc8Ho
gEhTWadG0Bhg1z8XR0ET1lwTiP+Ecpmd2vv3A/zGAag2FBrEN8r4dnieFknsDWB01XN83AbTWwXK
l7FngXYS8jNDdc+f2wX0EoAPoeA89l0ndy1KGBajiySNr1o6GDaeIgLLep4aUjBLVghk7cQwIIGe
2Ilg0vLogpkNT/MYlsEJQLyICDRWbJSSpjPZE8GtfmI//HyTnWIJ/SvK40vojKYiNmTKSPsUMCbX
VkNw8ZXL+E/0VRzXoihW8KF6LjaBbc8d6TCTlK3QP1M8Cl/NrfrRVZAUSzAMwZGHRVCoyJOAAMDI
3Yg488TIGhLzKWXLijI19nKgItYd3X0siVTf/nwVVLbM3CzMbE8dBfbKtMKiYt+NDYuSbBklHMnS
8ycC533HhYirgdT0z/SuyEGpPCpdon6GgmcCIZ2uQLLw873AKlhkk6SLf67SxPaCQfQeeSKgXkgg
JGDzP3to56vAHlC1w2BJObWz8IyR5w/HReIeGwDbgufxA5tdwtXgGI/krMndkaQvxuikmdKB4pjD
8A0+bl8/Q+B/BJuGPzih2wFDVWVyOioikChhRk4VDS93eC4iArNFyJlhgf84D+cvLBWiD/VbH6PP
H7J//hsAAP//</cx:binary>
              </cx:geoCache>
            </cx:geography>
          </cx:layoutPr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  <cx:fmtOvrs>
    <cx:fmtOvr idx="0">
      <cx:spPr>
        <a:solidFill>
          <a:srgbClr val="462E8D"/>
        </a:solidFill>
      </cx:spPr>
    </cx:fmtOvr>
    <cx:fmtOvr idx="2">
      <cx:spPr>
        <a:solidFill>
          <a:srgbClr val="555759"/>
        </a:solidFill>
      </cx:spPr>
    </cx:fmtOvr>
    <cx:fmtOvr idx="1">
      <cx:spPr>
        <a:solidFill>
          <a:srgbClr val="028342"/>
        </a:solidFill>
      </cx:spPr>
    </cx:fmtOvr>
    <cx:fmtOvr idx="3">
      <cx:spPr>
        <a:solidFill>
          <a:srgbClr val="ED6500"/>
        </a:solidFill>
      </cx:spPr>
    </cx:fmtOvr>
  </cx:fmtOvrs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1C9E5-22CA-45C2-8225-1ED3DB5297E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0CA79-0B37-4426-8F2D-A0E1B125C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56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84D74-9B3A-314B-8AF6-0D60C11000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025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icon&#10;&#10;Description automatically generated">
            <a:extLst>
              <a:ext uri="{FF2B5EF4-FFF2-40B4-BE49-F238E27FC236}">
                <a16:creationId xmlns:a16="http://schemas.microsoft.com/office/drawing/2014/main" id="{F093D87D-49B4-F84F-89BD-B13FEDAC6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0" y="1517904"/>
            <a:ext cx="5618480" cy="279806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572000"/>
            <a:ext cx="5618480" cy="1527048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49104" y="6400800"/>
            <a:ext cx="1865376" cy="365125"/>
          </a:xfrm>
        </p:spPr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0056" y="6400800"/>
            <a:ext cx="6099048" cy="365125"/>
          </a:xfrm>
        </p:spPr>
        <p:txBody>
          <a:bodyPr/>
          <a:lstStyle/>
          <a:p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233599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5CE39-5AF2-D74D-8796-2693D4B49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8BF04-9F04-B047-AB3A-4F72EECD5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575AD8-B437-884F-BECF-A92601EB1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80716B-CB84-B444-ABDC-B391FF96EF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13A28F-17DD-4B46-9779-B959DEDFF5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BA4A92-5CBF-4C4E-8190-036F20F71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47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7C69D-3B3E-1C41-947D-5F8B7CB0B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1196C-1CC4-3A4F-A1FD-574B3E2B7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578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D3179D-3A24-9F46-B0C1-0C1B406A8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637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EB9A8-48BD-5948-B09A-9A9B86B03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62F72-D31A-1B43-8284-A963F1D9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800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000">
                <a:solidFill>
                  <a:srgbClr val="000000"/>
                </a:solidFill>
              </a:defRPr>
            </a:lvl4pPr>
            <a:lvl5pPr>
              <a:defRPr sz="2000">
                <a:solidFill>
                  <a:srgbClr val="0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F1A39-2597-BE42-BF09-D0870B9679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F3118-F1E5-D943-89A1-9730CAEE6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91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550A-F3C9-D94E-A179-98330283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9DB206-040E-A14C-8B5C-A650C0FF5B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rgbClr val="0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38F31C-AD54-084F-9B36-CFECAFD2A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CF563-4A66-FB4B-96F9-623D02C44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080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4AA98-3961-8D4C-8950-D8A8203BF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C0B213-C4AF-7245-A4DC-AF89F9C7A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FBBDB-8DE9-8249-B0CA-87AA237F2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923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9C307-29D0-5769-AF45-970B2513E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1DCE1-DA40-39AF-8DE3-E518A7199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B8E4-6978-0943-6C38-EDE2E459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C0C71-EC5C-BF73-A35F-FAB84E1C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B15F3-B543-2056-15B9-99CCF7A96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275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C7FF4-AE34-7944-53AB-25FD26DE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26910-1B57-441C-9883-AC29CABB0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C9BB6-B5DF-300A-C8EA-2A7C92C03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A496B-32AD-3414-0B34-3D6319200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532D0-2BF8-D3DB-FB06-BE6AB639E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4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8CBB9-59CB-7AD5-1329-BC56506F5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09338-0E94-49C4-9341-AF78E2A99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3FAF4-0FFB-9C69-3114-BA815C5B5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A929A-41FA-ABD3-EDD8-51D8F94B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23F33-B98D-52F9-D7C3-A5324D372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08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E48CF-8E3D-98CD-647C-3613EC6CF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6E639-B5CC-BD01-FDBE-090EBA872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59A84-79C9-8CBE-81C7-9ECACDC84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585BB-4124-5F48-9C30-6E62A90DA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7D5C3A-E42C-95A2-16F2-1DBABF3D1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C38BFC-08E9-281F-CEB1-632F068D7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27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F21A1BC-B091-8C4E-802B-86D47C16BD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785813"/>
            <a:ext cx="91440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09448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7C17D7-0ED3-BD49-889B-A5FC80E3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57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6E51-AD07-A767-8AEF-DD525FF1D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59473B-5E1A-5CAA-6ACB-9A0F82600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2B96D-0F89-4D2E-C10F-FF2B1A4EA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9DB8D0-C049-1D1A-30DF-F23EF5F83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3DFD-787F-67C7-6488-D95E6924EA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DB4FF1-29B9-1918-BEEA-0FC209F63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3EB573-E897-76AF-A4A9-3A3AF5473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B969C6-6B88-CD60-EEDD-D1C95FF44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50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D502-0A32-5E48-E4CA-CE4221DE4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5E9282-DB4E-590B-5CBD-B416173E4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539B44-51C0-13D0-34CB-E8F5040EB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C40C8-BDA0-0434-13DE-FB8A221E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44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EB49DC-87FB-B6D8-C382-E2AE1DB5A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54AF61-F0D1-CA04-EE22-313309788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07B71-8156-FE38-5F7B-8185C50BA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70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D260A-C99E-0286-B934-2D9A5CDB8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DB097-893F-27F0-2E21-DB9EC601A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76251-45B1-190D-0D50-0E89E9EA8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17D5D-0918-F95E-05DB-B65282B27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3EBCA-9C5F-A240-ED41-54EEBDC7D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6FCEBB-0A13-A1BC-D3F9-74BDD193F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456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BC13-9769-5A56-E089-6979E18B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CFF0AD-DE27-DF88-7FDC-EFAEC50ACC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A1752F-ADF8-1642-9FBC-047AF14AA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5A497-9A7A-DDD3-0EF7-EDE15E139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BD8BD5-BF58-5546-0EA7-ABB1CCB11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10E0B-7D06-D444-FE54-D11962F8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8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C103-8904-01D1-F63D-193848DBE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AD274-C4DB-32A5-7AB1-FE4002A68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EB90C-762E-16D2-B61A-3FC67437A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1DFA-4974-D7CE-56A1-DB7AEEA0E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0A02E-EF88-EF7F-1E46-7D9E1D47E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16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2BA38-197D-85CB-8BCA-B5CAF3EDF0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D14342-CDA3-9C1B-E73C-356184FE7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05F86-7E57-990F-156A-C86A50D69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58E41-6540-4329-48D9-505B385D5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F3ADF-1110-68AF-CA9A-F2D60680A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92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49CA1-A8C0-4713-0B25-A23DD7EDA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120ED5-270D-A7A3-484E-E17245FF21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28F18-A85E-5612-AC9A-3D169F289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50D52-F909-A7F0-3B85-85AD11C66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5D821-6875-3908-36FD-F7A7D6CF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16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E7D94-E064-6AF7-0F13-BD28B0D16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ACBEC-E4B6-790D-4CFB-B15A4ABFA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6D9E2-1583-D372-1AD5-EEB4E5F50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E8C74-DDCF-6834-825C-B0949B4F5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E61AA-7B4E-FC04-B0F3-B7219EC4A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636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95D4F-2A1E-53E3-AE7B-F7919C347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816D7-81C7-6490-4F70-A05583B7A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DDEA1-D455-1418-0EC8-A522EEAE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30A53-8B5F-BA49-6FD3-73394183F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D4E13-0DC2-1902-5A00-BB488245B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8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F21A1BC-B091-8C4E-802B-86D47C16BD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785813"/>
            <a:ext cx="9144000" cy="2852737"/>
          </a:xfrm>
        </p:spPr>
        <p:txBody>
          <a:bodyPr anchor="b"/>
          <a:lstStyle>
            <a:lvl1pPr>
              <a:defRPr sz="6000">
                <a:solidFill>
                  <a:srgbClr val="462E8D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09448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55575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7C17D7-0ED3-BD49-889B-A5FC80E3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587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E6C91-6C96-C851-575E-8AB36EE1E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DC31D-43DE-F4E3-D0E1-392FC09BA4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5162F0-B480-DD81-E539-D642F0B98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4BE1DA-7FFF-0F0D-3633-19AD10AA9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F9AB8-D6C6-FBCB-F429-7CA4A3B4A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A9132-63A3-34E4-E55E-5CE034DA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506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7405F-FDA8-26C8-31BF-68C747741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01EEB-BF12-3521-2528-53E71AA3B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B0AA6-46AA-5F66-2583-56F209997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9067FB-60CC-6375-F998-A4DDA9E58C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0123E-3FE6-C51C-084F-9F5C6ED107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48EBEA-543E-96FA-BB77-468FE50D8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6A4BF6-270D-9549-5F74-03ACAA4C3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D7D056-7093-A2D2-04F2-7D043FEB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365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1DB06-B60B-2C20-0BA9-869BCE00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5198C-DC91-D86C-7E65-5A1AE0D89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8C662A-EFD4-BB7A-4E17-6016BA92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6FDAD-7C86-90C0-955C-E297F4CAA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024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043C79-882B-8D7C-CAAA-B5C460E5A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A70131-C786-AA64-734C-8433B1D06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0D3F3-B21A-F268-475C-01B92100F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510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36475-218C-69D6-A8B2-68CE32742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BCEC7-5F8C-3F41-2ED4-3FB3E148A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44C7C4-82BD-A34A-CFB6-D24A35F86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832719-6661-B3CC-1AA9-D6775DCC4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879DC-A9AA-AC16-AE12-F051EAB84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73CB7-BB65-8290-D947-89353499D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09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476F-EF8C-0B34-8D70-C4EBF7FCA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0E976C-D0C1-62AB-DE99-83552A211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4032CA-19B8-658E-05DD-78A19A3F6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9CDFA-F930-8F9F-1D45-9BA498E8E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32A302-8548-9EF0-2654-AAC62F56E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C9449B-344D-DFD0-34EF-F359942A4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426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AAEA-7379-39AF-64E0-99F2B455B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4A5F2D-66A3-CF18-3E5A-7A8274E52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25C65-980E-AF18-8F99-9ACB0CBA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BE06F-EBF8-7089-CA73-5280A909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83993-07CA-1675-BA01-0E0B97BA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157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DEC6F4-06F9-215F-8F09-0101324C96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608866-6810-A239-232D-80D7967402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5021B-77A4-B0D5-27A7-94CC3BE80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9E8FC-9334-A545-3D86-A667619C1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1BFA3-73DF-CFC3-938C-1E2EE90A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783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41888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205" y="330413"/>
            <a:ext cx="8689340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385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4B36F0-BABB-6946-9C5B-5C82B0311A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3572"/>
            <a:ext cx="12179300" cy="6850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04" y="698604"/>
            <a:ext cx="10515496" cy="1344168"/>
          </a:xfrm>
        </p:spPr>
        <p:txBody>
          <a:bodyPr/>
          <a:lstStyle>
            <a:lvl1pPr>
              <a:defRPr>
                <a:solidFill>
                  <a:srgbClr val="462E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2152500"/>
            <a:ext cx="10515496" cy="3127248"/>
          </a:xfrm>
        </p:spPr>
        <p:txBody>
          <a:bodyPr/>
          <a:lstStyle>
            <a:lvl1pPr marL="365760" indent="-36576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08660" indent="-342900">
              <a:buClr>
                <a:schemeClr val="tx2"/>
              </a:buClr>
              <a:buFont typeface="Courier New" panose="02070309020205020404" pitchFamily="49" charset="0"/>
              <a:buChar char="o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0080" indent="-274320">
              <a:buFont typeface="Wingdings" panose="05000000000000000000" pitchFamily="2" charset="2"/>
              <a:buChar char="Ø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tx2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252" y="6400800"/>
            <a:ext cx="609904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54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" userDrawn="1">
          <p15:clr>
            <a:srgbClr val="FBAE40"/>
          </p15:clr>
        </p15:guide>
        <p15:guide id="2" pos="384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205" y="330413"/>
            <a:ext cx="8689340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23488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205" y="330413"/>
            <a:ext cx="8689340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71702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279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4B36F0-BABB-6946-9C5B-5C82B0311A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3572"/>
            <a:ext cx="12179299" cy="6850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04" y="692404"/>
            <a:ext cx="10521696" cy="134416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04" y="2146300"/>
            <a:ext cx="10521696" cy="3848100"/>
          </a:xfrm>
        </p:spPr>
        <p:txBody>
          <a:bodyPr/>
          <a:lstStyle>
            <a:lvl1pPr marL="365760" indent="-36576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0080" indent="-274320">
              <a:buClr>
                <a:schemeClr val="bg1"/>
              </a:buClr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252" y="6400800"/>
            <a:ext cx="60990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3048" y="6502814"/>
            <a:ext cx="530352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42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" userDrawn="1">
          <p15:clr>
            <a:srgbClr val="FBAE40"/>
          </p15:clr>
        </p15:guide>
        <p15:guide id="2" pos="38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FA0C-E99F-7046-8F5D-B94269C9A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7044F-8460-3A46-9CDD-742803403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2155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EFD3D-0496-8D4C-ACDD-402F3692A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9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0827C-0B12-C84C-9EA0-CFCD8BE7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5CAA-6B0F-FB45-9796-ED6D72407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D7716-7472-6B46-AA08-6631C027D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454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503C-7597-4B4C-B36D-A34FACC34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87AFE-70B3-5845-8462-C681A2673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1A66A-2B72-DA4C-96F3-D50C6C3F8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8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ED134-C65C-8549-AA14-A5F5042E6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8B532-BB56-CD45-B425-7C5D711BC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2BCBD1-DB35-A847-9FAD-94BD34C8C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7355E-7C25-F048-9DCD-7850B07C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12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252" y="695717"/>
            <a:ext cx="10950448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9252" y="2149613"/>
            <a:ext cx="10950448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F9AFA87-1417-4992-ABD9-27C3BC8CC883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1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rgbClr val="5557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3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80" r:id="rId3"/>
    <p:sldLayoutId id="2147483672" r:id="rId4"/>
    <p:sldLayoutId id="2147483675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rgbClr val="462E8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08660" indent="-342900" algn="l" defTabSz="914400" rtl="0" eaLnBrk="1" latinLnBrk="0" hangingPunct="1">
        <a:lnSpc>
          <a:spcPct val="105000"/>
        </a:lnSpc>
        <a:spcBef>
          <a:spcPts val="900"/>
        </a:spcBef>
        <a:buFont typeface="Courier New" panose="02070309020205020404" pitchFamily="49" charset="0"/>
        <a:buChar char="o"/>
        <a:defRPr sz="24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2400" i="1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tx2"/>
        </a:buClr>
        <a:buFont typeface="Avenir Next LT Pro" panose="020B0504020202020204" pitchFamily="34" charset="0"/>
        <a:buChar char="+"/>
        <a:defRPr sz="2400" kern="1200">
          <a:solidFill>
            <a:srgbClr val="5557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" userDrawn="1">
          <p15:clr>
            <a:srgbClr val="F26B43"/>
          </p15:clr>
        </p15:guide>
        <p15:guide id="2" pos="3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AF5150-611C-6745-A2CC-F56DB38D4803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38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B22AA2-9E5B-E44D-B5C0-691FFB824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3A644-CFA3-854B-8391-B5F25FA4C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36D1A-89D8-9645-A655-6804E7C77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95478D8-26CD-F24B-9313-CB1027550644}"/>
              </a:ext>
            </a:extLst>
          </p:cNvPr>
          <p:cNvSpPr txBox="1">
            <a:spLocks/>
          </p:cNvSpPr>
          <p:nvPr userDrawn="1"/>
        </p:nvSpPr>
        <p:spPr>
          <a:xfrm>
            <a:off x="9908241" y="6356350"/>
            <a:ext cx="21179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00386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BE27F6-7D8C-8A4D-AF98-7CE2F4F9E37C}" type="slidenum">
              <a:rPr lang="en-US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‹#›</a:t>
            </a:fld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2DFDBC-A309-CB4E-943E-D9C77AEAF07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0903" y="6299112"/>
            <a:ext cx="995570" cy="42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3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6C3D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28C8BE-75E0-C984-B39E-6A92D13A3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A18BD-0055-2BAB-4A7F-439E6F1E3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51EBF-1BB7-9ED3-74C3-83BD1A63B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39701-A73C-4D4C-AEE1-D859FABC6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FB8EC-2E36-0824-0A94-57D006C82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1245B-250A-2027-8643-77F204575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43BA2-4568-4648-9CA0-EF52265CA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51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A92480-9555-7FBA-2AA7-F980BEC1E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CAAEF-1486-4EAC-4138-C3F226B08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31D51-8A31-3A07-F629-A66AD41247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68548A-3C8A-A049-9381-61908D77AD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F915E-EAD6-7943-E990-21138383BF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7C841-3B11-9756-1838-DB46A86FE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3B0F66-FCDB-6D45-91C7-F7134BD1E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4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919826" y="3048"/>
            <a:ext cx="1266065" cy="68518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205" y="330413"/>
            <a:ext cx="868934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3522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76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23">
        <a:defRPr>
          <a:latin typeface="+mn-lt"/>
          <a:ea typeface="+mn-ea"/>
          <a:cs typeface="+mn-cs"/>
        </a:defRPr>
      </a:lvl2pPr>
      <a:lvl3pPr marL="914446">
        <a:defRPr>
          <a:latin typeface="+mn-lt"/>
          <a:ea typeface="+mn-ea"/>
          <a:cs typeface="+mn-cs"/>
        </a:defRPr>
      </a:lvl3pPr>
      <a:lvl4pPr marL="1371669">
        <a:defRPr>
          <a:latin typeface="+mn-lt"/>
          <a:ea typeface="+mn-ea"/>
          <a:cs typeface="+mn-cs"/>
        </a:defRPr>
      </a:lvl4pPr>
      <a:lvl5pPr marL="1828891">
        <a:defRPr>
          <a:latin typeface="+mn-lt"/>
          <a:ea typeface="+mn-ea"/>
          <a:cs typeface="+mn-cs"/>
        </a:defRPr>
      </a:lvl5pPr>
      <a:lvl6pPr marL="2286114">
        <a:defRPr>
          <a:latin typeface="+mn-lt"/>
          <a:ea typeface="+mn-ea"/>
          <a:cs typeface="+mn-cs"/>
        </a:defRPr>
      </a:lvl6pPr>
      <a:lvl7pPr marL="2743337">
        <a:defRPr>
          <a:latin typeface="+mn-lt"/>
          <a:ea typeface="+mn-ea"/>
          <a:cs typeface="+mn-cs"/>
        </a:defRPr>
      </a:lvl7pPr>
      <a:lvl8pPr marL="3200560">
        <a:defRPr>
          <a:latin typeface="+mn-lt"/>
          <a:ea typeface="+mn-ea"/>
          <a:cs typeface="+mn-cs"/>
        </a:defRPr>
      </a:lvl8pPr>
      <a:lvl9pPr marL="365778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23">
        <a:defRPr>
          <a:latin typeface="+mn-lt"/>
          <a:ea typeface="+mn-ea"/>
          <a:cs typeface="+mn-cs"/>
        </a:defRPr>
      </a:lvl2pPr>
      <a:lvl3pPr marL="914446">
        <a:defRPr>
          <a:latin typeface="+mn-lt"/>
          <a:ea typeface="+mn-ea"/>
          <a:cs typeface="+mn-cs"/>
        </a:defRPr>
      </a:lvl3pPr>
      <a:lvl4pPr marL="1371669">
        <a:defRPr>
          <a:latin typeface="+mn-lt"/>
          <a:ea typeface="+mn-ea"/>
          <a:cs typeface="+mn-cs"/>
        </a:defRPr>
      </a:lvl4pPr>
      <a:lvl5pPr marL="1828891">
        <a:defRPr>
          <a:latin typeface="+mn-lt"/>
          <a:ea typeface="+mn-ea"/>
          <a:cs typeface="+mn-cs"/>
        </a:defRPr>
      </a:lvl5pPr>
      <a:lvl6pPr marL="2286114">
        <a:defRPr>
          <a:latin typeface="+mn-lt"/>
          <a:ea typeface="+mn-ea"/>
          <a:cs typeface="+mn-cs"/>
        </a:defRPr>
      </a:lvl6pPr>
      <a:lvl7pPr marL="2743337">
        <a:defRPr>
          <a:latin typeface="+mn-lt"/>
          <a:ea typeface="+mn-ea"/>
          <a:cs typeface="+mn-cs"/>
        </a:defRPr>
      </a:lvl7pPr>
      <a:lvl8pPr marL="3200560">
        <a:defRPr>
          <a:latin typeface="+mn-lt"/>
          <a:ea typeface="+mn-ea"/>
          <a:cs typeface="+mn-cs"/>
        </a:defRPr>
      </a:lvl8pPr>
      <a:lvl9pPr marL="365778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emf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o.org/save/who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png"/><Relationship Id="rId7" Type="http://schemas.openxmlformats.org/officeDocument/2006/relationships/image" Target="../media/image3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png"/><Relationship Id="rId7" Type="http://schemas.openxmlformats.org/officeDocument/2006/relationships/image" Target="../media/image43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g"/><Relationship Id="rId5" Type="http://schemas.openxmlformats.org/officeDocument/2006/relationships/image" Target="../media/image41.png"/><Relationship Id="rId10" Type="http://schemas.openxmlformats.org/officeDocument/2006/relationships/image" Target="../media/image46.jpg"/><Relationship Id="rId4" Type="http://schemas.openxmlformats.org/officeDocument/2006/relationships/image" Target="../media/image40.png"/><Relationship Id="rId9" Type="http://schemas.openxmlformats.org/officeDocument/2006/relationships/image" Target="../media/image4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.jpeg"/><Relationship Id="rId18" Type="http://schemas.openxmlformats.org/officeDocument/2006/relationships/image" Target="../media/image63.png"/><Relationship Id="rId26" Type="http://schemas.openxmlformats.org/officeDocument/2006/relationships/image" Target="../media/image71.png"/><Relationship Id="rId39" Type="http://schemas.openxmlformats.org/officeDocument/2006/relationships/image" Target="../media/image84.png"/><Relationship Id="rId21" Type="http://schemas.openxmlformats.org/officeDocument/2006/relationships/image" Target="../media/image66.jpeg"/><Relationship Id="rId34" Type="http://schemas.openxmlformats.org/officeDocument/2006/relationships/image" Target="../media/image79.png"/><Relationship Id="rId42" Type="http://schemas.openxmlformats.org/officeDocument/2006/relationships/image" Target="../media/image87.png"/><Relationship Id="rId47" Type="http://schemas.openxmlformats.org/officeDocument/2006/relationships/image" Target="../media/image92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29" Type="http://schemas.openxmlformats.org/officeDocument/2006/relationships/image" Target="../media/image7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1.jpeg"/><Relationship Id="rId11" Type="http://schemas.openxmlformats.org/officeDocument/2006/relationships/image" Target="../media/image56.png"/><Relationship Id="rId24" Type="http://schemas.openxmlformats.org/officeDocument/2006/relationships/image" Target="../media/image69.png"/><Relationship Id="rId32" Type="http://schemas.openxmlformats.org/officeDocument/2006/relationships/image" Target="../media/image77.png"/><Relationship Id="rId37" Type="http://schemas.openxmlformats.org/officeDocument/2006/relationships/image" Target="../media/image82.png"/><Relationship Id="rId40" Type="http://schemas.openxmlformats.org/officeDocument/2006/relationships/image" Target="../media/image85.jpeg"/><Relationship Id="rId45" Type="http://schemas.openxmlformats.org/officeDocument/2006/relationships/image" Target="../media/image90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28" Type="http://schemas.openxmlformats.org/officeDocument/2006/relationships/image" Target="../media/image73.png"/><Relationship Id="rId36" Type="http://schemas.openxmlformats.org/officeDocument/2006/relationships/image" Target="../media/image81.png"/><Relationship Id="rId10" Type="http://schemas.openxmlformats.org/officeDocument/2006/relationships/image" Target="../media/image55.jpeg"/><Relationship Id="rId19" Type="http://schemas.openxmlformats.org/officeDocument/2006/relationships/image" Target="../media/image64.png"/><Relationship Id="rId31" Type="http://schemas.openxmlformats.org/officeDocument/2006/relationships/image" Target="../media/image76.png"/><Relationship Id="rId44" Type="http://schemas.openxmlformats.org/officeDocument/2006/relationships/image" Target="../media/image89.png"/><Relationship Id="rId4" Type="http://schemas.openxmlformats.org/officeDocument/2006/relationships/image" Target="../media/image49.jpeg"/><Relationship Id="rId9" Type="http://schemas.openxmlformats.org/officeDocument/2006/relationships/image" Target="../media/image54.jpe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72.jpeg"/><Relationship Id="rId30" Type="http://schemas.openxmlformats.org/officeDocument/2006/relationships/image" Target="../media/image75.png"/><Relationship Id="rId35" Type="http://schemas.openxmlformats.org/officeDocument/2006/relationships/image" Target="../media/image80.png"/><Relationship Id="rId43" Type="http://schemas.openxmlformats.org/officeDocument/2006/relationships/image" Target="../media/image88.jpeg"/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5" Type="http://schemas.openxmlformats.org/officeDocument/2006/relationships/image" Target="../media/image70.png"/><Relationship Id="rId33" Type="http://schemas.openxmlformats.org/officeDocument/2006/relationships/image" Target="../media/image78.jpeg"/><Relationship Id="rId38" Type="http://schemas.openxmlformats.org/officeDocument/2006/relationships/image" Target="../media/image83.png"/><Relationship Id="rId46" Type="http://schemas.openxmlformats.org/officeDocument/2006/relationships/image" Target="../media/image91.jpg"/><Relationship Id="rId20" Type="http://schemas.openxmlformats.org/officeDocument/2006/relationships/image" Target="../media/image65.png"/><Relationship Id="rId41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nlynch@bio.org" TargetMode="External"/><Relationship Id="rId3" Type="http://schemas.openxmlformats.org/officeDocument/2006/relationships/hyperlink" Target="mailto:dmosley@bio.org" TargetMode="External"/><Relationship Id="rId7" Type="http://schemas.openxmlformats.org/officeDocument/2006/relationships/hyperlink" Target="mailto:jvallerga@bio.org" TargetMode="External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95.jpeg"/><Relationship Id="rId11" Type="http://schemas.openxmlformats.org/officeDocument/2006/relationships/image" Target="../media/image97.png"/><Relationship Id="rId5" Type="http://schemas.openxmlformats.org/officeDocument/2006/relationships/image" Target="../media/image94.png"/><Relationship Id="rId10" Type="http://schemas.microsoft.com/office/2014/relationships/chartEx" Target="../charts/chartEx1.xml"/><Relationship Id="rId4" Type="http://schemas.openxmlformats.org/officeDocument/2006/relationships/hyperlink" Target="mailto:jseymour@bio.org" TargetMode="External"/><Relationship Id="rId9" Type="http://schemas.openxmlformats.org/officeDocument/2006/relationships/image" Target="../media/image9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77989-FF0A-D2B4-66CF-E82222016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 descr="A blue and purple gradient&#10;&#10;AI-generated content may be incorrect.">
            <a:extLst>
              <a:ext uri="{FF2B5EF4-FFF2-40B4-BE49-F238E27FC236}">
                <a16:creationId xmlns:a16="http://schemas.microsoft.com/office/drawing/2014/main" id="{F9DDE56D-C9AB-34AF-5C55-C34A2A9F3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8" name="Round Diagonal Corner Rectangle 87">
            <a:extLst>
              <a:ext uri="{FF2B5EF4-FFF2-40B4-BE49-F238E27FC236}">
                <a16:creationId xmlns:a16="http://schemas.microsoft.com/office/drawing/2014/main" id="{E86A12D3-4B8E-5EB3-E3D7-C0AF46A6E2B1}"/>
              </a:ext>
            </a:extLst>
          </p:cNvPr>
          <p:cNvSpPr/>
          <p:nvPr/>
        </p:nvSpPr>
        <p:spPr>
          <a:xfrm>
            <a:off x="4124242" y="309282"/>
            <a:ext cx="7826188" cy="6338406"/>
          </a:xfrm>
          <a:prstGeom prst="round2DiagRect">
            <a:avLst>
              <a:gd name="adj1" fmla="val 8719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3" name="Round Diagonal Corner Rectangle 82">
            <a:extLst>
              <a:ext uri="{FF2B5EF4-FFF2-40B4-BE49-F238E27FC236}">
                <a16:creationId xmlns:a16="http://schemas.microsoft.com/office/drawing/2014/main" id="{769DD2F2-565C-34E2-848D-BD633111740C}"/>
              </a:ext>
            </a:extLst>
          </p:cNvPr>
          <p:cNvSpPr/>
          <p:nvPr/>
        </p:nvSpPr>
        <p:spPr>
          <a:xfrm>
            <a:off x="8354893" y="4303563"/>
            <a:ext cx="3447141" cy="901707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2" name="Round Diagonal Corner Rectangle 81">
            <a:extLst>
              <a:ext uri="{FF2B5EF4-FFF2-40B4-BE49-F238E27FC236}">
                <a16:creationId xmlns:a16="http://schemas.microsoft.com/office/drawing/2014/main" id="{262ED6E7-7608-2391-501F-E9BF3E6A30C8}"/>
              </a:ext>
            </a:extLst>
          </p:cNvPr>
          <p:cNvSpPr/>
          <p:nvPr/>
        </p:nvSpPr>
        <p:spPr>
          <a:xfrm>
            <a:off x="8354893" y="5421164"/>
            <a:ext cx="3447141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4" name="Round Diagonal Corner Rectangle 83">
            <a:extLst>
              <a:ext uri="{FF2B5EF4-FFF2-40B4-BE49-F238E27FC236}">
                <a16:creationId xmlns:a16="http://schemas.microsoft.com/office/drawing/2014/main" id="{A6EF5304-48EC-E7E7-957A-DDFA6359B42B}"/>
              </a:ext>
            </a:extLst>
          </p:cNvPr>
          <p:cNvSpPr/>
          <p:nvPr/>
        </p:nvSpPr>
        <p:spPr>
          <a:xfrm>
            <a:off x="8354893" y="3104684"/>
            <a:ext cx="3447141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5" name="Round Diagonal Corner Rectangle 84">
            <a:extLst>
              <a:ext uri="{FF2B5EF4-FFF2-40B4-BE49-F238E27FC236}">
                <a16:creationId xmlns:a16="http://schemas.microsoft.com/office/drawing/2014/main" id="{F4DF7597-9E97-BAAA-EE29-A8DD292EFF3F}"/>
              </a:ext>
            </a:extLst>
          </p:cNvPr>
          <p:cNvSpPr/>
          <p:nvPr/>
        </p:nvSpPr>
        <p:spPr>
          <a:xfrm>
            <a:off x="8354893" y="1844844"/>
            <a:ext cx="3447141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6" name="Round Diagonal Corner Rectangle 85">
            <a:extLst>
              <a:ext uri="{FF2B5EF4-FFF2-40B4-BE49-F238E27FC236}">
                <a16:creationId xmlns:a16="http://schemas.microsoft.com/office/drawing/2014/main" id="{2CFDD4FE-873F-C576-F5F5-5296D6D9E747}"/>
              </a:ext>
            </a:extLst>
          </p:cNvPr>
          <p:cNvSpPr/>
          <p:nvPr/>
        </p:nvSpPr>
        <p:spPr>
          <a:xfrm>
            <a:off x="8354893" y="585004"/>
            <a:ext cx="3447141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0" name="Round Diagonal Corner Rectangle 79">
            <a:extLst>
              <a:ext uri="{FF2B5EF4-FFF2-40B4-BE49-F238E27FC236}">
                <a16:creationId xmlns:a16="http://schemas.microsoft.com/office/drawing/2014/main" id="{34F696BF-B0DC-FA0B-A22D-EC0D78F4F82E}"/>
              </a:ext>
            </a:extLst>
          </p:cNvPr>
          <p:cNvSpPr/>
          <p:nvPr/>
        </p:nvSpPr>
        <p:spPr>
          <a:xfrm>
            <a:off x="4772921" y="574844"/>
            <a:ext cx="2989632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7" name="Round Diagonal Corner Rectangle 76">
            <a:extLst>
              <a:ext uri="{FF2B5EF4-FFF2-40B4-BE49-F238E27FC236}">
                <a16:creationId xmlns:a16="http://schemas.microsoft.com/office/drawing/2014/main" id="{D8E54B0A-4915-5D98-CA0A-BD5CC49E2602}"/>
              </a:ext>
            </a:extLst>
          </p:cNvPr>
          <p:cNvSpPr/>
          <p:nvPr/>
        </p:nvSpPr>
        <p:spPr>
          <a:xfrm>
            <a:off x="4772921" y="3094524"/>
            <a:ext cx="2989632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Round Diagonal Corner Rectangle 77">
            <a:extLst>
              <a:ext uri="{FF2B5EF4-FFF2-40B4-BE49-F238E27FC236}">
                <a16:creationId xmlns:a16="http://schemas.microsoft.com/office/drawing/2014/main" id="{0ECCA4D3-0A13-521D-0830-201AB6ED77F9}"/>
              </a:ext>
            </a:extLst>
          </p:cNvPr>
          <p:cNvSpPr/>
          <p:nvPr/>
        </p:nvSpPr>
        <p:spPr>
          <a:xfrm>
            <a:off x="4772921" y="4313724"/>
            <a:ext cx="2989632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9" name="Round Diagonal Corner Rectangle 78">
            <a:extLst>
              <a:ext uri="{FF2B5EF4-FFF2-40B4-BE49-F238E27FC236}">
                <a16:creationId xmlns:a16="http://schemas.microsoft.com/office/drawing/2014/main" id="{6942CE85-07A6-DC89-77F0-2332C20BAAB7}"/>
              </a:ext>
            </a:extLst>
          </p:cNvPr>
          <p:cNvSpPr/>
          <p:nvPr/>
        </p:nvSpPr>
        <p:spPr>
          <a:xfrm>
            <a:off x="4772921" y="5421164"/>
            <a:ext cx="2989632" cy="1144348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ound Diagonal Corner Rectangle 55">
            <a:extLst>
              <a:ext uri="{FF2B5EF4-FFF2-40B4-BE49-F238E27FC236}">
                <a16:creationId xmlns:a16="http://schemas.microsoft.com/office/drawing/2014/main" id="{A0B64D50-E7F1-DC62-FDAF-1F1B44C98DB4}"/>
              </a:ext>
            </a:extLst>
          </p:cNvPr>
          <p:cNvSpPr/>
          <p:nvPr/>
        </p:nvSpPr>
        <p:spPr>
          <a:xfrm>
            <a:off x="4772921" y="1875324"/>
            <a:ext cx="2989632" cy="847312"/>
          </a:xfrm>
          <a:prstGeom prst="round2DiagRect">
            <a:avLst>
              <a:gd name="adj1" fmla="val 24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5" descr="A white heart with a wave line in the middle&#10;&#10;AI-generated content may be incorrect.">
            <a:extLst>
              <a:ext uri="{FF2B5EF4-FFF2-40B4-BE49-F238E27FC236}">
                <a16:creationId xmlns:a16="http://schemas.microsoft.com/office/drawing/2014/main" id="{B40761E6-BE1D-C10B-2843-4846B3BEE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454" y="537887"/>
            <a:ext cx="948443" cy="948443"/>
          </a:xfrm>
          <a:prstGeom prst="rect">
            <a:avLst/>
          </a:prstGeom>
        </p:spPr>
      </p:pic>
      <p:pic>
        <p:nvPicPr>
          <p:cNvPr id="8" name="Picture 7" descr="A white line on a clipboard with check marks&#10;&#10;AI-generated content may be incorrect.">
            <a:extLst>
              <a:ext uri="{FF2B5EF4-FFF2-40B4-BE49-F238E27FC236}">
                <a16:creationId xmlns:a16="http://schemas.microsoft.com/office/drawing/2014/main" id="{259534E3-7ECE-96EA-CD07-52E3321E38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6567" y="1816709"/>
            <a:ext cx="948443" cy="948443"/>
          </a:xfrm>
          <a:prstGeom prst="rect">
            <a:avLst/>
          </a:prstGeom>
        </p:spPr>
      </p:pic>
      <p:pic>
        <p:nvPicPr>
          <p:cNvPr id="12" name="Picture 11" descr="A white line on a green circle with people in front of it&#10;&#10;AI-generated content may be incorrect.">
            <a:extLst>
              <a:ext uri="{FF2B5EF4-FFF2-40B4-BE49-F238E27FC236}">
                <a16:creationId xmlns:a16="http://schemas.microsoft.com/office/drawing/2014/main" id="{991F9E1C-2FAD-DFE4-C962-D3525E7BD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8445" y="4241088"/>
            <a:ext cx="948443" cy="948443"/>
          </a:xfrm>
          <a:prstGeom prst="rect">
            <a:avLst/>
          </a:prstGeom>
        </p:spPr>
      </p:pic>
      <p:pic>
        <p:nvPicPr>
          <p:cNvPr id="14" name="Picture 13" descr="A white handshake in a blue circle&#10;&#10;AI-generated content may be incorrect.">
            <a:extLst>
              <a:ext uri="{FF2B5EF4-FFF2-40B4-BE49-F238E27FC236}">
                <a16:creationId xmlns:a16="http://schemas.microsoft.com/office/drawing/2014/main" id="{C7BC178E-7AB6-35F7-55E7-21016BE9D1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6567" y="5376921"/>
            <a:ext cx="948443" cy="948443"/>
          </a:xfrm>
          <a:prstGeom prst="rect">
            <a:avLst/>
          </a:prstGeom>
        </p:spPr>
      </p:pic>
      <p:pic>
        <p:nvPicPr>
          <p:cNvPr id="18" name="Picture 17" descr="A white line on a blue circle&#10;&#10;AI-generated content may be incorrect.">
            <a:extLst>
              <a:ext uri="{FF2B5EF4-FFF2-40B4-BE49-F238E27FC236}">
                <a16:creationId xmlns:a16="http://schemas.microsoft.com/office/drawing/2014/main" id="{F321ADC8-6D27-6938-87ED-0D77E0FCBC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1710" y="4241088"/>
            <a:ext cx="948443" cy="948443"/>
          </a:xfrm>
          <a:prstGeom prst="rect">
            <a:avLst/>
          </a:prstGeom>
        </p:spPr>
      </p:pic>
      <p:pic>
        <p:nvPicPr>
          <p:cNvPr id="20" name="Picture 19" descr="A white shield in a blue circle&#10;&#10;AI-generated content may be incorrect.">
            <a:extLst>
              <a:ext uri="{FF2B5EF4-FFF2-40B4-BE49-F238E27FC236}">
                <a16:creationId xmlns:a16="http://schemas.microsoft.com/office/drawing/2014/main" id="{E89D5B56-812C-C200-E894-E6ECD0F330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1710" y="3034031"/>
            <a:ext cx="948443" cy="94844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836C608-3766-1270-6114-20B3AF1CD749}"/>
              </a:ext>
            </a:extLst>
          </p:cNvPr>
          <p:cNvSpPr txBox="1">
            <a:spLocks/>
          </p:cNvSpPr>
          <p:nvPr/>
        </p:nvSpPr>
        <p:spPr>
          <a:xfrm>
            <a:off x="391733" y="2865658"/>
            <a:ext cx="3543174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BIO is the premier biotechnology advocacy organization representing biotech companies, industry leaders, &amp; and state biotech associations in the United States and more than 35 countries around the globe. </a:t>
            </a: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BIO members range from biotech start-ups to some of the world’s largest biopharmaceutical companies – all united by the same goal: to develop medical and scientific breakthroughs that prevent and fight disease, restore health, and improve patients’ lives. </a:t>
            </a: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BIO also organizes the BIO International Convention and a series of annual conferences that drive partnerships, investment, and progress within the sector.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0A27C0C-0CEA-B879-952D-10C22AD538D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3986" y="1856078"/>
            <a:ext cx="3361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About the Biotechnology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Innovation Organization (BIO)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5093393-3FF8-0217-1C58-B21BF5C456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954" y="508029"/>
            <a:ext cx="1348865" cy="114614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A9F9916-AA44-A3E3-1DEC-CCB57F8E8165}"/>
              </a:ext>
            </a:extLst>
          </p:cNvPr>
          <p:cNvSpPr txBox="1">
            <a:spLocks/>
          </p:cNvSpPr>
          <p:nvPr/>
        </p:nvSpPr>
        <p:spPr>
          <a:xfrm>
            <a:off x="5292469" y="638648"/>
            <a:ext cx="244436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Health Policy &amp; Programs</a:t>
            </a:r>
            <a:b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Empowering innovation, advocacy, and access; dedicated focus areas on access and reimbursement, infectious disease and vaccines.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7FF636-71D3-558E-5D59-82397BA848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304283" y="1952563"/>
            <a:ext cx="2496038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Science &amp; Regulatory Affairs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Focused on modernizing agency regulatory processes so that cutting-edge science and technology can prosper.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E799FD-2D04-83FE-AB6C-D77776696C0B}"/>
              </a:ext>
            </a:extLst>
          </p:cNvPr>
          <p:cNvSpPr txBox="1">
            <a:spLocks/>
          </p:cNvSpPr>
          <p:nvPr/>
        </p:nvSpPr>
        <p:spPr>
          <a:xfrm>
            <a:off x="5273955" y="3191243"/>
            <a:ext cx="239796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Federal Government Affairs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Leading advocacy efforts with the federal government to advance policies that enable science and improve lives.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4FC9F5-50B6-6F1B-5397-466D6483A174}"/>
              </a:ext>
            </a:extLst>
          </p:cNvPr>
          <p:cNvSpPr txBox="1">
            <a:spLocks/>
          </p:cNvSpPr>
          <p:nvPr/>
        </p:nvSpPr>
        <p:spPr>
          <a:xfrm>
            <a:off x="5304283" y="4354315"/>
            <a:ext cx="249603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State Government Affairs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Advancing state legislation and strengthening our relationship with the Council of State Bioscience Associations to move our industry forward.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F1AA19-8596-1596-1F43-30A2F59B149D}"/>
              </a:ext>
            </a:extLst>
          </p:cNvPr>
          <p:cNvSpPr txBox="1">
            <a:spLocks/>
          </p:cNvSpPr>
          <p:nvPr/>
        </p:nvSpPr>
        <p:spPr>
          <a:xfrm>
            <a:off x="8908026" y="666088"/>
            <a:ext cx="269692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Emerging Companies &amp; Economic Growth</a:t>
            </a:r>
            <a:b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Fostering capital formation and policies 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that help companies grow, advance science,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and ultimately develop new products.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FE0747B-0B88-E840-A788-DDEC0790209A}"/>
              </a:ext>
            </a:extLst>
          </p:cNvPr>
          <p:cNvSpPr txBox="1">
            <a:spLocks/>
          </p:cNvSpPr>
          <p:nvPr/>
        </p:nvSpPr>
        <p:spPr>
          <a:xfrm>
            <a:off x="8893095" y="3212883"/>
            <a:ext cx="269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National Security &amp; International Affairs</a:t>
            </a:r>
            <a:b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Ensuring that biotechnology is seen as a U.S. national security priority.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B7FDC0-7F47-F5CE-DD29-79B170285C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79098" y="4328169"/>
            <a:ext cx="27258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Business Operations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Dedicated to convening the industry, growing membership, and providing the resources and infrastructure that enable the pursuit of BIO’s mission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w Modelica" pitchFamily="2" charset="77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A0553A8-F7FD-976E-CC86-90F82CD24FBE}"/>
              </a:ext>
            </a:extLst>
          </p:cNvPr>
          <p:cNvSpPr txBox="1">
            <a:spLocks/>
          </p:cNvSpPr>
          <p:nvPr/>
        </p:nvSpPr>
        <p:spPr>
          <a:xfrm>
            <a:off x="8908026" y="5499225"/>
            <a:ext cx="2544806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Legal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Trusted advisors and experienced counsel helping ensure compliance and governance.</a:t>
            </a:r>
          </a:p>
        </p:txBody>
      </p:sp>
      <p:pic>
        <p:nvPicPr>
          <p:cNvPr id="52" name="Picture 51" descr="A white gavel on a blue circle&#10;&#10;AI-generated content may be incorrect.">
            <a:extLst>
              <a:ext uri="{FF2B5EF4-FFF2-40B4-BE49-F238E27FC236}">
                <a16:creationId xmlns:a16="http://schemas.microsoft.com/office/drawing/2014/main" id="{164CEE6A-B0A8-0C38-50BF-DE871837D1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1710" y="5358881"/>
            <a:ext cx="948443" cy="948443"/>
          </a:xfrm>
          <a:prstGeom prst="rect">
            <a:avLst/>
          </a:prstGeom>
        </p:spPr>
      </p:pic>
      <p:pic>
        <p:nvPicPr>
          <p:cNvPr id="53" name="Picture 52" descr="A white and blue circle with circles and dots&#10;&#10;AI-generated content may be incorrect.">
            <a:extLst>
              <a:ext uri="{FF2B5EF4-FFF2-40B4-BE49-F238E27FC236}">
                <a16:creationId xmlns:a16="http://schemas.microsoft.com/office/drawing/2014/main" id="{E32AC9A6-8519-18D0-2B97-B9C9AB6320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1710" y="1795350"/>
            <a:ext cx="948443" cy="948443"/>
          </a:xfrm>
          <a:prstGeom prst="rect">
            <a:avLst/>
          </a:prstGeom>
        </p:spPr>
      </p:pic>
      <p:pic>
        <p:nvPicPr>
          <p:cNvPr id="54" name="Picture 53" descr="A white flag in a blue circle&#10;&#10;AI-generated content may be incorrect.">
            <a:extLst>
              <a:ext uri="{FF2B5EF4-FFF2-40B4-BE49-F238E27FC236}">
                <a16:creationId xmlns:a16="http://schemas.microsoft.com/office/drawing/2014/main" id="{67FFBFA6-A006-AF38-190D-B704359CA7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58445" y="3033984"/>
            <a:ext cx="948443" cy="948443"/>
          </a:xfrm>
          <a:prstGeom prst="rect">
            <a:avLst/>
          </a:prstGeom>
        </p:spPr>
      </p:pic>
      <p:pic>
        <p:nvPicPr>
          <p:cNvPr id="24" name="Picture 23" descr="A hands holding a dollar sign&#10;&#10;AI-generated content may be incorrect.">
            <a:extLst>
              <a:ext uri="{FF2B5EF4-FFF2-40B4-BE49-F238E27FC236}">
                <a16:creationId xmlns:a16="http://schemas.microsoft.com/office/drawing/2014/main" id="{4040594F-937E-D80C-ED99-2CDA8B673F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52828" y="532515"/>
            <a:ext cx="948443" cy="9484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122B9F-A6A1-50E3-AA3F-DAFC0A41847A}"/>
              </a:ext>
            </a:extLst>
          </p:cNvPr>
          <p:cNvSpPr txBox="1"/>
          <p:nvPr/>
        </p:nvSpPr>
        <p:spPr>
          <a:xfrm>
            <a:off x="5292469" y="5472905"/>
            <a:ext cx="243618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Patient Advocacy &amp; Alliance Development  </a:t>
            </a:r>
            <a:b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Driving strategic engagement with patient advocacy groups and coalitions to enable patient centric policy  members’ patient advocacy and engagement efforts.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8D05FA-C7D1-44E6-B6D4-1496148FAE13}"/>
              </a:ext>
            </a:extLst>
          </p:cNvPr>
          <p:cNvSpPr txBox="1"/>
          <p:nvPr/>
        </p:nvSpPr>
        <p:spPr>
          <a:xfrm>
            <a:off x="8898297" y="1905659"/>
            <a:ext cx="29018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Communications</a:t>
            </a:r>
            <a:b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Modelica" pitchFamily="2" charset="77"/>
                <a:ea typeface="+mn-ea"/>
                <a:cs typeface="+mn-cs"/>
              </a:rPr>
              <a:t>Committed to outstanding storytelling, supporting policy and advocacy through communication, and executing a strategy that conveys biotechnology’s critical importance.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5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B79F0E-A000-D012-32C8-B374F8AB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04" y="577829"/>
            <a:ext cx="10980124" cy="828270"/>
          </a:xfrm>
        </p:spPr>
        <p:txBody>
          <a:bodyPr>
            <a:noAutofit/>
          </a:bodyPr>
          <a:lstStyle/>
          <a:p>
            <a:r>
              <a:rPr lang="en-US" sz="3600" dirty="0"/>
              <a:t>BIO Business Solutions® - </a:t>
            </a:r>
            <a:r>
              <a:rPr lang="en-US" sz="3600" i="1" dirty="0"/>
              <a:t>A Membership Benefit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856523-F6F1-BB16-005D-2A2279283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1570008"/>
            <a:ext cx="10515496" cy="506370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largest cost-savings program for the life sciences industry helping </a:t>
            </a:r>
            <a:r>
              <a:rPr lang="en-US" b="1" dirty="0"/>
              <a:t>over 4,700 companies save more than $700 M</a:t>
            </a:r>
          </a:p>
          <a:p>
            <a:r>
              <a:rPr lang="en-US" b="1" dirty="0"/>
              <a:t>Eligible</a:t>
            </a:r>
            <a:r>
              <a:rPr lang="en-US" dirty="0"/>
              <a:t> to all BIO and </a:t>
            </a:r>
            <a:r>
              <a:rPr lang="en-US" dirty="0">
                <a:hlinkClick r:id="rId2"/>
              </a:rPr>
              <a:t>participating state affiliates</a:t>
            </a:r>
            <a:r>
              <a:rPr lang="en-US" dirty="0"/>
              <a:t> members</a:t>
            </a:r>
          </a:p>
          <a:p>
            <a:r>
              <a:rPr lang="en-US" dirty="0"/>
              <a:t>BIO does the </a:t>
            </a:r>
            <a:r>
              <a:rPr lang="en-US" b="1" dirty="0"/>
              <a:t>due diligence </a:t>
            </a:r>
            <a:r>
              <a:rPr lang="en-US" dirty="0"/>
              <a:t>on all suppliers to ensure:</a:t>
            </a:r>
          </a:p>
          <a:p>
            <a:pPr lvl="1"/>
            <a:r>
              <a:rPr lang="en-US" dirty="0"/>
              <a:t>Vetted and qualified products and services</a:t>
            </a:r>
          </a:p>
          <a:p>
            <a:pPr lvl="1"/>
            <a:r>
              <a:rPr lang="en-US" dirty="0"/>
              <a:t>Favorable pricing and term agreements for life science association members</a:t>
            </a:r>
          </a:p>
          <a:p>
            <a:r>
              <a:rPr lang="en-US" b="1" dirty="0"/>
              <a:t>Benefits</a:t>
            </a:r>
            <a:r>
              <a:rPr lang="en-US" dirty="0"/>
              <a:t> of participation</a:t>
            </a:r>
          </a:p>
          <a:p>
            <a:pPr lvl="1"/>
            <a:r>
              <a:rPr lang="en-US" dirty="0"/>
              <a:t>Watch your purchasing power grow by tapping into the pooled buying power of thousands of life science companies</a:t>
            </a:r>
          </a:p>
          <a:p>
            <a:pPr lvl="1"/>
            <a:r>
              <a:rPr lang="en-US" dirty="0"/>
              <a:t>Seamlessly access savings and terms (term negotiations, follow up, etc. is done by BIO)</a:t>
            </a:r>
          </a:p>
          <a:p>
            <a:pPr lvl="1"/>
            <a:r>
              <a:rPr lang="en-US" dirty="0"/>
              <a:t>Help and support the policy priorities of BIO and state associations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11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005A7-9936-D8EA-24DA-833B98033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04" y="299194"/>
            <a:ext cx="10515496" cy="1048468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BBS by the Numbers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8944FF04-4C1C-46B7-A8F8-31AB826A3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0532" y="1530990"/>
            <a:ext cx="1017250" cy="1211012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92C51045-A5A7-313A-955E-62650E65080F}"/>
              </a:ext>
            </a:extLst>
          </p:cNvPr>
          <p:cNvSpPr txBox="1"/>
          <p:nvPr/>
        </p:nvSpPr>
        <p:spPr>
          <a:xfrm>
            <a:off x="2558458" y="1441303"/>
            <a:ext cx="3811856" cy="1532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4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-15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1"/>
                <a:ea typeface="+mn-ea"/>
                <a:cs typeface="+mn-cs"/>
              </a:rPr>
              <a:t>$750 M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710EFD20-6975-7EC1-E731-66E912652BFF}"/>
              </a:ext>
            </a:extLst>
          </p:cNvPr>
          <p:cNvSpPr txBox="1"/>
          <p:nvPr/>
        </p:nvSpPr>
        <p:spPr>
          <a:xfrm>
            <a:off x="2427782" y="2687718"/>
            <a:ext cx="2997636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2"/>
                <a:ea typeface="+mn-ea"/>
                <a:cs typeface="+mn-cs"/>
              </a:rPr>
              <a:t>TOTAL ANNUAL SPEND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4ACCD0FA-F28C-2FDD-F546-CDC0131A4559}"/>
              </a:ext>
            </a:extLst>
          </p:cNvPr>
          <p:cNvSpPr txBox="1"/>
          <p:nvPr/>
        </p:nvSpPr>
        <p:spPr>
          <a:xfrm>
            <a:off x="3526322" y="3343903"/>
            <a:ext cx="2561052" cy="1532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4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-15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1"/>
                <a:ea typeface="+mn-ea"/>
                <a:cs typeface="+mn-cs"/>
              </a:rPr>
              <a:t>4,500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62DFB1CA-6DC4-6A69-1136-BB520CEB3703}"/>
              </a:ext>
            </a:extLst>
          </p:cNvPr>
          <p:cNvSpPr txBox="1"/>
          <p:nvPr/>
        </p:nvSpPr>
        <p:spPr>
          <a:xfrm>
            <a:off x="3307084" y="4704643"/>
            <a:ext cx="2842218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2"/>
                <a:ea typeface="+mn-ea"/>
                <a:cs typeface="+mn-cs"/>
              </a:rPr>
              <a:t>COMPANIES PARTICIPATING</a:t>
            </a: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FC1A68BA-E79C-179F-47C5-498439A82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349045" y="3690534"/>
            <a:ext cx="956732" cy="956732"/>
          </a:xfrm>
          <a:prstGeom prst="rect">
            <a:avLst/>
          </a:prstGeom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2C131D98-097C-77B6-74E4-ED95A3C18FE4}"/>
              </a:ext>
            </a:extLst>
          </p:cNvPr>
          <p:cNvSpPr txBox="1"/>
          <p:nvPr/>
        </p:nvSpPr>
        <p:spPr>
          <a:xfrm>
            <a:off x="7183188" y="1366624"/>
            <a:ext cx="3889541" cy="1532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4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-15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1"/>
                <a:ea typeface="+mn-ea"/>
                <a:cs typeface="+mn-cs"/>
              </a:rPr>
              <a:t>$600 M</a:t>
            </a: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E37C24E0-89D1-77C8-41B1-5C5B386E2469}"/>
              </a:ext>
            </a:extLst>
          </p:cNvPr>
          <p:cNvSpPr txBox="1"/>
          <p:nvPr/>
        </p:nvSpPr>
        <p:spPr>
          <a:xfrm>
            <a:off x="7519186" y="2671395"/>
            <a:ext cx="3909962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2"/>
                <a:ea typeface="+mn-ea"/>
                <a:cs typeface="+mn-cs"/>
              </a:rPr>
              <a:t>AGGREGATE SAVINGS</a:t>
            </a:r>
          </a:p>
        </p:txBody>
      </p:sp>
      <p:pic>
        <p:nvPicPr>
          <p:cNvPr id="17" name="Graphic 16" descr="Coins with solid fill">
            <a:extLst>
              <a:ext uri="{FF2B5EF4-FFF2-40B4-BE49-F238E27FC236}">
                <a16:creationId xmlns:a16="http://schemas.microsoft.com/office/drawing/2014/main" id="{B4CA32AD-AD8B-AC0B-8714-3E75263CED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29863" y="1641828"/>
            <a:ext cx="956732" cy="956732"/>
          </a:xfrm>
          <a:prstGeom prst="rect">
            <a:avLst/>
          </a:prstGeom>
        </p:spPr>
      </p:pic>
      <p:sp>
        <p:nvSpPr>
          <p:cNvPr id="13" name="TextBox 11">
            <a:extLst>
              <a:ext uri="{FF2B5EF4-FFF2-40B4-BE49-F238E27FC236}">
                <a16:creationId xmlns:a16="http://schemas.microsoft.com/office/drawing/2014/main" id="{E102DC0C-19B4-BDD0-7133-557C5AB84613}"/>
              </a:ext>
            </a:extLst>
          </p:cNvPr>
          <p:cNvSpPr txBox="1"/>
          <p:nvPr/>
        </p:nvSpPr>
        <p:spPr>
          <a:xfrm>
            <a:off x="6631949" y="3343903"/>
            <a:ext cx="2561052" cy="1532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4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-150" normalizeH="0" baseline="0" noProof="0" dirty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1"/>
                <a:ea typeface="+mn-ea"/>
                <a:cs typeface="+mn-cs"/>
              </a:rPr>
              <a:t>6,000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879D14CA-A234-01D0-CA76-59835E1D7A9B}"/>
              </a:ext>
            </a:extLst>
          </p:cNvPr>
          <p:cNvSpPr txBox="1"/>
          <p:nvPr/>
        </p:nvSpPr>
        <p:spPr>
          <a:xfrm>
            <a:off x="6631949" y="4708941"/>
            <a:ext cx="2842218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62E8D"/>
                </a:solidFill>
                <a:effectLst/>
                <a:uLnTx/>
                <a:uFillTx/>
                <a:latin typeface="Bw Modelica 2"/>
                <a:ea typeface="+mn-ea"/>
                <a:cs typeface="+mn-cs"/>
              </a:rPr>
              <a:t>BBS PROGRAMS USED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43019C-A67C-8AEA-EC36-E261DF534D23}"/>
              </a:ext>
            </a:extLst>
          </p:cNvPr>
          <p:cNvSpPr/>
          <p:nvPr/>
        </p:nvSpPr>
        <p:spPr>
          <a:xfrm>
            <a:off x="0" y="5696736"/>
            <a:ext cx="11982090" cy="1155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C25C8E-1555-B7AC-B96F-431F0A18868D}"/>
              </a:ext>
            </a:extLst>
          </p:cNvPr>
          <p:cNvSpPr txBox="1"/>
          <p:nvPr/>
        </p:nvSpPr>
        <p:spPr>
          <a:xfrm>
            <a:off x="5718937" y="5881366"/>
            <a:ext cx="54189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5575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AstraZeneca, Biogen, BioMarin, Bristol Myers Squibb, Genentech, Gilead Sciences, GSK, Incyte, Lonza, Merck, Moderna, Novartis, Novo Nordisk, Pfizer, Regeneron, Sangamo, Vertex, and more.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2D8BDE-AF60-B6DC-63BE-6E23E590C6A6}"/>
              </a:ext>
            </a:extLst>
          </p:cNvPr>
          <p:cNvSpPr txBox="1">
            <a:spLocks/>
          </p:cNvSpPr>
          <p:nvPr/>
        </p:nvSpPr>
        <p:spPr>
          <a:xfrm>
            <a:off x="1668451" y="6054874"/>
            <a:ext cx="3351521" cy="612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4200" kern="1200" spc="-50" baseline="0">
                <a:solidFill>
                  <a:srgbClr val="462E8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50" normalizeH="0" baseline="0" noProof="0">
                <a:ln>
                  <a:noFill/>
                </a:ln>
                <a:solidFill>
                  <a:srgbClr val="555759"/>
                </a:solidFill>
                <a:effectLst/>
                <a:uLnTx/>
                <a:uFillTx/>
                <a:latin typeface="Arial" panose="020B0604020202020204"/>
                <a:ea typeface="+mj-ea"/>
                <a:cs typeface="Arial" panose="020B0604020202020204" pitchFamily="34" charset="0"/>
              </a:rPr>
              <a:t>Participating Companies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E6AAF62D-B2FD-C073-F66E-177655D41D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787" y="5881366"/>
            <a:ext cx="740371" cy="80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31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B0732-5A8C-AEF8-73B9-85BF0BDF4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&amp; Facilities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BC5D2-D6F7-9850-1A05-9A0947818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1759913"/>
            <a:ext cx="6684407" cy="4531830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Packaged/bulk gas, </a:t>
            </a:r>
            <a:r>
              <a:rPr lang="en-US" sz="2800" b="1" dirty="0"/>
              <a:t>Airgas</a:t>
            </a:r>
          </a:p>
          <a:p>
            <a:r>
              <a:rPr lang="en-US" sz="2800" dirty="0"/>
              <a:t>Refurbished lab equipment, </a:t>
            </a:r>
            <a:r>
              <a:rPr lang="en-US" sz="2800" b="1" dirty="0"/>
              <a:t>ALT</a:t>
            </a:r>
          </a:p>
          <a:p>
            <a:r>
              <a:rPr lang="en-US" sz="2800" dirty="0"/>
              <a:t>Waste removal, </a:t>
            </a:r>
            <a:r>
              <a:rPr lang="en-US" sz="2800" b="1" dirty="0"/>
              <a:t>Clean Harbors</a:t>
            </a:r>
          </a:p>
          <a:p>
            <a:r>
              <a:rPr lang="en-US" sz="2800" dirty="0"/>
              <a:t>Microscope systems &amp; contract imaging services, </a:t>
            </a:r>
            <a:r>
              <a:rPr lang="en-US" sz="2800" b="1" dirty="0"/>
              <a:t>Nikon</a:t>
            </a:r>
          </a:p>
          <a:p>
            <a:r>
              <a:rPr lang="en-US" sz="2800" dirty="0"/>
              <a:t>Equipment service contract consolidation, </a:t>
            </a:r>
            <a:r>
              <a:rPr lang="en-US" sz="2800" b="1" dirty="0"/>
              <a:t>SU Group</a:t>
            </a:r>
            <a:endParaRPr lang="en-US" sz="2800" dirty="0"/>
          </a:p>
          <a:p>
            <a:r>
              <a:rPr lang="en-US" sz="2800" dirty="0"/>
              <a:t>Cleanroom and First Aid Safety, </a:t>
            </a:r>
            <a:r>
              <a:rPr lang="en-US" sz="2800" b="1" dirty="0"/>
              <a:t>Unifirst</a:t>
            </a:r>
          </a:p>
          <a:p>
            <a:r>
              <a:rPr lang="en-US" dirty="0"/>
              <a:t>Lab supplies, </a:t>
            </a:r>
            <a:r>
              <a:rPr lang="en-US" b="1" dirty="0"/>
              <a:t>VWR, part of Avantor</a:t>
            </a:r>
          </a:p>
          <a:p>
            <a:endParaRPr lang="en-US" sz="2800" b="1" dirty="0"/>
          </a:p>
          <a:p>
            <a:endParaRPr lang="en-US" dirty="0"/>
          </a:p>
        </p:txBody>
      </p:sp>
      <p:pic>
        <p:nvPicPr>
          <p:cNvPr id="5" name="Picture 4" descr="A close up of a sign&#10;&#10;Description automatically generated with low confidence">
            <a:extLst>
              <a:ext uri="{FF2B5EF4-FFF2-40B4-BE49-F238E27FC236}">
                <a16:creationId xmlns:a16="http://schemas.microsoft.com/office/drawing/2014/main" id="{45524E49-4853-C029-8302-3CA86E589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625" y="4786310"/>
            <a:ext cx="2463141" cy="517847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5F5AD70B-101C-B55D-B7B1-1DEA00592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759" y="1759913"/>
            <a:ext cx="1714500" cy="647700"/>
          </a:xfrm>
          <a:prstGeom prst="rect">
            <a:avLst/>
          </a:prstGeom>
        </p:spPr>
      </p:pic>
      <p:pic>
        <p:nvPicPr>
          <p:cNvPr id="11" name="Picture 10" descr="A red and white sign&#10;&#10;Description automatically generated with medium confidence">
            <a:extLst>
              <a:ext uri="{FF2B5EF4-FFF2-40B4-BE49-F238E27FC236}">
                <a16:creationId xmlns:a16="http://schemas.microsoft.com/office/drawing/2014/main" id="{057884D0-F169-6773-F007-7D330B406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9124" y="1845585"/>
            <a:ext cx="2146994" cy="659711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ECE78B19-638A-2BD6-2A49-01B153D5C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4271" y="2958276"/>
            <a:ext cx="1416700" cy="1306843"/>
          </a:xfrm>
          <a:prstGeom prst="rect">
            <a:avLst/>
          </a:prstGeom>
        </p:spPr>
      </p:pic>
      <p:pic>
        <p:nvPicPr>
          <p:cNvPr id="16" name="Picture 15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8DD5FC26-7629-A75C-0C85-B639D409A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0691" y="3118194"/>
            <a:ext cx="2258568" cy="688848"/>
          </a:xfrm>
          <a:prstGeom prst="rect">
            <a:avLst/>
          </a:prstGeom>
        </p:spPr>
      </p:pic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92A86A69-444F-8BCD-7D68-E91BE2B236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8623" y="4222121"/>
            <a:ext cx="1416700" cy="11283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A53E13-F4BB-3466-1618-3B0DD99B4C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9193" y="483079"/>
            <a:ext cx="3474035" cy="8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24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9894E-F1EE-CBAD-0873-215D61C6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&amp; 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46A97-49FC-8AB2-7CFB-52EAB9557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2035868"/>
            <a:ext cx="9287140" cy="4006896"/>
          </a:xfrm>
        </p:spPr>
        <p:txBody>
          <a:bodyPr>
            <a:normAutofit/>
          </a:bodyPr>
          <a:lstStyle/>
          <a:p>
            <a:r>
              <a:rPr lang="en-US" sz="2800" dirty="0"/>
              <a:t>All-in-one HR, </a:t>
            </a:r>
            <a:r>
              <a:rPr lang="en-US" sz="2800" b="1" dirty="0"/>
              <a:t>ADP</a:t>
            </a:r>
          </a:p>
          <a:p>
            <a:r>
              <a:rPr lang="en-US" sz="2800" dirty="0"/>
              <a:t>R&amp;D Tax Credits, </a:t>
            </a:r>
            <a:r>
              <a:rPr lang="en-US" sz="2800" b="1" dirty="0"/>
              <a:t>ADP</a:t>
            </a:r>
            <a:endParaRPr lang="en-US" sz="2800" dirty="0"/>
          </a:p>
          <a:p>
            <a:r>
              <a:rPr lang="en-US" sz="2800" dirty="0"/>
              <a:t>Compensation s</a:t>
            </a:r>
            <a:r>
              <a:rPr lang="en-US" dirty="0"/>
              <a:t>urveys, Workforce benchmarking</a:t>
            </a:r>
            <a:r>
              <a:rPr lang="en-US" sz="2800" dirty="0"/>
              <a:t>, </a:t>
            </a:r>
            <a:r>
              <a:rPr lang="en-US" sz="2800" b="1" dirty="0"/>
              <a:t>Aon</a:t>
            </a:r>
          </a:p>
          <a:p>
            <a:r>
              <a:rPr lang="en-US" dirty="0"/>
              <a:t>Insurance carrier for Business, Property &amp; Casualty, Clinical Trial insurance, </a:t>
            </a:r>
            <a:r>
              <a:rPr lang="en-US" b="1" dirty="0"/>
              <a:t>Chubb</a:t>
            </a:r>
            <a:endParaRPr lang="en-US" dirty="0"/>
          </a:p>
          <a:p>
            <a:r>
              <a:rPr lang="en-US" sz="2800" dirty="0"/>
              <a:t>Insurance broker for Executive Liability, Cyber, &amp; Employee Benefits, </a:t>
            </a:r>
            <a:r>
              <a:rPr lang="en-US" sz="2800" b="1" dirty="0"/>
              <a:t>NFP</a:t>
            </a:r>
          </a:p>
          <a:p>
            <a:endParaRPr lang="en-US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4647253-67D5-E178-CB8D-819484BCB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9167" y="290561"/>
            <a:ext cx="1870610" cy="1166674"/>
          </a:xfrm>
          <a:prstGeom prst="rect">
            <a:avLst/>
          </a:prstGeo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D54A846B-0AF3-6039-F62D-356BE5436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120" y="297465"/>
            <a:ext cx="1932780" cy="1166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99C319-1D30-6F76-D650-5755ECEC1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152" y="2044357"/>
            <a:ext cx="2775098" cy="2808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F62B01-4223-EAA6-89CD-3E73ECD3AB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483" y="1872182"/>
            <a:ext cx="1828459" cy="63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7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EDBAC-EF38-1129-2C8D-94FAF9FA1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96CF6-BC1A-BA78-C321-2532EC846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5" y="1758123"/>
            <a:ext cx="7097374" cy="4401274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C-Suite executive consulting &amp; placement, </a:t>
            </a:r>
            <a:r>
              <a:rPr lang="en-US" sz="2400" b="1" dirty="0" err="1"/>
              <a:t>BiotechExec</a:t>
            </a:r>
            <a:endParaRPr lang="en-US" sz="2400" dirty="0"/>
          </a:p>
          <a:p>
            <a:r>
              <a:rPr lang="en-US" sz="2400" dirty="0"/>
              <a:t>Corporate credit card &amp; expense management, </a:t>
            </a:r>
            <a:r>
              <a:rPr lang="en-US" sz="2400" b="1" dirty="0" err="1"/>
              <a:t>Brex</a:t>
            </a:r>
            <a:endParaRPr lang="en-US" sz="2400" b="1" dirty="0"/>
          </a:p>
          <a:p>
            <a:r>
              <a:rPr lang="en-US" sz="2400" dirty="0"/>
              <a:t>Business travel management, </a:t>
            </a:r>
            <a:r>
              <a:rPr lang="en-US" sz="2400" b="1" dirty="0"/>
              <a:t>Corporate Traveler</a:t>
            </a:r>
          </a:p>
          <a:p>
            <a:r>
              <a:rPr lang="en-US" sz="2400" dirty="0"/>
              <a:t>Office supplies, printing, </a:t>
            </a:r>
            <a:r>
              <a:rPr lang="en-US" sz="2400" b="1" dirty="0"/>
              <a:t>ODP Business Solutions </a:t>
            </a:r>
          </a:p>
          <a:p>
            <a:pPr marL="0" indent="0">
              <a:buNone/>
            </a:pPr>
            <a:r>
              <a:rPr lang="en-US" sz="2400" dirty="0"/>
              <a:t>(formerly Office Depot)</a:t>
            </a:r>
          </a:p>
          <a:p>
            <a:r>
              <a:rPr lang="en-US" sz="2400" dirty="0"/>
              <a:t>FDA/regulatory consulting services, </a:t>
            </a:r>
            <a:r>
              <a:rPr lang="en-US" sz="2400" b="1" dirty="0"/>
              <a:t>PSC Biotech</a:t>
            </a:r>
            <a:endParaRPr lang="en-US" sz="2400" dirty="0"/>
          </a:p>
          <a:p>
            <a:r>
              <a:rPr lang="en-US" sz="2400" dirty="0"/>
              <a:t>Quality management software, </a:t>
            </a:r>
            <a:r>
              <a:rPr lang="en-US" sz="2400" b="1" dirty="0"/>
              <a:t>PSC Software</a:t>
            </a:r>
          </a:p>
          <a:p>
            <a:r>
              <a:rPr lang="en-US" sz="2400" dirty="0"/>
              <a:t>Secure document sharing, </a:t>
            </a:r>
            <a:r>
              <a:rPr lang="en-US" sz="2400" b="1" dirty="0" err="1"/>
              <a:t>ShareVault</a:t>
            </a:r>
            <a:endParaRPr lang="en-US" sz="2400" b="1" dirty="0"/>
          </a:p>
          <a:p>
            <a:r>
              <a:rPr lang="en-US" sz="2400" dirty="0"/>
              <a:t>Office and employee relocation, </a:t>
            </a:r>
            <a:r>
              <a:rPr lang="en-US" sz="2400" b="1" dirty="0"/>
              <a:t>United Van Lines</a:t>
            </a:r>
          </a:p>
          <a:p>
            <a:r>
              <a:rPr lang="en-US" sz="2400" dirty="0"/>
              <a:t>Shipping &amp; logistics, </a:t>
            </a:r>
            <a:r>
              <a:rPr lang="en-US" sz="2400" b="1" dirty="0"/>
              <a:t>UPS Healthcare</a:t>
            </a:r>
            <a:endParaRPr lang="en-US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BDC0C3B-DCF5-E082-CC90-2B05B9B98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740" y="1858964"/>
            <a:ext cx="1914596" cy="506722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3A66CBE-9B9E-F7FD-02DB-49C2A2C91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2416" y="3335774"/>
            <a:ext cx="1584262" cy="563741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1CD3FA37-B0AF-357F-2227-0BF5C3DAD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720" y="617723"/>
            <a:ext cx="2138883" cy="775689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3A616BAC-F00B-072D-5A96-860A91238C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5394" y="5023080"/>
            <a:ext cx="1804810" cy="769824"/>
          </a:xfrm>
          <a:prstGeom prst="rect">
            <a:avLst/>
          </a:prstGeom>
        </p:spPr>
      </p:pic>
      <p:pic>
        <p:nvPicPr>
          <p:cNvPr id="13" name="Picture 12" descr="A white and blue logo&#10;&#10;Description automatically generated with low confidence">
            <a:extLst>
              <a:ext uri="{FF2B5EF4-FFF2-40B4-BE49-F238E27FC236}">
                <a16:creationId xmlns:a16="http://schemas.microsoft.com/office/drawing/2014/main" id="{DACF3DF8-19E4-ECC7-C4D3-8C8631F513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1335" y="3009190"/>
            <a:ext cx="1914595" cy="746692"/>
          </a:xfrm>
          <a:prstGeom prst="rect">
            <a:avLst/>
          </a:prstGeom>
        </p:spPr>
      </p:pic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082B0E72-76EE-6C40-F2C3-142178046B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2416" y="2042772"/>
            <a:ext cx="1654804" cy="775689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8A83830F-4084-72DA-EE45-437BB775D1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31782" y="617723"/>
            <a:ext cx="1496071" cy="100835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93CB6A6-2BDD-34BB-6F84-71A6E4EA3C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3298" y="4247391"/>
            <a:ext cx="3652676" cy="599606"/>
          </a:xfrm>
          <a:prstGeom prst="rect">
            <a:avLst/>
          </a:prstGeom>
        </p:spPr>
      </p:pic>
      <p:pic>
        <p:nvPicPr>
          <p:cNvPr id="14" name="Picture 13" descr="A logo with text and a blue and red design&#10;&#10;Description automatically generated with medium confidence">
            <a:extLst>
              <a:ext uri="{FF2B5EF4-FFF2-40B4-BE49-F238E27FC236}">
                <a16:creationId xmlns:a16="http://schemas.microsoft.com/office/drawing/2014/main" id="{8C16FE89-3BA6-4A33-A76B-B09C3C6B98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2355" y="5023081"/>
            <a:ext cx="1263315" cy="152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72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BE567-01B3-50DE-610D-5525E2509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Can Save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B26FE-6AB3-5F57-B203-40D1DEA9C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404" y="1716657"/>
            <a:ext cx="10515496" cy="444273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R&amp;D life science companies</a:t>
            </a:r>
            <a:endParaRPr lang="en-US" sz="2400" dirty="0">
              <a:latin typeface="+mn-lt"/>
            </a:endParaRP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Life science companies without an in-house lab operation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Virtual labs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Start-ups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Technology companies  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ompanies that provide services to biotech companies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Companies that partner with CROs for research activities </a:t>
            </a:r>
          </a:p>
          <a:p>
            <a:pPr marR="0" lvl="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Subsidiary of a company headquartered outside the US</a:t>
            </a:r>
          </a:p>
        </p:txBody>
      </p:sp>
    </p:spTree>
    <p:extLst>
      <p:ext uri="{BB962C8B-B14F-4D97-AF65-F5344CB8AC3E}">
        <p14:creationId xmlns:p14="http://schemas.microsoft.com/office/powerpoint/2010/main" val="1582102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BIO ND">
            <a:extLst>
              <a:ext uri="{FF2B5EF4-FFF2-40B4-BE49-F238E27FC236}">
                <a16:creationId xmlns:a16="http://schemas.microsoft.com/office/drawing/2014/main" id="{CBBC1545-7FA8-D55B-8325-9E318F31E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31" y="3026731"/>
            <a:ext cx="1534449" cy="71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Montana BioScience Alliance Logo">
            <a:extLst>
              <a:ext uri="{FF2B5EF4-FFF2-40B4-BE49-F238E27FC236}">
                <a16:creationId xmlns:a16="http://schemas.microsoft.com/office/drawing/2014/main" id="{40C1C580-5595-137D-733F-150C294F0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419" y="1264988"/>
            <a:ext cx="1458255" cy="104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9F492F-BBE0-40F0-A4DE-2AAFECEE9115}"/>
              </a:ext>
            </a:extLst>
          </p:cNvPr>
          <p:cNvSpPr txBox="1">
            <a:spLocks/>
          </p:cNvSpPr>
          <p:nvPr/>
        </p:nvSpPr>
        <p:spPr>
          <a:xfrm>
            <a:off x="457200" y="855453"/>
            <a:ext cx="11353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386C"/>
              </a:solidFill>
              <a:effectLst/>
              <a:uLnTx/>
              <a:uFillTx/>
              <a:latin typeface="Arial" panose="020B0604020202020204"/>
              <a:ea typeface="Verdana" panose="020B0604030504040204" pitchFamily="34" charset="0"/>
            </a:endParaRPr>
          </a:p>
        </p:txBody>
      </p:sp>
      <p:pic>
        <p:nvPicPr>
          <p:cNvPr id="3078" name="Picture 6" descr="Bio Alabama - Home | Facebook">
            <a:extLst>
              <a:ext uri="{FF2B5EF4-FFF2-40B4-BE49-F238E27FC236}">
                <a16:creationId xmlns:a16="http://schemas.microsoft.com/office/drawing/2014/main" id="{A969D5C3-4B31-4E9F-83CF-34C51EBB9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176" y="3132733"/>
            <a:ext cx="862932" cy="76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T Medical Technologies, Inc. to Be Honored With an AZBio Fast ...">
            <a:extLst>
              <a:ext uri="{FF2B5EF4-FFF2-40B4-BE49-F238E27FC236}">
                <a16:creationId xmlns:a16="http://schemas.microsoft.com/office/drawing/2014/main" id="{AEC5EF04-29A8-4539-A334-8190FE8E0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41" y="5432155"/>
            <a:ext cx="1029136" cy="27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olorado BioScience Association Celebrates the Strength of State's ...">
            <a:extLst>
              <a:ext uri="{FF2B5EF4-FFF2-40B4-BE49-F238E27FC236}">
                <a16:creationId xmlns:a16="http://schemas.microsoft.com/office/drawing/2014/main" id="{D3B2A64C-022C-4E7C-B33A-3A96E6B5E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510" y="4230239"/>
            <a:ext cx="864055" cy="64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Idaho Technology Council - Home | Facebook">
            <a:extLst>
              <a:ext uri="{FF2B5EF4-FFF2-40B4-BE49-F238E27FC236}">
                <a16:creationId xmlns:a16="http://schemas.microsoft.com/office/drawing/2014/main" id="{EDC13475-F1CA-4053-823C-E6C7604DB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5" y="4159034"/>
            <a:ext cx="847526" cy="78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>
            <a:extLst>
              <a:ext uri="{FF2B5EF4-FFF2-40B4-BE49-F238E27FC236}">
                <a16:creationId xmlns:a16="http://schemas.microsoft.com/office/drawing/2014/main" id="{02EB0FC2-B786-4457-9C97-5017BC4A9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900" y="5079686"/>
            <a:ext cx="926884" cy="49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IowaBio - Home | Facebook">
            <a:extLst>
              <a:ext uri="{FF2B5EF4-FFF2-40B4-BE49-F238E27FC236}">
                <a16:creationId xmlns:a16="http://schemas.microsoft.com/office/drawing/2014/main" id="{5C87798C-7A04-41A7-A339-0109EF8C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166" y="3130084"/>
            <a:ext cx="1215123" cy="84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Join/Renew Today">
            <a:extLst>
              <a:ext uri="{FF2B5EF4-FFF2-40B4-BE49-F238E27FC236}">
                <a16:creationId xmlns:a16="http://schemas.microsoft.com/office/drawing/2014/main" id="{A94B7900-9DED-4629-A9E0-247DD438E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615" y="5182859"/>
            <a:ext cx="1340554" cy="48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792C80-7A7C-4BEE-871A-36E88CE820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7640" y="3909536"/>
            <a:ext cx="1594526" cy="5213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232BAB-9ACA-4ED6-908A-15E70533C8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44385" y="3282478"/>
            <a:ext cx="792422" cy="489546"/>
          </a:xfrm>
          <a:prstGeom prst="rect">
            <a:avLst/>
          </a:prstGeom>
        </p:spPr>
      </p:pic>
      <p:pic>
        <p:nvPicPr>
          <p:cNvPr id="3104" name="Picture 32">
            <a:extLst>
              <a:ext uri="{FF2B5EF4-FFF2-40B4-BE49-F238E27FC236}">
                <a16:creationId xmlns:a16="http://schemas.microsoft.com/office/drawing/2014/main" id="{84A7C7E2-283C-4988-804F-8E67390E9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47" y="4207012"/>
            <a:ext cx="1533925" cy="49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Medical Alley Association">
            <a:extLst>
              <a:ext uri="{FF2B5EF4-FFF2-40B4-BE49-F238E27FC236}">
                <a16:creationId xmlns:a16="http://schemas.microsoft.com/office/drawing/2014/main" id="{0D9050BA-C35A-4550-9E66-CA46AEFEE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785" y="2398523"/>
            <a:ext cx="1675163" cy="68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 descr="MS BIO Association">
            <a:extLst>
              <a:ext uri="{FF2B5EF4-FFF2-40B4-BE49-F238E27FC236}">
                <a16:creationId xmlns:a16="http://schemas.microsoft.com/office/drawing/2014/main" id="{8B8F2D05-5D0C-4A69-B5D5-7427A7038C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8" r="17487"/>
          <a:stretch/>
        </p:blipFill>
        <p:spPr bwMode="auto">
          <a:xfrm>
            <a:off x="9411943" y="4519898"/>
            <a:ext cx="776161" cy="68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8" name="Picture 46" descr="Kentucky Life Sciences Council">
            <a:extLst>
              <a:ext uri="{FF2B5EF4-FFF2-40B4-BE49-F238E27FC236}">
                <a16:creationId xmlns:a16="http://schemas.microsoft.com/office/drawing/2014/main" id="{DB557888-5D67-4042-8DB6-6C59B4D27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805" y="4577911"/>
            <a:ext cx="1002283" cy="46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0" name="Picture 48" descr="Nevada Biotechnology &amp; Health Science">
            <a:extLst>
              <a:ext uri="{FF2B5EF4-FFF2-40B4-BE49-F238E27FC236}">
                <a16:creationId xmlns:a16="http://schemas.microsoft.com/office/drawing/2014/main" id="{EDA786DD-38BF-473D-A744-307C80048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02" y="3309178"/>
            <a:ext cx="1142623" cy="5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2" name="Picture 50" descr="New Mexico BIO">
            <a:extLst>
              <a:ext uri="{FF2B5EF4-FFF2-40B4-BE49-F238E27FC236}">
                <a16:creationId xmlns:a16="http://schemas.microsoft.com/office/drawing/2014/main" id="{49931F4E-D10B-49A0-96B8-738F4EFBA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21" y="5182539"/>
            <a:ext cx="1197985" cy="56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4" name="Picture 62" descr="RI BIO">
            <a:extLst>
              <a:ext uri="{FF2B5EF4-FFF2-40B4-BE49-F238E27FC236}">
                <a16:creationId xmlns:a16="http://schemas.microsoft.com/office/drawing/2014/main" id="{CCB7DC25-DA7E-4BCD-9268-2F95F41C8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6734" y="1349905"/>
            <a:ext cx="1391685" cy="71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0" name="Picture 68" descr="Texas Healthcare &amp; Bioscience Institute">
            <a:extLst>
              <a:ext uri="{FF2B5EF4-FFF2-40B4-BE49-F238E27FC236}">
                <a16:creationId xmlns:a16="http://schemas.microsoft.com/office/drawing/2014/main" id="{E5D9285F-3224-4A3A-8B32-6506F082A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022" y="3325363"/>
            <a:ext cx="1166987" cy="54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6" name="Picture 74" descr="BioHouston_logo">
            <a:extLst>
              <a:ext uri="{FF2B5EF4-FFF2-40B4-BE49-F238E27FC236}">
                <a16:creationId xmlns:a16="http://schemas.microsoft.com/office/drawing/2014/main" id="{EA60C205-ADB2-4B54-A3C7-F666D5F99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651" y="1694549"/>
            <a:ext cx="1613017" cy="20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" name="Picture 82" descr="Virginia Bio">
            <a:extLst>
              <a:ext uri="{FF2B5EF4-FFF2-40B4-BE49-F238E27FC236}">
                <a16:creationId xmlns:a16="http://schemas.microsoft.com/office/drawing/2014/main" id="{99EB071B-7C15-4C3B-8031-9CEF38866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128" y="3006574"/>
            <a:ext cx="1388666" cy="61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6" name="Picture 84" descr="Life Science Washington">
            <a:extLst>
              <a:ext uri="{FF2B5EF4-FFF2-40B4-BE49-F238E27FC236}">
                <a16:creationId xmlns:a16="http://schemas.microsoft.com/office/drawing/2014/main" id="{A58D903E-3DD4-4857-88B9-4C778563E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68" y="1263437"/>
            <a:ext cx="1299608" cy="90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8" name="Picture 86" descr="BIO West Virginia">
            <a:extLst>
              <a:ext uri="{FF2B5EF4-FFF2-40B4-BE49-F238E27FC236}">
                <a16:creationId xmlns:a16="http://schemas.microsoft.com/office/drawing/2014/main" id="{8C1859AF-622C-4597-B476-6D20253CB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513" y="3223534"/>
            <a:ext cx="1018085" cy="47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outhern California Biomedical Council">
            <a:extLst>
              <a:ext uri="{FF2B5EF4-FFF2-40B4-BE49-F238E27FC236}">
                <a16:creationId xmlns:a16="http://schemas.microsoft.com/office/drawing/2014/main" id="{C781BE63-14EF-4D46-84EA-148B9869F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203" y="1459716"/>
            <a:ext cx="1447276" cy="67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lewareBio">
            <a:extLst>
              <a:ext uri="{FF2B5EF4-FFF2-40B4-BE49-F238E27FC236}">
                <a16:creationId xmlns:a16="http://schemas.microsoft.com/office/drawing/2014/main" id="{E0499688-629A-467C-9BC7-1E5D8621A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663" y="2172097"/>
            <a:ext cx="1491632" cy="72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695B98CF-8A16-4B6A-999D-763B22113F0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81271" y="1364097"/>
            <a:ext cx="2091147" cy="900243"/>
          </a:xfrm>
          <a:prstGeom prst="rect">
            <a:avLst/>
          </a:prstGeom>
        </p:spPr>
      </p:pic>
      <p:pic>
        <p:nvPicPr>
          <p:cNvPr id="9" name="Picture 4" descr="BIO NJ">
            <a:extLst>
              <a:ext uri="{FF2B5EF4-FFF2-40B4-BE49-F238E27FC236}">
                <a16:creationId xmlns:a16="http://schemas.microsoft.com/office/drawing/2014/main" id="{5FE52A2F-2089-4599-A727-FF660CA41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856" y="6071359"/>
            <a:ext cx="1289374" cy="53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BAC3C9BD-74EC-D6ED-7A22-C0ABFF2FDCD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896347" y="5957263"/>
            <a:ext cx="1624768" cy="693234"/>
          </a:xfrm>
          <a:prstGeom prst="rect">
            <a:avLst/>
          </a:prstGeom>
        </p:spPr>
      </p:pic>
      <p:pic>
        <p:nvPicPr>
          <p:cNvPr id="1030" name="Picture 6" descr="2020biomedsa logo">
            <a:extLst>
              <a:ext uri="{FF2B5EF4-FFF2-40B4-BE49-F238E27FC236}">
                <a16:creationId xmlns:a16="http://schemas.microsoft.com/office/drawing/2014/main" id="{1FA6B2D6-4BC3-D8CE-1F48-23F5709A7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231" y="3325791"/>
            <a:ext cx="1620248" cy="51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ioNTX-logo">
            <a:extLst>
              <a:ext uri="{FF2B5EF4-FFF2-40B4-BE49-F238E27FC236}">
                <a16:creationId xmlns:a16="http://schemas.microsoft.com/office/drawing/2014/main" id="{BEC68E06-2574-F466-4D3B-CC8455A36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069" y="2452359"/>
            <a:ext cx="1726539" cy="42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oaustinctx-logo">
            <a:extLst>
              <a:ext uri="{FF2B5EF4-FFF2-40B4-BE49-F238E27FC236}">
                <a16:creationId xmlns:a16="http://schemas.microsoft.com/office/drawing/2014/main" id="{982F5D62-6E63-9E48-7A7A-245302FA6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972" y="4402203"/>
            <a:ext cx="1646254" cy="37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ew bio nebraska logo">
            <a:extLst>
              <a:ext uri="{FF2B5EF4-FFF2-40B4-BE49-F238E27FC236}">
                <a16:creationId xmlns:a16="http://schemas.microsoft.com/office/drawing/2014/main" id="{E75AF5FC-93ED-DFFE-75AB-BBBD141CA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387" y="5416060"/>
            <a:ext cx="1449566" cy="30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IOFLORIDA">
            <a:extLst>
              <a:ext uri="{FF2B5EF4-FFF2-40B4-BE49-F238E27FC236}">
                <a16:creationId xmlns:a16="http://schemas.microsoft.com/office/drawing/2014/main" id="{F1ACF5E8-179F-1439-7555-C029BE931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330" y="6056676"/>
            <a:ext cx="1337425" cy="62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Life Science Tennessee Logo">
            <a:extLst>
              <a:ext uri="{FF2B5EF4-FFF2-40B4-BE49-F238E27FC236}">
                <a16:creationId xmlns:a16="http://schemas.microsoft.com/office/drawing/2014/main" id="{ADB263B4-5D28-260C-FC6F-376ADE384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026" y="2363137"/>
            <a:ext cx="128214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BIOTECanada">
            <a:extLst>
              <a:ext uri="{FF2B5EF4-FFF2-40B4-BE49-F238E27FC236}">
                <a16:creationId xmlns:a16="http://schemas.microsoft.com/office/drawing/2014/main" id="{06F7D9CF-7336-F7A8-AD57-0440E92E8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907" y="5969703"/>
            <a:ext cx="1512643" cy="70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BIO Utah">
            <a:extLst>
              <a:ext uri="{FF2B5EF4-FFF2-40B4-BE49-F238E27FC236}">
                <a16:creationId xmlns:a16="http://schemas.microsoft.com/office/drawing/2014/main" id="{158D35FD-5620-5FC2-8C30-59D4F19EB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74" y="6093425"/>
            <a:ext cx="1349137" cy="63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BioForward-test">
            <a:extLst>
              <a:ext uri="{FF2B5EF4-FFF2-40B4-BE49-F238E27FC236}">
                <a16:creationId xmlns:a16="http://schemas.microsoft.com/office/drawing/2014/main" id="{D8A7AD20-95E0-1BA1-7BDD-20DC58E5C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01" y="6139968"/>
            <a:ext cx="1181602" cy="55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South Dakota Biotech">
            <a:extLst>
              <a:ext uri="{FF2B5EF4-FFF2-40B4-BE49-F238E27FC236}">
                <a16:creationId xmlns:a16="http://schemas.microsoft.com/office/drawing/2014/main" id="{9C3A1DD0-B21B-9BF8-1D58-08E76A4F0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4275" y="4930228"/>
            <a:ext cx="1526134" cy="71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A1FB7B-636B-10C9-3A9E-40F51DF9FF06}"/>
              </a:ext>
            </a:extLst>
          </p:cNvPr>
          <p:cNvSpPr txBox="1">
            <a:spLocks/>
          </p:cNvSpPr>
          <p:nvPr/>
        </p:nvSpPr>
        <p:spPr>
          <a:xfrm>
            <a:off x="0" y="271374"/>
            <a:ext cx="11990717" cy="547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6C3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sng" strike="noStrike" kern="1200" cap="none" spc="0" normalizeH="0" baseline="0" noProof="0" dirty="0">
                <a:ln>
                  <a:noFill/>
                </a:ln>
                <a:solidFill>
                  <a:srgbClr val="462E8D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Endorsing State Life Science Associations</a:t>
            </a:r>
            <a:endParaRPr kumimoji="0" lang="en-US" sz="4200" b="1" i="0" u="sng" strike="noStrike" kern="1200" cap="none" spc="0" normalizeH="0" baseline="30000" noProof="0" dirty="0">
              <a:ln>
                <a:noFill/>
              </a:ln>
              <a:solidFill>
                <a:srgbClr val="462E8D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logo for a company&#10;&#10;Description automatically generated">
            <a:extLst>
              <a:ext uri="{FF2B5EF4-FFF2-40B4-BE49-F238E27FC236}">
                <a16:creationId xmlns:a16="http://schemas.microsoft.com/office/drawing/2014/main" id="{BEE3694D-FF75-8756-090A-3D1A84249D5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622940" y="3820666"/>
            <a:ext cx="1201184" cy="807704"/>
          </a:xfrm>
          <a:prstGeom prst="rect">
            <a:avLst/>
          </a:prstGeom>
        </p:spPr>
      </p:pic>
      <p:pic>
        <p:nvPicPr>
          <p:cNvPr id="18" name="Picture 17" descr="A green and black logo&#10;&#10;Description automatically generated">
            <a:extLst>
              <a:ext uri="{FF2B5EF4-FFF2-40B4-BE49-F238E27FC236}">
                <a16:creationId xmlns:a16="http://schemas.microsoft.com/office/drawing/2014/main" id="{25D52FA0-DF1F-9D50-8E84-E296621A35BB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499663" y="4107706"/>
            <a:ext cx="1620248" cy="743154"/>
          </a:xfrm>
          <a:prstGeom prst="rect">
            <a:avLst/>
          </a:prstGeom>
        </p:spPr>
      </p:pic>
      <p:pic>
        <p:nvPicPr>
          <p:cNvPr id="13" name="Picture 12" descr="A logo with a circle of lines&#10;&#10;Description automatically generated with medium confidence">
            <a:extLst>
              <a:ext uri="{FF2B5EF4-FFF2-40B4-BE49-F238E27FC236}">
                <a16:creationId xmlns:a16="http://schemas.microsoft.com/office/drawing/2014/main" id="{724B95EC-C30B-BF0F-5873-C649B7F1A023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960" y="1167179"/>
            <a:ext cx="1109272" cy="1109272"/>
          </a:xfrm>
          <a:prstGeom prst="rect">
            <a:avLst/>
          </a:prstGeom>
        </p:spPr>
      </p:pic>
      <p:pic>
        <p:nvPicPr>
          <p:cNvPr id="17" name="Picture 16" descr="A close-up of a logo&#10;&#10;Description automatically generated">
            <a:extLst>
              <a:ext uri="{FF2B5EF4-FFF2-40B4-BE49-F238E27FC236}">
                <a16:creationId xmlns:a16="http://schemas.microsoft.com/office/drawing/2014/main" id="{F4C0E365-DBF2-8D57-B91B-5F7B5761C656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249" y="2347819"/>
            <a:ext cx="1364528" cy="552626"/>
          </a:xfrm>
          <a:prstGeom prst="rect">
            <a:avLst/>
          </a:prstGeom>
        </p:spPr>
      </p:pic>
      <p:pic>
        <p:nvPicPr>
          <p:cNvPr id="20" name="Picture 19" descr="A logo with white text and blue circles&#10;&#10;Description automatically generated">
            <a:extLst>
              <a:ext uri="{FF2B5EF4-FFF2-40B4-BE49-F238E27FC236}">
                <a16:creationId xmlns:a16="http://schemas.microsoft.com/office/drawing/2014/main" id="{9716B33A-020A-A524-D69E-45DADB421FFB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219" y="2202872"/>
            <a:ext cx="1194285" cy="728145"/>
          </a:xfrm>
          <a:prstGeom prst="rect">
            <a:avLst/>
          </a:prstGeom>
        </p:spPr>
      </p:pic>
      <p:pic>
        <p:nvPicPr>
          <p:cNvPr id="22" name="Picture 21" descr="A blue and black logo&#10;&#10;Description automatically generated">
            <a:extLst>
              <a:ext uri="{FF2B5EF4-FFF2-40B4-BE49-F238E27FC236}">
                <a16:creationId xmlns:a16="http://schemas.microsoft.com/office/drawing/2014/main" id="{EFBC8CC1-EE14-2515-0D8B-4CC7B5704C78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717" y="4820634"/>
            <a:ext cx="997517" cy="963878"/>
          </a:xfrm>
          <a:prstGeom prst="rect">
            <a:avLst/>
          </a:prstGeom>
        </p:spPr>
      </p:pic>
      <p:pic>
        <p:nvPicPr>
          <p:cNvPr id="3" name="Picture 2" descr="A logo with text on it&#10;&#10;AI-generated content may be incorrect.">
            <a:extLst>
              <a:ext uri="{FF2B5EF4-FFF2-40B4-BE49-F238E27FC236}">
                <a16:creationId xmlns:a16="http://schemas.microsoft.com/office/drawing/2014/main" id="{3086D319-F575-55B8-B0D5-51337812716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110" y="5337150"/>
            <a:ext cx="1534449" cy="657621"/>
          </a:xfrm>
          <a:prstGeom prst="rect">
            <a:avLst/>
          </a:prstGeom>
        </p:spPr>
      </p:pic>
      <p:pic>
        <p:nvPicPr>
          <p:cNvPr id="12" name="Picture 11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92AF3B7D-B378-6CEA-5468-AAEF722C6AAE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95" y="2363137"/>
            <a:ext cx="1557038" cy="5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00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6354C-2490-43A2-A667-77AD2690A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solidFill>
                  <a:schemeClr val="tx1">
                    <a:lumMod val="75000"/>
                  </a:schemeClr>
                </a:solidFill>
                <a:latin typeface="+mn-lt"/>
                <a:ea typeface="Verdana" panose="020B0604030504040204" pitchFamily="34" charset="0"/>
              </a:rPr>
              <a:t>BIO Business Solutions® BD T</a:t>
            </a:r>
            <a:r>
              <a:rPr lang="en-US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eam Coverage</a:t>
            </a:r>
            <a:endParaRPr lang="en-US" baseline="300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60652-8544-4E7E-AE23-66D1CA733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4357" y="2788583"/>
            <a:ext cx="1391315" cy="11887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8021A40-B8A9-4D0B-9143-CF1EB93AE005}"/>
              </a:ext>
            </a:extLst>
          </p:cNvPr>
          <p:cNvSpPr/>
          <p:nvPr/>
        </p:nvSpPr>
        <p:spPr>
          <a:xfrm>
            <a:off x="8823479" y="3980619"/>
            <a:ext cx="147307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>
              <a:defRPr/>
            </a:pPr>
            <a:endParaRPr lang="en-US" sz="1100" dirty="0">
              <a:solidFill>
                <a:prstClr val="black"/>
              </a:solidFill>
              <a:latin typeface="Arial" panose="020B0604020202020204"/>
            </a:endParaRPr>
          </a:p>
          <a:p>
            <a:pPr defTabSz="914446">
              <a:defRPr/>
            </a:pPr>
            <a:r>
              <a:rPr lang="en-US" sz="1200" b="1" dirty="0">
                <a:solidFill>
                  <a:prstClr val="black"/>
                </a:solidFill>
                <a:latin typeface="Arial" panose="020B0604020202020204"/>
              </a:rPr>
              <a:t>David Mosley</a:t>
            </a:r>
          </a:p>
          <a:p>
            <a:pPr defTabSz="914446">
              <a:defRPr/>
            </a:pPr>
            <a:r>
              <a:rPr lang="en-US" sz="1200" b="1" dirty="0">
                <a:solidFill>
                  <a:prstClr val="black"/>
                </a:solidFill>
                <a:latin typeface="Arial" panose="020B0604020202020204"/>
              </a:rPr>
              <a:t>415-350-9324</a:t>
            </a:r>
          </a:p>
          <a:p>
            <a:pPr defTabSz="914446">
              <a:defRPr/>
            </a:pPr>
            <a:r>
              <a:rPr lang="en-US" sz="1200" b="1" dirty="0">
                <a:solidFill>
                  <a:prstClr val="black"/>
                </a:solidFill>
                <a:latin typeface="Arial" panose="020B0604020202020204"/>
                <a:hlinkClick r:id="rId3"/>
              </a:rPr>
              <a:t>dmosley@bio.org </a:t>
            </a:r>
            <a:endParaRPr lang="en-US" sz="1200" dirty="0">
              <a:solidFill>
                <a:srgbClr val="462E8D"/>
              </a:solidFill>
              <a:latin typeface="Arial" panose="020B060402020202020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AF4B5B-67CF-48FA-824F-974030C854B3}"/>
              </a:ext>
            </a:extLst>
          </p:cNvPr>
          <p:cNvSpPr txBox="1"/>
          <p:nvPr/>
        </p:nvSpPr>
        <p:spPr>
          <a:xfrm>
            <a:off x="10451863" y="3965230"/>
            <a:ext cx="1601688" cy="830997"/>
          </a:xfrm>
          <a:prstGeom prst="rect">
            <a:avLst/>
          </a:prstGeom>
          <a:noFill/>
          <a:ln w="3175">
            <a:noFill/>
            <a:prstDash val="lgDash"/>
          </a:ln>
        </p:spPr>
        <p:txBody>
          <a:bodyPr wrap="square" rtlCol="0">
            <a:spAutoFit/>
          </a:bodyPr>
          <a:lstStyle/>
          <a:p>
            <a:pPr defTabSz="914446">
              <a:defRPr/>
            </a:pPr>
            <a:endParaRPr lang="en-US" sz="1200">
              <a:solidFill>
                <a:prstClr val="black"/>
              </a:solidFill>
              <a:latin typeface="Calibri" panose="020F0502020204030204"/>
            </a:endParaRP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</a:rPr>
              <a:t>Jim Seymour</a:t>
            </a: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</a:rPr>
              <a:t>845-239-3325 </a:t>
            </a: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  <a:hlinkClick r:id="rId4"/>
              </a:rPr>
              <a:t>jseymour@bio.org</a:t>
            </a: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C51A1878-315D-FB5F-DDAB-A1CCE7067D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613" b="146"/>
          <a:stretch/>
        </p:blipFill>
        <p:spPr>
          <a:xfrm>
            <a:off x="10583229" y="2777388"/>
            <a:ext cx="867809" cy="1303224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97F2777-E140-CE1A-093D-4857043B4DBB}"/>
              </a:ext>
            </a:extLst>
          </p:cNvPr>
          <p:cNvSpPr/>
          <p:nvPr/>
        </p:nvSpPr>
        <p:spPr>
          <a:xfrm>
            <a:off x="1" y="6250880"/>
            <a:ext cx="3333135" cy="55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9" name="Picture 8" descr="A person in a suit smiling&#10;&#10;Description automatically generated">
            <a:extLst>
              <a:ext uri="{FF2B5EF4-FFF2-40B4-BE49-F238E27FC236}">
                <a16:creationId xmlns:a16="http://schemas.microsoft.com/office/drawing/2014/main" id="{E8F1E3E5-1406-D8BC-C413-6386D8FB01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70" r="7318"/>
          <a:stretch/>
        </p:blipFill>
        <p:spPr>
          <a:xfrm>
            <a:off x="10063383" y="347859"/>
            <a:ext cx="1039692" cy="15636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B30FF3-1E29-710A-4308-7BC6EE11D4C2}"/>
              </a:ext>
            </a:extLst>
          </p:cNvPr>
          <p:cNvSpPr/>
          <p:nvPr/>
        </p:nvSpPr>
        <p:spPr>
          <a:xfrm>
            <a:off x="9944838" y="1759133"/>
            <a:ext cx="1601687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>
              <a:defRPr/>
            </a:pPr>
            <a:endParaRPr lang="en-US" sz="1100">
              <a:solidFill>
                <a:prstClr val="black"/>
              </a:solidFill>
              <a:latin typeface="Arial" panose="020B0604020202020204"/>
            </a:endParaRP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</a:rPr>
              <a:t>Jeff Vallerga</a:t>
            </a:r>
          </a:p>
          <a:p>
            <a:pPr defTabSz="914446">
              <a:defRPr/>
            </a:pPr>
            <a:r>
              <a:rPr lang="en-US" sz="1200" b="1">
                <a:solidFill>
                  <a:prstClr val="black"/>
                </a:solidFill>
                <a:latin typeface="Arial" panose="020B0604020202020204"/>
              </a:rPr>
              <a:t>480-543-9423 </a:t>
            </a:r>
            <a:r>
              <a:rPr lang="en-US" sz="1200" b="1">
                <a:solidFill>
                  <a:prstClr val="black"/>
                </a:solidFill>
                <a:latin typeface="Arial" panose="020B0604020202020204"/>
                <a:hlinkClick r:id="rId7"/>
              </a:rPr>
              <a:t>jvallerga@bio.org</a:t>
            </a:r>
            <a:endParaRPr lang="en-US" sz="1200">
              <a:solidFill>
                <a:srgbClr val="462E8D"/>
              </a:solidFill>
              <a:latin typeface="Arial" panose="020B0604020202020204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805129A-7E35-3013-4041-E155C4FA95D9}"/>
              </a:ext>
            </a:extLst>
          </p:cNvPr>
          <p:cNvSpPr txBox="1"/>
          <p:nvPr/>
        </p:nvSpPr>
        <p:spPr>
          <a:xfrm>
            <a:off x="9727115" y="6200678"/>
            <a:ext cx="1601688" cy="57964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1" marR="209560" defTabSz="914446">
              <a:spcBef>
                <a:spcPts val="100"/>
              </a:spcBef>
              <a:defRPr/>
            </a:pPr>
            <a:r>
              <a:rPr lang="en-US" sz="12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Bill Wivell </a:t>
            </a:r>
            <a:r>
              <a:rPr sz="12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endParaRPr lang="en-US" sz="1200" b="1" kern="0" spc="-1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1" marR="209560" defTabSz="914446">
              <a:spcBef>
                <a:spcPts val="100"/>
              </a:spcBef>
              <a:defRPr/>
            </a:pPr>
            <a:r>
              <a:rPr lang="en-US" sz="12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202-450-0039</a:t>
            </a:r>
          </a:p>
          <a:p>
            <a:pPr marL="12701" defTabSz="914446">
              <a:defRPr/>
            </a:pPr>
            <a:r>
              <a:rPr lang="en-US" sz="1200" b="1" u="sng" kern="0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Arial"/>
                <a:cs typeface="Arial"/>
                <a:hlinkClick r:id="rId8"/>
              </a:rPr>
              <a:t>wwivell</a:t>
            </a:r>
            <a:r>
              <a:rPr sz="1200" b="1" u="sng" kern="0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@bio.</a:t>
            </a:r>
            <a:r>
              <a:rPr lang="en-US" sz="1200" b="1" u="sng" kern="0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org</a:t>
            </a:r>
            <a:endParaRPr sz="1200" kern="0" dirty="0">
              <a:solidFill>
                <a:sysClr val="windowText" lastClr="000000"/>
              </a:solidFill>
              <a:latin typeface="Arial"/>
              <a:cs typeface="Arial"/>
              <a:hlinkClick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5" name="Picture 4" descr="A person wearing glasses and smiling with Old Tuscaloosa County Jail in the background&#10;&#10;AI-generated content may be incorrect.">
            <a:extLst>
              <a:ext uri="{FF2B5EF4-FFF2-40B4-BE49-F238E27FC236}">
                <a16:creationId xmlns:a16="http://schemas.microsoft.com/office/drawing/2014/main" id="{912BF8B1-D4E0-C4FC-AB61-92E6728532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53311" y="4882919"/>
            <a:ext cx="1086476" cy="1230632"/>
          </a:xfrm>
          <a:prstGeom prst="rect">
            <a:avLst/>
          </a:prstGeom>
        </p:spPr>
      </p:pic>
      <mc:AlternateContent xmlns:mc="http://schemas.openxmlformats.org/markup-compatibility/2006">
        <mc:Choice xmlns:cx4="http://schemas.microsoft.com/office/drawing/2016/5/10/chartex" Requires="cx4">
          <p:graphicFrame>
            <p:nvGraphicFramePr>
              <p:cNvPr id="8" name="Chart 7">
                <a:extLst>
                  <a:ext uri="{FF2B5EF4-FFF2-40B4-BE49-F238E27FC236}">
                    <a16:creationId xmlns:a16="http://schemas.microsoft.com/office/drawing/2014/main" id="{B5677C95-8B36-40FC-9701-2D90249B47C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304" y="1129665"/>
              <a:ext cx="9631680" cy="545129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0"/>
              </a:graphicData>
            </a:graphic>
          </p:graphicFrame>
        </mc:Choice>
        <mc:Fallback>
          <p:pic>
            <p:nvPicPr>
              <p:cNvPr id="8" name="Chart 7">
                <a:extLst>
                  <a:ext uri="{FF2B5EF4-FFF2-40B4-BE49-F238E27FC236}">
                    <a16:creationId xmlns:a16="http://schemas.microsoft.com/office/drawing/2014/main" id="{B5677C95-8B36-40FC-9701-2D90249B47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304" y="1129665"/>
                <a:ext cx="9631680" cy="54512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428288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BIO colors 2">
      <a:dk1>
        <a:srgbClr val="462E8D"/>
      </a:dk1>
      <a:lt1>
        <a:srgbClr val="FFFFFF"/>
      </a:lt1>
      <a:dk2>
        <a:srgbClr val="555759"/>
      </a:dk2>
      <a:lt2>
        <a:srgbClr val="F8F8F8"/>
      </a:lt2>
      <a:accent1>
        <a:srgbClr val="1B79B8"/>
      </a:accent1>
      <a:accent2>
        <a:srgbClr val="C6C8C8"/>
      </a:accent2>
      <a:accent3>
        <a:srgbClr val="028341"/>
      </a:accent3>
      <a:accent4>
        <a:srgbClr val="FED109"/>
      </a:accent4>
      <a:accent5>
        <a:srgbClr val="CE202F"/>
      </a:accent5>
      <a:accent6>
        <a:srgbClr val="F2E3B1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8-21" id="{7600B382-CF07-4B2F-A2D9-9C39D25420B9}" vid="{6B2D6F53-4491-44DE-9263-43D14020635C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18052_BIO2018_Template_BIO_(169)  -  Read-Only" id="{A6B01D14-1587-4BF3-8BEB-4C1F02AEBFC6}" vid="{75D77E29-DDAD-45BA-ABB7-56E87524A57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5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6a5f26-c591-47bf-9503-f2b25c339d7b">
      <Terms xmlns="http://schemas.microsoft.com/office/infopath/2007/PartnerControls"/>
    </lcf76f155ced4ddcb4097134ff3c332f>
    <TaxCatchAll xmlns="d283bf15-9177-43df-8c46-8a0818524855" xsi:nil="true"/>
    <SharedWithUsers xmlns="d283bf15-9177-43df-8c46-8a0818524855">
      <UserInfo>
        <DisplayName>Ava Carr</DisplayName>
        <AccountId>641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7CA6F60A88184B9EB3E10E019544DC" ma:contentTypeVersion="19" ma:contentTypeDescription="Create a new document." ma:contentTypeScope="" ma:versionID="1b1648492aa5f2120e77802e4fb1d4d0">
  <xsd:schema xmlns:xsd="http://www.w3.org/2001/XMLSchema" xmlns:xs="http://www.w3.org/2001/XMLSchema" xmlns:p="http://schemas.microsoft.com/office/2006/metadata/properties" xmlns:ns2="506a5f26-c591-47bf-9503-f2b25c339d7b" xmlns:ns3="d283bf15-9177-43df-8c46-8a0818524855" targetNamespace="http://schemas.microsoft.com/office/2006/metadata/properties" ma:root="true" ma:fieldsID="be34f11cc136d0a2677328b82435005f" ns2:_="" ns3:_="">
    <xsd:import namespace="506a5f26-c591-47bf-9503-f2b25c339d7b"/>
    <xsd:import namespace="d283bf15-9177-43df-8c46-8a08185248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a5f26-c591-47bf-9503-f2b25c339d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771832c-c563-4ecd-86ce-abb25da321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83bf15-9177-43df-8c46-8a08185248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67d893a-ebe1-4363-96fe-a20e3de2db45}" ma:internalName="TaxCatchAll" ma:showField="CatchAllData" ma:web="d283bf15-9177-43df-8c46-8a08185248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1C8747-473C-4C62-BCAC-7FB8AC4F278C}">
  <ds:schemaRefs>
    <ds:schemaRef ds:uri="2baaec33-71bd-4c99-a994-5b599172ad19"/>
    <ds:schemaRef ds:uri="506a5f26-c591-47bf-9503-f2b25c339d7b"/>
    <ds:schemaRef ds:uri="d283bf15-9177-43df-8c46-8a0818524855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DCBDC51-94A1-4FAC-BB33-DF4637E54B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88CE85-551A-4087-B8E3-7EAFB84E23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6a5f26-c591-47bf-9503-f2b25c339d7b"/>
    <ds:schemaRef ds:uri="d283bf15-9177-43df-8c46-8a08185248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2023-BIO-Office-Hours-Slides</Template>
  <TotalTime>2384</TotalTime>
  <Words>774</Words>
  <Application>Microsoft Office PowerPoint</Application>
  <PresentationFormat>Widescreen</PresentationFormat>
  <Paragraphs>91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7" baseType="lpstr">
      <vt:lpstr>Aptos</vt:lpstr>
      <vt:lpstr>Aptos Display</vt:lpstr>
      <vt:lpstr>Arial</vt:lpstr>
      <vt:lpstr>Avenir Next LT Pro</vt:lpstr>
      <vt:lpstr>Bw Modelica</vt:lpstr>
      <vt:lpstr>Bw Modelica 1</vt:lpstr>
      <vt:lpstr>Bw Modelica 2</vt:lpstr>
      <vt:lpstr>Calibri</vt:lpstr>
      <vt:lpstr>Calibri Light</vt:lpstr>
      <vt:lpstr>Courier New</vt:lpstr>
      <vt:lpstr>Symbol</vt:lpstr>
      <vt:lpstr>Verdana</vt:lpstr>
      <vt:lpstr>Wingdings</vt:lpstr>
      <vt:lpstr>PrismaticVTI</vt:lpstr>
      <vt:lpstr>3_Office Theme</vt:lpstr>
      <vt:lpstr>Office Theme</vt:lpstr>
      <vt:lpstr>1_Office Theme</vt:lpstr>
      <vt:lpstr>2_Office Theme</vt:lpstr>
      <vt:lpstr>PowerPoint Presentation</vt:lpstr>
      <vt:lpstr>BIO Business Solutions® - A Membership Benefit</vt:lpstr>
      <vt:lpstr>BBS by the Numbers</vt:lpstr>
      <vt:lpstr>Lab &amp; Facilities</vt:lpstr>
      <vt:lpstr>HR &amp; Insurance</vt:lpstr>
      <vt:lpstr>Corporate Services</vt:lpstr>
      <vt:lpstr>Who Can Save</vt:lpstr>
      <vt:lpstr>PowerPoint Presentation</vt:lpstr>
      <vt:lpstr>BIO Business Solutions® BD Team Coverage</vt:lpstr>
    </vt:vector>
  </TitlesOfParts>
  <Company>Biotechnology Innovation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Business Solutions®</dc:title>
  <dc:creator>Dalexi Carrillo</dc:creator>
  <cp:lastModifiedBy>Dalexi Carrillo</cp:lastModifiedBy>
  <cp:revision>3</cp:revision>
  <dcterms:created xsi:type="dcterms:W3CDTF">2023-02-24T18:11:47Z</dcterms:created>
  <dcterms:modified xsi:type="dcterms:W3CDTF">2026-04-20T19:32:18Z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0x010100307CA6F60A88184B9EB3E10E019544DC</vt:lpwstr>
  </property>
  <property fmtid="{D5CDD505-2E9C-101B-9397-08002B2CF9AE}" pid="3" name="MediaServiceImageTags">
    <vt:lpwstr/>
  </property>
</Properties>
</file>