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  <p:sldMasterId id="2147483681" r:id="rId5"/>
    <p:sldMasterId id="2147483699" r:id="rId6"/>
    <p:sldMasterId id="2147483711" r:id="rId7"/>
    <p:sldMasterId id="2147483723" r:id="rId8"/>
  </p:sldMasterIdLst>
  <p:notesMasterIdLst>
    <p:notesMasterId r:id="rId18"/>
  </p:notesMasterIdLst>
  <p:sldIdLst>
    <p:sldId id="258" r:id="rId9"/>
    <p:sldId id="262" r:id="rId10"/>
    <p:sldId id="2145705924" r:id="rId11"/>
    <p:sldId id="263" r:id="rId12"/>
    <p:sldId id="2145705925" r:id="rId13"/>
    <p:sldId id="265" r:id="rId14"/>
    <p:sldId id="268" r:id="rId15"/>
    <p:sldId id="2145705908" r:id="rId16"/>
    <p:sldId id="214570592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out BBS" id="{DD749146-1F8D-48BB-AE6B-91E4EA86E09A}">
          <p14:sldIdLst>
            <p14:sldId id="258"/>
            <p14:sldId id="262"/>
            <p14:sldId id="2145705924"/>
            <p14:sldId id="263"/>
            <p14:sldId id="2145705925"/>
            <p14:sldId id="265"/>
            <p14:sldId id="268"/>
          </p14:sldIdLst>
        </p14:section>
        <p14:section name="Appendix" id="{78A90775-4C55-4CCC-A22B-0114D2DAD872}">
          <p14:sldIdLst>
            <p14:sldId id="2145705908"/>
            <p14:sldId id="21457059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0A7469-C222-CF10-5B5B-1E9796245D30}" name="Dalexi Carrillo" initials="DC" userId="S::dcarrillo@bio.org::a309c171-6e0e-4f5d-b2e0-98aeff72c4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759"/>
    <a:srgbClr val="07AFAA"/>
    <a:srgbClr val="ED7D31"/>
    <a:srgbClr val="462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4CDFEA-8B71-47AE-80A7-DBD8B30924CB}" v="1" dt="2026-09-02T16:26:52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4" d="100"/>
          <a:sy n="74" d="100"/>
        </p:scale>
        <p:origin x="2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xi Carrillo" userId="a309c171-6e0e-4f5d-b2e0-98aeff72c486" providerId="ADAL" clId="{6F2B0EEB-77BD-4A8C-B4BD-C349AF1E4918}"/>
    <pc:docChg chg="undo custSel addSld delSld modSld delMainMaster modSection">
      <pc:chgData name="Dalexi Carrillo" userId="a309c171-6e0e-4f5d-b2e0-98aeff72c486" providerId="ADAL" clId="{6F2B0EEB-77BD-4A8C-B4BD-C349AF1E4918}" dt="2026-09-02T16:27:36.028" v="149" actId="1076"/>
      <pc:docMkLst>
        <pc:docMk/>
      </pc:docMkLst>
      <pc:sldChg chg="addSp delSp modSp mod">
        <pc:chgData name="Dalexi Carrillo" userId="a309c171-6e0e-4f5d-b2e0-98aeff72c486" providerId="ADAL" clId="{6F2B0EEB-77BD-4A8C-B4BD-C349AF1E4918}" dt="2026-09-02T16:26:34.525" v="137" actId="1076"/>
        <pc:sldMkLst>
          <pc:docMk/>
          <pc:sldMk cId="3680072536" sldId="265"/>
        </pc:sldMkLst>
        <pc:picChg chg="add del">
          <ac:chgData name="Dalexi Carrillo" userId="a309c171-6e0e-4f5d-b2e0-98aeff72c486" providerId="ADAL" clId="{6F2B0EEB-77BD-4A8C-B4BD-C349AF1E4918}" dt="2026-09-02T16:26:13.866" v="129" actId="22"/>
          <ac:picMkLst>
            <pc:docMk/>
            <pc:sldMk cId="3680072536" sldId="265"/>
            <ac:picMk id="8" creationId="{407C9CFB-93DC-6F62-B15C-C8B36415DB72}"/>
          </ac:picMkLst>
        </pc:picChg>
        <pc:picChg chg="add del">
          <ac:chgData name="Dalexi Carrillo" userId="a309c171-6e0e-4f5d-b2e0-98aeff72c486" providerId="ADAL" clId="{6F2B0EEB-77BD-4A8C-B4BD-C349AF1E4918}" dt="2026-09-02T16:26:26.580" v="133" actId="22"/>
          <ac:picMkLst>
            <pc:docMk/>
            <pc:sldMk cId="3680072536" sldId="265"/>
            <ac:picMk id="12" creationId="{ED3F923D-28AC-B9FF-91B9-A4F2FA06212F}"/>
          </ac:picMkLst>
        </pc:picChg>
        <pc:picChg chg="add del">
          <ac:chgData name="Dalexi Carrillo" userId="a309c171-6e0e-4f5d-b2e0-98aeff72c486" providerId="ADAL" clId="{6F2B0EEB-77BD-4A8C-B4BD-C349AF1E4918}" dt="2026-09-02T16:26:24.437" v="131" actId="478"/>
          <ac:picMkLst>
            <pc:docMk/>
            <pc:sldMk cId="3680072536" sldId="265"/>
            <ac:picMk id="13" creationId="{DACF3DF8-19E4-ECC7-C4D3-8C8631F51391}"/>
          </ac:picMkLst>
        </pc:picChg>
        <pc:picChg chg="add mod">
          <ac:chgData name="Dalexi Carrillo" userId="a309c171-6e0e-4f5d-b2e0-98aeff72c486" providerId="ADAL" clId="{6F2B0EEB-77BD-4A8C-B4BD-C349AF1E4918}" dt="2026-09-02T16:26:34.525" v="137" actId="1076"/>
          <ac:picMkLst>
            <pc:docMk/>
            <pc:sldMk cId="3680072536" sldId="265"/>
            <ac:picMk id="18" creationId="{58E2C146-1407-0FD9-B44D-39E9CD379474}"/>
          </ac:picMkLst>
        </pc:picChg>
      </pc:sldChg>
      <pc:sldChg chg="addSp delSp modSp mod">
        <pc:chgData name="Dalexi Carrillo" userId="a309c171-6e0e-4f5d-b2e0-98aeff72c486" providerId="ADAL" clId="{6F2B0EEB-77BD-4A8C-B4BD-C349AF1E4918}" dt="2026-09-02T16:27:36.028" v="149" actId="1076"/>
        <pc:sldMkLst>
          <pc:docMk/>
          <pc:sldMk cId="1943700816" sldId="2145705908"/>
        </pc:sldMkLst>
        <pc:picChg chg="add mod ord">
          <ac:chgData name="Dalexi Carrillo" userId="a309c171-6e0e-4f5d-b2e0-98aeff72c486" providerId="ADAL" clId="{6F2B0EEB-77BD-4A8C-B4BD-C349AF1E4918}" dt="2026-09-02T16:27:36.028" v="149" actId="1076"/>
          <ac:picMkLst>
            <pc:docMk/>
            <pc:sldMk cId="1943700816" sldId="2145705908"/>
            <ac:picMk id="4" creationId="{EEE7B6F1-8C3E-895B-8DB4-FA7D12BFC112}"/>
          </ac:picMkLst>
        </pc:picChg>
        <pc:picChg chg="del">
          <ac:chgData name="Dalexi Carrillo" userId="a309c171-6e0e-4f5d-b2e0-98aeff72c486" providerId="ADAL" clId="{6F2B0EEB-77BD-4A8C-B4BD-C349AF1E4918}" dt="2026-09-02T16:26:52.516" v="138" actId="478"/>
          <ac:picMkLst>
            <pc:docMk/>
            <pc:sldMk cId="1943700816" sldId="2145705908"/>
            <ac:picMk id="3100" creationId="{A94B7900-9DED-4629-A9E0-247DD438EBF0}"/>
          </ac:picMkLst>
        </pc:picChg>
      </pc:sldChg>
      <pc:sldChg chg="delSp modSp add mod">
        <pc:chgData name="Dalexi Carrillo" userId="a309c171-6e0e-4f5d-b2e0-98aeff72c486" providerId="ADAL" clId="{6F2B0EEB-77BD-4A8C-B4BD-C349AF1E4918}" dt="2026-09-02T16:25:41.700" v="126" actId="1076"/>
        <pc:sldMkLst>
          <pc:docMk/>
          <pc:sldMk cId="364877125" sldId="2145705925"/>
        </pc:sldMkLst>
        <pc:spChg chg="mod">
          <ac:chgData name="Dalexi Carrillo" userId="a309c171-6e0e-4f5d-b2e0-98aeff72c486" providerId="ADAL" clId="{6F2B0EEB-77BD-4A8C-B4BD-C349AF1E4918}" dt="2026-09-02T16:25:36.889" v="125" actId="20577"/>
          <ac:spMkLst>
            <pc:docMk/>
            <pc:sldMk cId="364877125" sldId="2145705925"/>
            <ac:spMk id="3" creationId="{E4F46A97-49FC-8AB2-7CFB-52EAB95573BF}"/>
          </ac:spMkLst>
        </pc:spChg>
        <pc:picChg chg="mod">
          <ac:chgData name="Dalexi Carrillo" userId="a309c171-6e0e-4f5d-b2e0-98aeff72c486" providerId="ADAL" clId="{6F2B0EEB-77BD-4A8C-B4BD-C349AF1E4918}" dt="2026-09-02T16:25:41.700" v="126" actId="1076"/>
          <ac:picMkLst>
            <pc:docMk/>
            <pc:sldMk cId="364877125" sldId="2145705925"/>
            <ac:picMk id="5" creationId="{F4647253-67D5-E178-CB8D-819484BCB793}"/>
          </ac:picMkLst>
        </pc:picChg>
        <pc:picChg chg="del">
          <ac:chgData name="Dalexi Carrillo" userId="a309c171-6e0e-4f5d-b2e0-98aeff72c486" providerId="ADAL" clId="{6F2B0EEB-77BD-4A8C-B4BD-C349AF1E4918}" dt="2026-09-02T16:25:32.935" v="124" actId="478"/>
          <ac:picMkLst>
            <pc:docMk/>
            <pc:sldMk cId="364877125" sldId="2145705925"/>
            <ac:picMk id="7" creationId="{D54A846B-0AF3-6039-F62D-356BE5436D20}"/>
          </ac:picMkLst>
        </pc:pic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biotechnology.sharepoint.com/sites/BSOLUTIONSTEAM/Shared%20Documents/BUSINESS%20SOLUTIONS%20GENERAL/Reference%20Documents/BBS-BD-Coverage-Map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Sheet1!$B$2:$B$49</cx:f>
        <cx:lvl ptCount="48">
          <cx:pt idx="0">David</cx:pt>
          <cx:pt idx="1">Jeff</cx:pt>
          <cx:pt idx="2">Jim</cx:pt>
          <cx:pt idx="3">Jim</cx:pt>
          <cx:pt idx="4">David</cx:pt>
          <cx:pt idx="5">Bill</cx:pt>
          <cx:pt idx="6">Bill</cx:pt>
          <cx:pt idx="7">Jim</cx:pt>
          <cx:pt idx="8">Jim</cx:pt>
          <cx:pt idx="9">David</cx:pt>
          <cx:pt idx="10">Jim</cx:pt>
          <cx:pt idx="11">Jim</cx:pt>
          <cx:pt idx="12">David</cx:pt>
          <cx:pt idx="13">Jim</cx:pt>
          <cx:pt idx="14">Jim</cx:pt>
          <cx:pt idx="15">Jim</cx:pt>
          <cx:pt idx="16">Bill</cx:pt>
          <cx:pt idx="17">Bill</cx:pt>
          <cx:pt idx="18">Bill</cx:pt>
          <cx:pt idx="19">Jim</cx:pt>
          <cx:pt idx="20">David</cx:pt>
          <cx:pt idx="21">Jim</cx:pt>
          <cx:pt idx="22">Jim</cx:pt>
          <cx:pt idx="23">David</cx:pt>
          <cx:pt idx="24">David</cx:pt>
          <cx:pt idx="25">David</cx:pt>
          <cx:pt idx="26">Bill</cx:pt>
          <cx:pt idx="27">Bill</cx:pt>
          <cx:pt idx="28">Jeff</cx:pt>
          <cx:pt idx="29">Bill</cx:pt>
          <cx:pt idx="30">Jim</cx:pt>
          <cx:pt idx="31">David</cx:pt>
          <cx:pt idx="32">Jim</cx:pt>
          <cx:pt idx="33">Jim</cx:pt>
          <cx:pt idx="34">David</cx:pt>
          <cx:pt idx="35">Bill</cx:pt>
          <cx:pt idx="36">Bill</cx:pt>
          <cx:pt idx="37">Jim</cx:pt>
          <cx:pt idx="38">David</cx:pt>
          <cx:pt idx="39">Jim</cx:pt>
          <cx:pt idx="40">David</cx:pt>
          <cx:pt idx="41">David</cx:pt>
          <cx:pt idx="42">Bill</cx:pt>
          <cx:pt idx="43">Jim</cx:pt>
          <cx:pt idx="44">David</cx:pt>
          <cx:pt idx="45">Jim</cx:pt>
          <cx:pt idx="46">David</cx:pt>
          <cx:pt idx="47">David</cx:pt>
        </cx:lvl>
      </cx:strDim>
      <cx:strDim type="cat">
        <cx:f>Sheet1!$A$2:$A$49</cx:f>
        <cx:lvl ptCount="48">
          <cx:pt idx="0">California</cx:pt>
          <cx:pt idx="1">Arizona</cx:pt>
          <cx:pt idx="2">Alabama</cx:pt>
          <cx:pt idx="3">Arkansas</cx:pt>
          <cx:pt idx="4">Colorado</cx:pt>
          <cx:pt idx="5">Connecticut</cx:pt>
          <cx:pt idx="6">Delaware</cx:pt>
          <cx:pt idx="7">Florida</cx:pt>
          <cx:pt idx="8">Georgia</cx:pt>
          <cx:pt idx="9">Idaho</cx:pt>
          <cx:pt idx="10">Illinois</cx:pt>
          <cx:pt idx="11">Indiana</cx:pt>
          <cx:pt idx="12">Iowa</cx:pt>
          <cx:pt idx="13">Kansas</cx:pt>
          <cx:pt idx="14">Kentucky</cx:pt>
          <cx:pt idx="15">Louisiana</cx:pt>
          <cx:pt idx="16">Maine</cx:pt>
          <cx:pt idx="17">Maryland</cx:pt>
          <cx:pt idx="18">Massachusetts</cx:pt>
          <cx:pt idx="19">Michigan</cx:pt>
          <cx:pt idx="20">Minnesota</cx:pt>
          <cx:pt idx="21">Mississippi</cx:pt>
          <cx:pt idx="22">Missouri</cx:pt>
          <cx:pt idx="23">Montana</cx:pt>
          <cx:pt idx="24">Nebraska</cx:pt>
          <cx:pt idx="25">Nevada</cx:pt>
          <cx:pt idx="26">New Hampshire</cx:pt>
          <cx:pt idx="27">New Jersey</cx:pt>
          <cx:pt idx="28">New Mexico</cx:pt>
          <cx:pt idx="29">New York</cx:pt>
          <cx:pt idx="30">North Carolina</cx:pt>
          <cx:pt idx="31">North Dakota</cx:pt>
          <cx:pt idx="32">Ohio</cx:pt>
          <cx:pt idx="33">Oklahoma</cx:pt>
          <cx:pt idx="34">Oregon</cx:pt>
          <cx:pt idx="35">Pennsylvania</cx:pt>
          <cx:pt idx="36">Rhode Island</cx:pt>
          <cx:pt idx="37">South Carolina</cx:pt>
          <cx:pt idx="38">South Dakota</cx:pt>
          <cx:pt idx="39">Tennessee</cx:pt>
          <cx:pt idx="40">Texas</cx:pt>
          <cx:pt idx="41">Utah</cx:pt>
          <cx:pt idx="42">Vermont</cx:pt>
          <cx:pt idx="43">Virginia</cx:pt>
          <cx:pt idx="44">Washington</cx:pt>
          <cx:pt idx="45">West Virginia</cx:pt>
          <cx:pt idx="46">Wisconsin</cx:pt>
          <cx:pt idx="47">Wyoming</cx:pt>
        </cx:lvl>
      </cx:strDim>
    </cx:data>
  </cx:chartData>
  <cx:chart>
    <cx:plotArea>
      <cx:plotAreaRegion>
        <cx:series layoutId="regionMap" uniqueId="{BE4A4605-820D-4B13-AB17-CC5C9307F21A}">
          <cx:dataId val="0"/>
          <cx:layoutPr>
            <cx:regionLabelLayout val="showAll"/>
            <cx:geography viewedRegionType="dataOnly" cultureLanguage="en-US" cultureRegion="US" attribution="Powered by Bing">
              <cx:geoCache provider="{E9337A44-BEBE-4D9F-B70C-5C5E7DAFC167}">
                <cx:binary>1H1pc9s4Fu1fSeXzo5vYganpqWpSkvclduIsX1iKreYOcAHXX/8uvSQ2W048NX71SuqudtsSxEsc
3O3cC/DfN/2/brLNunrX55mu/3XT//k+srb41x9/1DfRJl/Xe3l8U5na/G33bkz+h/n77/hm88dt
te5iHf6BXUT/uInWld307//zb/i2cGNOzM3axkZ/aDbVcLmpm8zWv3hv61vv1rd5rBdxbav4xqI/
3/vrLP7bVDpev3+30Ta2w8eh2Pz5/tnn3r/7Y/5t/7jyuwyEs80tjCViDzPKuULKvXuh9+8yo8OH
tx2E1B5HAgtEkbp7PV77bJ3D+NfJdCfR+va22tQ13Nbdz+djn90DvPXX+3c3ptF2mr0QJvLP9590
bDe3767s2m7q9+/i2vj3H/DNdCOfru7u/I/n8/+ff8/+AHMx+8sTiOYT97u3/oHQX1W61vUaxHsz
fOieVEq6BLH76ZfP8VF4jxKFGGPyHj/2eO17fF4j0XZ0fo6cYfPX5U5ic7Zp17dvqTlqjzBOqULk
Bc3he5wxohhDj5p1vyrukfm9PNtxeRw3Q+XseidR+auKR6PfEha6hxXBWCJ6rzDiucIghPY4p0xx
xrfB8gqBtuPyY+AMmL++7SYw2fr7On9LYPCegInH3H3wNOQ5MJLvSeoSgl18D5yaWbLfC/QCMI8D
58Cc7CQwn+w6epyZN/D/YMUwEeA8HvzLNnUREmPM+eNV7+3X7+TYDsb9qBkSnz7uJBKrzFTxW7oU
LPfY5C4wgbX/NAqT4OWlIBTLB18DuvPUl7xCku1w/Bg4Q2S1m7rhG4BkfWseZ+cN9EPuQfjFmEvx
di/vsj1GhSR8BslrRNmOyc+RM1D8851UE99ovbmx8U1j3w4XivaYYIgRwrbiIsDbEAlRAJ4FxK+U
5iVontzKHJ3dNGKLTbbu1tXm7aAhas91peCYPLiUmTETbI9yySlBkNlMrxlCr5FoOzw/R86wWSx3
UnP2N6YK3zTbx3ucglZI8RBjzby9JHuUUiKo+5BNzozaKwTajsyPgTNg9nczzz/bfK/WdfqG0fFk
z4BkIULcZyUufh4BKLUnkTvBtj3Pf41E26H5OXKGzdluKs3h7Tp6wwCA0j0iFcz8I/81I2AQopDm
KyIgQni0ofcB8m8F2Y7Hw7AZGIeLnbRgp3FdT/8WRfw4OW8Qk4Fvx+Bh5KN/mTkYCZQl4xgAeYjZ
ZpnLK4XaDs+zwTOQTq92EqTDLIu1ieu3Q4i6ewgUhkLcfO/iZ0oDCCEqOWE/IHy89oPqvEKi7fD8
vJcZNoe7mdEc6tt4/ab8mNoDrl8J9YCMmisP34OoWbpcPQTWdAbN7wV6AZnHgXNgznZSac6j+C29
jLtHgcQnVIn7dAYCrxkBIFwF+oIfqjCA2lMC4HfSbIfkftQMj/ODncTj0HRvGY7hPVdQzgSlW/FQ
ZG9SD47ch/dnLuZ30mzH437UDI/D3QyRj9+6ECaBAqMQAIsHDUHPNURJiNNcMFyPWSekNk815Pfy
bMfkcdwMlePddPXHMCXNTTo8zs0bBGNiSlwIhpT+OSCSgSMBsCjl9zHAzJG8RpQXIPlxE3NQvu6k
6ToxTVy/sZd39xTki65kM0eiENSTEfD58sH/z1B5lSzbYXkydIbLyW6asNN1rN+QF6Nsj0CnBWVP
LNRTH8/VHkYcUXA8WxXmt+Jsh+Vh2AyS091M7k/X1ZCt9e0b2i8g+CcDxmZxsOB7wkVQSlYPaIAi
PfUnr5HkJUAe72GOyWInzdfpuq7XN1FTb6ytHyfpf3csFO9B3xFwkWJ7f4WAOr7LoGAsZ57+1fK8
BM+z25ljtBum7Ne9U/fr+B6iZ5/8b5vHFETBhAmXQfj71JQBWwmhGKHoSVX5qfLMerlelmc7RLPh
z25hNxrFTuObKA7X+g3VBRrFQFeUkA8Z4j/DMVAkyPun7H96zTKW10i0HY2fI+e6crib9iyGIl9t
7PoNweHg+hWCTr0H9n6evNA9pKC2D31Ljxe9J8JOXyPLS7D8uI05LrvJuEzMq2mq+HGG/ncXQyBn
5AI6J8FQ3b3mRRdouxACSvvsoVL5D535vUQvgfM4co7Nbtb4T422b0pTUrEHrp0hBbXIu9csj0Eu
kPwUWmU4mWUwrxDlBUwe72EOycedNGNnm+7dwTov6ih+y+o+JXtcMo6AjNwKDIRlDIqYGPjl+/dn
Fu3VYm0HaTZ8BtXZbnKXZ6ay0bvFOn1bpyOgmM+JKxG59/izDAdsHjRiTL2y2znl10r1AlDP7mmO
025mOtPiO9pU9WZ4Ox80lcoIKAsj232QgPIyVDphl8kDiDNz9zqZXsDoyf3METraSaP3cdO/6e4L
BBpCJJXoAZx53Abds9CxDJz0Qz8NBN1P85zfirMdl4dhM0g+ftlJSKYFerrp45s3LJcRukcxNMsg
+tAt84/ogO8hV4JeSUDsKSKvk2Y7LE/HzrA5O91ZbL6aKn2co/89pAbWBigzTKc+/m1xGzT/QWcG
EAaP2zNmIfU0x7+T6GV07kfOsfm6k9icpxk0Mr3pDgxoVQZSBsqa99C4c2sGpRxQGtcVwBLcvR7X
xX0y+hqJtmPzc+QMm/PjncTmPjTy15WBzpn14yz979pDACECvWQKzTJRAQ0zUMuRnD8YvLna3EVb
rxFoO0DzG5rBdObvJEyfN7V9dx1DD+3b7pmVkHpiBkzbC120LmyZJQK8z0PUAN7pqQ96tVjbsZoN
n0H1+XonoTqvNqF5SzqUgB+S0GZOHqrP8+QHu3uwZxYhMgsQfi/IdlQex83gOL/cSTg+Dwb2noeP
6/Z/t2xTXACcM+Yv7GOG3mbAA1EKvmmb73mFQNtx+TFwBszn3YwKLjZa10PWrt/UokESKhWHeufU
MzC9ZvG0EHuSSDn13tyDM8tzXivVdoiej57hdPHXTirQZQSnErw7rN+2WA27BDiWWD3y0QpweFp3
m8g3JKF5E/Y3371mnue1Um3H6fnoGU6XhzuJ05VpgHp7TeD0X56rAf7Hhd4B/MgczDRKThoH22xg
O/o9UrOA7vVybcdqPn6G1pW/w2i9OVEKbAKBhBR463ssZruiwCbuYeJCAY/PyLf7Wf69PL/C6HH0
HKHdpEg/gn+CQ142b9g3BUmRpBBpu2DY7l6z3AgODiCUwCk2L1QcXiXSdoSeDJ3B83E3a6jXmyqH
MtcbxnUUGqUZhn9mBg424HII9xQHFu7uxR4vek8mvEKS7Zj8GDhD5PrjTpq0/wfpKUTSkJm6k3+5
e82RgfQVIjlJH7e0z5F5RcL8AjQ/Rs6x2c0g7vMaiqc6tG+amEJVDrJOYA9ecDZ3iSns0n1sSpjl
p6+TaTs+T8fOEPq8owjF9Y3RdfyWzAEU3MBkMQIH1dy/nsfYsHcN2t3hmA61/SyOz68R6QV8fg6d
w/P/Kbp++ay0H4fKLdZ2vbw7je7JcWm/fvfu7uGUvNnQd/ck2Vay4f6tw9s/3yMoH0AY9uOUu+lL
Hkbee5Yfe83/MWazru2f750p9qZQT6XCxbANkRLIojqgCqe3oDzhQtQOFDgwRwJyqffv9MStwkl5
YCbrKVuA/3Xh6C/YHgSLQAoEm7J+nPt3YbIBeKwft//w+zvd5Bcm1rb+8z003r9/V9x/brofBnu+
FPhJ2G8HMSjwihwuVNysL8HywMfR/1HYaBkYmR0QGX7t0qj3bJ2aJeTrX7TDr6rWOdBuU36ROfoy
dB1aNWJY1X17ZAchl6NT4kPS5QMko2r0NOrYoWrSbL8a3GIhnFL7tlXV30PQ8oWJhFwYWbsnTpgV
36BO4146eMD7o2ObBcm60S9kHK8CR/fLJhSXSRvLi26MF6m0+bHu4g6+rck80pXlsnYwXgwdrY5c
W/llm58PNWZeYan1kqw/rGoxfmB1wBZGdMJHQ9d8xLFK/XDog8MojgqPOuhDNxK2X9vwM6d57OGu
y/ZFnkWn1o3RcUJAJtfV8QXidbVkDi8vJBFLGmfXTT94DelHbyg5O8hFuzYNSryWtN2iokX/PdYq
PE47OnpEjcYrspLvs7pzlxWtxH6nh9rvaNYvM0JubdKTFW1wsIhTTr1ANGvcDp3v2PYoUWm+yuOy
WySjjvdHq8MloOp1kdCXeVmvbDasRuOcB0OSLRun7A8KojqvFwZdqgJnX2zLis+sTVa56j6MyOaX
KZPyJM5k1XiJFGnqB012WhUk7JZYtq5f6jL90owm/pCSiB6S2rE+IbrvvCJsq6uSOMEV7MFlxzQd
RuE5OasOQsvLkyAq4jOoXHRfAoXrW8W4uu5zkmrPmKZbcCPkSdSqfFl3KT0sm0x+EF2Xejojaehl
uGUHlsjiq4gTwf1EtNm1TjU7Zlmk9l2coTOqR1d4I8pMugrdojoRJZaLIiYIJk/hBnlRU5ZejQt9
VNVBkHijcfVR6YxN6ZVSi9KLs7RzPAQs5JlrjTkeJEEr3Inkm8Ctwxd9EOolw3FwneDMXEkS5Ms+
j80VSg06I7w3x7RL1EnY98m3ogic2FNIxOEqTke0yhOnX1qX9BcDa+Ozxqah9pqQ9kvYrQ74dXl1
QGwXZB6L22FRlZKuS5dk10M8uN+rRpBDh5Am8UM4nPMgrAx8Jmr7C5hAx2/7IR496H5CH1vD9FFv
4SsFboZm4epwuMAhLE3WBEN6wOoWbr4cwuFSZC7ImBu3v0x5Y45rw3jqkwFwKGQGX4hsH5XLrIr1
cmjzYdHbvPgagf7txxzOJ/D6vpGLoI9r7onIZtcF0vHZUNL6Ni7Hdh81pNiwvuovgsYU53eSJUFS
yFXbIPj6DGPxIRwjx49ZxbhPgkh+oD2sQerY/O8sj+iRZrr5WCe08w0fOPfj6cYtyYfLoWH2k+hz
+GAWJPiQtWBEFpKYYemqut1POpp8u1tpCbNwtTFUbeOhAbPjuO/UUlJlzrtCRZEXhUnjs7HMrqnq
8OdOO7FZ2pyKDxUL6aFJg/4S9Z1ZVJXFPg4bQQ+KFkBtGqqPnHwE1HDQFausy+2tFVF8pl3DzyXi
w3EZIHwZuIm87EonX0awIlNvVCz4pnBVeh3Lo9jTQQ9f1Eq4ohh0usrCyLkyY9nujzwxV2VYqn2T
WbW8QyvvcnMVh0Mt/ToNtPWRbaVvEpi5QVB2gsqaBh6XWdQueAhf33RD6Iush1U/wn9iKb/Kig4+
Lk3s18l4VuvorC2Hi8apP7ZlaLyWmW86ll6Y88FX8hTb5tztwouodVMvs9FBnlR/s04dK2IyzzrK
11hc9jVZkTbat3y8DquaL5jbyxPO4QuLgC3T2vFwMRhfYm0uLfixxsPENPsoRvySFsmnGiXojLdg
w1MkwwUXBfGR0NSP8+Es7tWi65NFHZgjokVwgazTn6MeJytpwiHxOsmjfW7SxJOqpcuhSHNPFGV1
0LZZ4VuZltHCqdCtDnu/LfGm1K05LqO4OE7Gpl5qnKNDyOpvKmQPtGQfwE1mfto25ByXYfDVCfGX
2pE3Q2Nyb9R1vsrazHr5oNulk5NhkdRjlnq4wq1fcG6uGqh8+22UjLd5y3w8RtpjY1SvCttf6aQp
jpRI90liI5+xEQCOOVr1ZRN4STekJylHn/jgYk+o8jDth/zQlZgcdGCEF65simWv08BzVXNUhGOx
coz5WroN9Xpt3JMhdcVRBQt/Pxm4u2Bt8NVFeek7eek1aPibDMVlEUuxibGID2hXut8Ed8wCpelH
i+pkPQwOWYKu115MSum7ja69oFb2iKqAll47jmAPSJsdhMlIkDd1NPujWWAVXJV5fRsNNli6Wg5n
fVR1xZKEbWx9bbE7eHqsmuXYYn1iED/LwOZ/gGVVLV0eoAsyDnTZ4UYbP2+c5CDVabGgtdN6NcLF
pmY4XY45Phxyk3qkKNZNZvCilLVaJKj94gZj67sGvL3CJdt3eHMD+6W/lhHZd4cy+NShYvAISVuP
kS71DWXOaUXZp2DQrs9BDb0EgqAvMgE/rGuysNDTc9LJJlxCkCBvqWDtpWAx+pQO5RRDCEX8mvLh
qLNBx7wWB7L3wzb5lIgm9WhN800diGRjqyo7UlUuPAixgoVpnXYFPr1bpTWMDXOyHEbrnokgMR+A
WuoXYVRCZEUc5nVFJc+Ktui+aXfIvnXQhXTGLTU+gwjLq3g8LjLQIrDkNm6EH2lW+kGaS+XxPglP
2t6m6KjGAeq9qB75GVZls5JhmbugEuG15b1zzlEl/ZTgvgQQjesHVegs2zRpTgSrKKwYHYSeKVmB
PTp24Ab7xpwZicQRZXmwDEqWL4O6DK5VGdvLLh3jZDnWpdaeVdo5s6FkhxAppPvINeUy7rPAzzpm
6DKq+r91jvE5ykP7qavi7qCIRPmZl9Z4GdjCRTiqyO9EVy8cWsS+K8bDNIcoLG9b58g1YMAKhMsD
E7DaLyqb+EkwBCsTIwliZeX+QLPvos6kV1dBd55yxz2tAl2tMmKq/RJHrd90aeBDzHDam2RFHWc/
xCH3Mzl+TarKFItEt5nfd2XljyhFXhzV2SqnrvWhjYnuj2Y87eNo2K+MA26gCciKZXV7MaYQ46Wt
qcFztfJ86Mrsqkzq7kCS1PlKrDpDuqg3nYghAOGDXamCh6smCwrPIWXoVVUcL5pqBBWHziavle4l
eFBzrkXfeIVqBq92O3ZNin6/7/pwUZPxauBEnPUxRp6VMtkfNNrnXVz7GaqWpjXhpuyHfWLB5bWl
yZZtnDTL3u37o7hFtd8kdXDYlcFJHJaXNGBsIQKZHA4j74+DREbKLhInStGSk/FSpWBd0bFoHB63
y6SIMlTsp3mXhB8IT8oFqHDdhR7cMG1DTzlOCC4hLF3XS5UbDrkvumzoD3uIf8cTBqFK6idhnrLl
UCftopcFTrypOJuDd1Gs1Yucxyn26rCNhpsolV1LPU4Cgw/AG37uc/rBcVW7yrVq/JA23VUgxnGJ
hrE+CxNmVknL6Kll45dyJPFyLPhlrIzjJ6O1l5HSeJEplpyXomDf694MfoL1+B3VyJ52uXBWMWo3
VTjgZcdweyrbliyATqFHtIfsx2NRfaG6DJ90gpeXIYQqSxw0ZDE44hvQKoFX5k2y7mw4+LFTUQL+
PjjKnZh7YeK6flrW2m/buPeDQkbgKotsv7c03gdC7aNybO+xlB6PBALtLEtuBe5aj5Z5dcZR6meG
3kQZrheBjdXREI5cLxM0Bf3hUNnvLu3srUhZctJ1uoY4vqYHhMfssErUlds2yvVKiGWcRdra9HAc
A1lDkECHExpXzociy8fPWeVmp3WU30ACGuZLg8um8Do7suNBB2YR6+imzHPw+k6Z34qWTzYrsHbV
6LhdVcitvkL4wpcYk/7SBmr0IQa6JHHCzkkyhrWHcEaOoNZRLsQwgqY1urvmTdcclwXRJ2PWysIv
B5udp7oUzB8lib7rsnZDL0jifpWjCFyBqyqhPUgNDcQBmZK3MnTBcLQhQ5dxE8rPthLF15Hk+vsY
Gbfw2oBQB0y+UNpv3E5/1BD0Lxka5XFgrFnVYBiXEo2H8RBor+ggyTLxmJ7FYdN9RXZEC14KknpM
R7FfJUlnPAwXPy9DCEoSIyNIfGNlP0JXYhUGS2tKPRLjQfRsx8Hv425s0wWpbeNVZd3+HdV5fiCI
jQ+qsisOekdv0n6MvXoIBKSP9UlaNTnkWZW85LnbXoSRLS5JosZF2pUQ3SbU8Vho5LIKSLxIlAyO
QLBPkPgFC6Eis3KSXB5m3Akr7+mx9c/ogxtTDFUMX33PJvz49T8fTQ7/3p1j//OP04MHfv4Ge/Lu
n1jwy08BUzJRJvX8QxPr8+O74OoPLNDEtDz75R+0zwvEzv0DEF548xnrc/P0zP/HgsHEkmD6S85n
tiP0J/NzN+6B9+F8TwlC4FQXOK4VduO5UHO9531go/EjZ04YPA7hCe0DJXUCB7zCJrCHw0QfOCAE
+8YhPIXqLYJz+xQ8IeG/IYEIcPJPOKDpisBrKWgbwwK2ZMARjc85oAwlFTA3KdtIFNhGLXFBCycD
R9nG4zVjTZGuqVOxeqXLoR7owuKeRb3vmMD9HuqKasc3uE/FkYoYJKKpcnR50Kk8q08zlhfO4Jm0
Z8V3lgLPYRYO51lC/FAIijYCTHBzmUW9yNZSsiK4ITkp+VnIYzAKXo7iGkShBavy8wi5toM4IWNV
WngGEqr8BImhBJHDPEfDMc6JTv526hYcNBShf9B4W5gyKMM+myPYJYEpJJFUTc+rgPPdns+RQHnc
RDySm6AzOikPIGnM6EFG27oSB2MdWiCnxriAh2hkbhDjYPXry089mM+vD3sBp5NOCJS04OQfNb3/
hKcbEyJr7vL4NkEpSWPfGsJI5CmFnTJZVX0XVhZ4AhvSyHOoMxb6oqMEKDEf0ZF35MjySNcp0DAl
qdAZdHmU8N6vhYQl/FRGAeEJgZPV1FTPhp2+YiZjH8UOjiri3HKnal0MAZ0IRbnKJLXE9XRlOf+W
MjewQDj/F9hM16VAqGLM4Ph24N9m1y2awQjjEHkL0UYGFEXrFln9JaIB1qHXJXETn+sAHrtivSgy
cNi49+vLP6dQgciFcwLgxH9ojaFAx4IOPYcmBJbHcfuI3DoiEyWBaN3lbA2K5NhDM8YiO4sdZNAp
ScuhuUpr1x0jD4o/GUzKfysJHEzIoccaeN6pAcR9LkkkoiBLBre6pbwDlVsNiEMgu2JV19R0GcuA
8m9VA1MA/BgXgn8z7tBWCsJD8JPdb1CZmOOfzDJMC8NQSQKWejoPEUq0M1Qsj91kSHVwA4GAZtW+
KYs8GJZOkNdq2B9k1cMS+fX9o5klg2sqF8rxk6LCwZlwJtPzCQjVmDBVWOc77EsUuXPQ22hSiLw3
ETzSpekSOk4MQz3gwusVJjARLHaj5ioveDL42kGVvlJ5lFd6UTJT4cu8jXX9/ddiTvb06cxACQ5O
JnJhBymcIg3aMrMlTRfIyi3H/ntf2QoWgdukLuDj9h1hjtdXpHWuCpyWk9LYzkw/4iJsfoPPPyYL
IQ51BAKn7UEZgoJpez5ZssS1HWpuvuuMOWDDE7BeY+e1g2sHdkwCBna/Dht47EyeMA0WtSryCrED
6SROm3plBNZ2svxDBKN0DOHbMe3TwuS/MStormDQpgT1EAxb0TAgzKfDnp7avp50ulAQU32vA8yB
WUtsXWTNRTnauNB+Vw4lCOeIvIX3zFDmQBzKdBycqw7I2cNaVVkS+vk4usNxHpXaBp5WQEFYv2Gu
k0GUpcIx9+Fg/B5MInaSAekjd1QZfGsaB1Bs+I2aIiijPlsA0IkKLY+Ku1CLhfNbpxMsnt4QrExd
trotvglmWML8As5SgqUYBI1SlY9G4YBpD4Z765k1FN5r7sxJgQKIib2+s4SXq6Yjv9chOrfisKsZ
CvhMIXgUwKS7s2WR9mmdB5EpvhUVaFG5JHUq6SlGERmOSd0MMB0qaLPxOo/6YRBeA7RPCfG3izt+
GZZj4BxUOU3G68ppan4mYz4FCD1t80ztpw2b4DE1UbCEhnZiWYoqScfrMeMpFALcLJucVgyzDwAZ
rSL4I4FYdbyWed8DdoQlQDl59eiGFoh/VpN6xUUzYZf2YQwBRnl3eSVDZ+g8afoEvsJA8ACSx46e
YgNbsDxd9zXXZbFSbYXaK0rMaE+qKg0qyL3yCue+EwZ5fwDMfRd+1VIH9Lp1WwSLTMgQ4oy21AZC
lF/bhrnVhNkXUACcDjARHPZlzpYGAXoqRKrIvo0or6vQ66FcWNReZxKTHZKm7MBQ/PqKc2uEp3MG
MQK/DTva1D+uWFduHXU56b6SsZkWY9fQyfzhWqTgvHlbMv4tSMgIixBSfVuHpwIMC6zTX4sxnY3/
TCkIPKEFC/AVsN8UU4iSnyvFSNqmdBTPr3Oqc0s8axrmbEwZlWCNorTWCDIeYeKLtpYhWJwiYiZc
htLi1nhwGFyXtZ7FYXmcBZJf9aTKJDAnHeLtpZWOG/slG6FyA4vIjbzEpUEMFcCAo0nZIxfWoWkj
iC4OgyS1k+a3cJjWOTybREw8YlqRvt3/9R3P7ZqE44Pc6dkm+O4RDpATPL/jlAeR7spafGobqLGq
JasqDEEs5OiwbulUsD2IUNfDsu1TReBHaO8iW4cX05KGGlGHg6ug59OSxmU8QmUpLjCZTGQ51i5a
lVlbTDUnNqSgdUGXTzE1GmQO2ilQCWr061vCM8smIQICanqqIwOC0H46M9Ul0floEo0/SRsR0C1b
hJMA1iHNpLp3egw19gFkC6J+UnGwlZNJqYC9T9dOhCCMRz2b/mTKFI5Bz1QCRZi4y6Z5KIfO8LOg
7OFTcUSmWxygcFGvUkdUZFXIChJofwB/Abf7m1ubZQBwa/C0LeipBVVxGZwvPLs126dIZI0ZPgHD
PVkqW5WwtMZsjM2NdWWKtTdA7j9eC6wn/5g7BgEgPc+zcAAmmyMbrhRxmu4TRKkVTAdUHAmsPtKO
YE107ChYYrTLism6NWA2D2JcdGDWLEQkcMHYBi78BjkWgqnIQwpTYaEGBbVZljUJqESkcAK/3c/P
ZAqnU+R/FWnPdFRCuADRlcBT64Fy/xHqom4EBpyXzsc2Fwasw314iyPZt1BPlDgK9e/MwswdTZek
cNwDdsEtQW/5PPFyEwNRa9GLj3WDYIXYAQ4Ci/fB98P80KSghi2DzjF97fGMDDDhWRtoCFnA6MEs
dVWf2QvBaxkkq8BSCcYAFLK9rKC1HTxA7oDi216Do3qALSw7DVPZZ1KDroAWTXCEaT8B4SQxgh9q
SFR76ZrcgCQsTcE3pdxOeeqvZ5sq8twmws1PTgCMBJz0DlHQPLOBcLB2QrcfPkbRwLPAs01KCj/o
3CA543ik1bAso4oXEoogWCURcMllXB65GXQmQC8ERDvOcRXmDj0N8kgQv+xMH964ceYedEFD+SIV
2mS3NMnG6jI3PIfnTkJpvTunLXL7cSETrRhwchA/1s2q65hsz6oyCnrjATeVoxPiVkgttK4U8pPe
NlXgmV6WY+JFuq0oVEj6tAVlaMeqGzKvd1hCk5XCqKFXPLMDDX23R0AB7heqi1AA8VsQ2kMbCYjM
fDFCU8gIaS0sxeKwT4eg8cq6SPiqVSIkC5Y7/fix4wbH1w3NwmBBqMXIHyA/NYPHQwvFIhVjqP+E
LAsP4Mg3uyiN243HgdKuu486FOFV6NQycpdFanL6CYr2Yep8UlAs7z/2tif21Kmtdi7BY4jmllWc
V59G0YYaSp3GoKj+oHqoBu4HMbAb0IhBZW48lRqCI19UUBuR31GeSH0b4cK0/QKWylBuVGO7Dgjh
rINK6IENdMnkAvIAlvH9IHdSfgYtBU6a7re8wHUWbSKpiYVZ7hGBiu4pMIxQ3l+NqKqLCIh413J3
qTUtCnHYqCCOsv/L3bd114lrWf8i9QAkLnoF9s13x7HLyQsjTlIIgUASCAS/vidxTn+V1Dfq9Hnt
PGQPb29vQEhLa83L4qaPfWvqg5zraZlvlriqIa4hAwP7+CEGTTVcEslEnR0xVxLgmwCHga0W3Zg1
C89rwkDNlKKym1wvSz0S0ZyWRmG3KVq+MATYWTcufh2IS+LxgsmxkKpYKNKW8M5pZF08n1aa+eS+
i9IUL9P7m6RpOvwOLacZDrcNIzNvEGfwCFqXxOo6OoeekDQtVhm3Lj35XoYgB2I27/tiEJMGl1PT
GJvKF1+B9OSFjAWPa1AvetHpg6yIXLpj2lIS6UvrVp7N94mkccNzw/mOSaR2ikX7ktZVRbZrxroR
I0VWg5B9i6htRHxNaGXT7iZsTBN2D4B9ZVYdFolAUB9AOlGcO0LWfkrrTLogOgS1WBtTBrqVNiv7
KSBx/xrVESQnEIV0nD8DnTamsCi9MbJR5hrsIEWYiP1LcP5IWXJj+J7TMzHi6gstwp4mRymWfcRo
N7V4GUYxkadepXvIZzMot7TgyzRgAmw98o3TBPoRn9PvlyrAhWD4jEzxD3vJWOFonQhRZPZhs9+e
UDMRxX+End/HuWdcAksijljcCtK3mWDfjUFBY45gqpBpFUsWrqkpmkzE0KRgyjvjXibZu6bHeBGx
DSfhNhb620ym+yk3uNN6e0ows3AEil+Zt4r4fYIllux3Pl4J3uu42odmnkN8FFtsZhacwwwRJq7x
5/VYS6l5A+Am8F7s9ZA8tTGrQM+yhQMAynUqQozFz9lTbSPHV6aS7BdXTeuPwXCYNbb4mePyeIv3
n+gYt7c0AB3y9HOoyfvH/zXI758DUhC1t2mkFU4g7ImY39om0Y09NT1dcdEm2vC437yOaN0ETyjA
64Hn8fuNGrZ5wlRD5e1sfelDvlZxHrZiXpN7rqCe2Z7mSHX4SKSBsdkCMEc187wNQPgsUGnEEd7s
0jowb/x9BAeNFYS49n5NImpQoxV66JMlPK8O9AQWzfutfZ8eSdV2GJ+ENfiLQ5x2+8X7ZAUbe6xD
ux9GMJHgzXUwQSqeN9IwN13hSuk+vO8TaYPmCGeJi9y/JWzsiL+DcpFido2T2E/9fUDJtmz4YQAN
y9IDCeK+lZcNFmevT/UOIgWHpXED1jSX9Y58jAvubzOnkXkLk7rH9BljZKy4eDsj2b0fgWXvXxjN
+wtIxwwvXR/sy0Ft8X7+vYMaZnl2Xd3VzbGvM3yvMDSs6Rk0fBpO1/R9rjQSSof09HPIuZwtTsc3
tMWXYAcYcHCpmxb7/ByaLQmekbnJbC61IVMPjnqsKxw8lgKPTi6nTgPb7AAYALLBbRLukg71vpwd
9le8164ukdmxRbLo1yvKx84PZxD8gVJFx1mnZigvasCGIYekKsjFZEa8IGmMuztlHP5fFZjHz3Gw
hICKDLD87m5upwqgwGIljh6Kephfdn0DqoBq3fa5v3CEcnn01ESIMJkVncsOncIWC10b6Ss+XmKO
rcp/CiAkQLypu2Fo2/NPOFlOnbDy6ESHevfrCqkDpWctBYbjRH+sGQMBKQZsrMCvby9UZMMyPRu6
iCU5T++X7nk9YohAYm8trqitlzE+JFsQIspNlu3DF3q9zxrgVfsUf8dPs7FdMAKhi/brnZomwovF
BMfnTQP0kUDNtwFXhq627XkOyGJN1C3VocUnkjXca9g5diPm1TvIsoVxZytQlsZW0aWuzIbv2N6h
twplOVBDE7MWEGUVtih9lULtBBlrB2AivlZtsq+niS0NQPgawlSESppUK/a8cUWkgUKJQpjUnh0U
iRjfyGUtsHjZQZ0XX6M5L67y04L0rCJXSzWC+7/jVO4g5eCw3d2mbUWT6ZEBxlqrg68kWcUxWTSU
BiWgC7jE8hQgUPKZ1RRqiBybIcfN3wjbcFVJr/ZtQ8XVPt1sBE42Kt9HUk4DkGjaBA2dr5YNYo70
sd3cQp4skmmgCpsGd/sZ8Rbziyx6wwhIKJn3aaQhBTZHlJc7StU1yFeRWXM1LPpzwldhwjfmu6S7
SxKjIclg0TBO5M+lCaWvDtjRaBfnIxSehhRZF6b2BYjk0k4fg9rIui6qeKXCf1hS5DbmG58bSLY+
jeCnbXCyrZsVL0i0je3LBoksGyBSSVBw5FMYDsgp0zTmLnSY5UryqJjxJknnPF3ATPny55W830uj
JQBiaLDoul/Wj3DTdfMe//ha79EE2f++eJtR7Z/of6D30Bzu7+FJywSfgJ5y/2BFgU6oAyr3ndto
IObAUq6RLVZ327SG+iCxUPdVydX+m59TFjklIhGHGRC/eofg93BK6sL61dIUDLkNsgcn0hos8xL0
AOzZukFLC7lGv6/ymmw7HDiCJ8ILQ1o2XcwWYH6zAPzDHXDL/czbBkwjRJE/DhRbji3NYKrsUsOd
kOgbuaVtLnvt2CNo5f362neg0cCmjdlAOrODkKNNLGOlqpUZqlyYxJEn18Qan58WsHjzVRPVexon
mMcxoNfdT8v9WHBkaLGP5FUMXTRSmWinGct+8fucTKstaptdTtErSCVlh9V4fB8Q4MB70GvRXgHf
y8aQyGsR0Q5y838ur34r6IHlID5gBkcIbkn4N1hZTOAQgFdHT2IYEpx1Wtceq2EZEGYNYfsK6mYA
L9DQNGY/938+/I6j/oUF2A+Phuzoh7M/dRXH/w1ntc4PZBlTQFXvoVECA8ZZoA7ASvrnQ/0GoGM1
BXhwBY4FyAr//y7yX6CHzCqkkv+aI0Hrh6EwumLsHl1997vPE7HfVAehECYJswy37Gdw/Odz+RVC
QIcFzJ8Mz87MEtDhmH7Rr6BXNdMI8K2sn9B9E2GsicM9Hx/HLKWHDYrOfzvOfz8g/JsADpKMRwAX
997DfwXbW2GDsFNB9cH4HhtF3WLHv6RrizD3c2X/8wWGO2z3/27sfoXAboM4DeGWxzNafgcyfSdZ
3U8diqz3iLGIXciSQ7K1xvHRszGbj1JXm310C11lqVy/x3MKr8UTGTcIFf8NKhf+OtNxRiil9icv
oLlPjC4Xv9NiKw/Ikq7UfOjeF9WCvA5r3Lu2QlxvsrnBLRDMQYNacngecAaGiP1EpKbGbdDQorI/
xooOcZB7hJa1QKg3+DjWRxXeNSuNqCmWdz5Lv4fZfx7W328jbhye0B3gAQaAZEM84vO325gIM0We
zHdibPfItP1IhPQI2fjjSjLH8Ayu/z3UFYMAQSODADdy/7e3Pvr1eKlHNoIHWbi7n9ueh05T5sGA
yDrkdkSD7f/seID89+4JWBgUS/Vv4YAuFZBo6PTu3rclJMn73UjbDuuiHyFAEv9mVvwaf4DPokUQ
JuouSgFTjJ9/vcBl3Xxjt7g9pz2xbVykSqX0c2KxYP6zULcfCrcOz/1M4KVGkfl7qFNVpFZXJ/X5
PRWZY6AjmEeRUXj552H8KcX4y/oDVohDcQhkfhDz6MPz64UFAXiZFNrNk92iQEAJF/tdjeDwzD43
/DluPTj0YhhrYKs8V9WGajGf4noK1TV2a0hw6mJoNZCfm4gBewgeVBXX9XBekRvEwx1sEG3o16KK
QDl9Go1RKIOsjFhvDqpzWzRBlhwkoyozGwNqu6E+HGjywN/5vDZBMULvq16Fxt+2NdwwkMy4OWlC
YCISUo0zCo20UWVHpMat+JmgpAR/JnIIL/epgAw9w2aR/Ahj76VGuwQI3YtQEUI3SsM9DVjmiCCh
HfBUVmz6kcMHkGIlLr2jY7cnc+Q9t9EgR7HaAw0ZXJO346RCiNpGy/umTHTaSZf/C/Iw2DZF/jOR
+ZFBgVlbML6byfZNPDUzNRfUFm0SwV0C08qTalFVzFcB2IqmLjqv8NDGE/D8TnbPFGkvh8x5nTjT
F5kEZAcDxtkCZ13f6zC+rCM1pWidAuwKBCYFy5BLMWVDVRA31EugcoMWMnH0wA3X6XKoDRa3+Riv
fN6Gj+AbdkYLOWAQJXfDNIJE+NhooM11CRES5ARHYU0YykKFSDr/XFF6jtlVnPgl+hzGfp2yO6aW
Sj/2nMs2Osh+JAEqYQQOPxVw8IFLP/TDinsL30K02TUPCJCJuUBqBg9fsbK1Wm5aPk7jloOOXhpU
0zyz4EUbEYwnFnTT8pYEql1FWTEk3H2u0l7Z1x7IC3E5DCY75fYzFhnw4XVykynEbXnsRZdEDln0
jzwLwPeeJ679tG8671Oj+5EN9mnXomSzHIoYqCJtkKgQkaweUpxG1EJzu7Rk5h8RxIfsSfecQP3c
xHUM20y9PMVrE8tybZbq1LCZnpuAbhdl/XwGkjF8SG0SFZ7H4i5tpg4WMjbbjxUm9ZnV8TDmWH3i
TVrdvdZBM5Seh/DSZB2dTih2ASlFcHllOvg8tFiO/aKTGwia4SFkQuDuBsQeZerZQQ6Nu99kNwUH
ZOXTIVthncKMTdRXod0TPJf62jJSQzU+Tod4BAQN7Ut9ngfHS8EX+M20MOD1dfOtgY697ISu85X1
fRlX3FxlW6SO0IGCBe51zPDV2doXTPbpccFXXjLUY2/Ww8oC3UP1zXCYHVsfdvABchkfhQyGJ82A
zecdIJoRCu+hfl78ln3pSB+jlHfq45JFzSGIpuAKbSVg2hkIoTcMMN3RTiM6XMi0egR42ECvNFH+
DYJ5hnom1OGHOZKiOeq1J4dwVNOHcWYAHBAKynH17oqOdoVOVS1ZUaUcJqvXZo74eoECwX0dIybD
w+A07JJ1o8QKsWmcfc+mOFUlqYi9UhxyhJKFk3z0M21RJ6nhOh6nEDaDTAxfAjnqG4+m6ddjEu4z
tIp3DrWelyuPdPY2SNv5AvSbXDWwDUZlhuj3LVwW2kNonIUCZbMmnxZtlu+GEF9ETbh9GUc5RFAU
aMgHt23EzBWd7nIopqwr9ba0/ipxNWTyQQhr4RqmCMQoqYp5oRATQ3Pd6SvrjT1G2kXwCSoYO2j8
Ei/r18BV1R0LsXzm0U0loMWgyWuv5rSM14EeWDr1d1ow+2nVHjlZAHobKmXXQgPRFjD0xVDoO8q+
gJkechp1/WkAUJBHgZoefdi3jyPcL23RTlP9bMRqXq3XKsqNdxB4h1ZLuCuDDoxrBswNC8+LrYDt
bXmAN1J0Rb/N8otUestB8qgXPCbV5FrP4SMHiXDREZwazgbVFWt69mXMEn8jgffPoB2Yw0GrKa+g
+kVF6uqbJCMwhnRhy79YgqSmzJCfQVgvR/OQLEl7RKCHq443W3qewkE8QKcDbcci7DMswPo0Ox+e
pJ6TL5bCPIM6+XkzastORrM1l0bV31cMyElMqXMHpIHr02ThbcstM2Bs23rKAzHPlwR2gZNBHhrm
dTryZ95P/I16TT9KWw1v8zZv3x0meDmnQ3TLICw4BdgpSuPN9IT8EtrmpZ9viB3bz1sw9CfahRWU
WYCT78QaMOxlHhEpkE0GPChukzOeAlcVeuzlqY2dfYa2i+L85+gqDHp6lAkdPwGXMw+8F/Ycrh1/
Uspu1/UozcGnCLkog+EE7eHzuLKOLQ/9WNmPNsvYV7iHEBwis853bFVYPMC07kM6uWtv0+XSLB46
78Fl/alKFCtRHkNhCdiDXzZiq5uqEvZxizLxnAE6+WS2bPqIDb8+Y7Glt1tIJmiYkubY8Sq+AcMd
0mJSvCuzbe0p5rvtj1tNhocWEPxD7QdtCihDgqNdpPmkJ8egi4+37cZy5q4hVGqBDqjhY003rhCz
lT/QtM3OITi/YtYbu8/mmgKZt+QbqSJo0G7WmG0NL1blkeuWqQOknd20MZ3T6RDA9ALTW8d1dbMQ
XT8AZenuCFv7l26yX/A3NYDeJnwZFTIY6VJ557mE/DLWYXPFBx19dqRyS9GJJbiF1Mc9N9E8m5OA
C4AVXITpNasGmx15ADPHlRKZLsHjwkwzg+8uM77BRAXbBp9zRav+biDg+69XYlKMdRIsk70xfAbR
E3obLpceRol76hl5THve6CLxVgwHwbX9IOtmVgdQvqu4Vk07NDAH9jFEiFUVklM6j+P2Yc1668Rp
Tz2Ckhs/wGCMURuWur2CXTqxHfyJyFyKWLlqvgVaIseCurD+uKQbbCRD0CU3kOtVYbmESBGvJxTi
00vcoPqziCNWT3GCxKnuISs6z1OSXsWRD3r5caNrFc356s1u8YsQ7IJLxsAInEy39rYU8xi7J05q
2B2XqO64zS2p6q4tCOP+qaFQzeSRYN3jsIZkOy0oNCXsUyYKbhYufV/Afhqkt2mHcFpCILeVA5Ct
KxlNTZGEaXs1kdWP8r5bScI3iuHvA69K4DSq3VVaOorV/TQxmU3lmsikiwCwjwPWQwZ6s3Cw2qoD
C10nbloBdjZXPWDeYpu86XM4eEH8pE62575h8XCoQRTetg1g0lL6xp9pzcKsTLJApIDEpA0vbW01
6EgXpysc+WC/kyma7kjMfVooWbExT1lLAcUBs3sJNbHfZlh6Smo1mgkMQxXSA8xDkYsKpHCCDAW4
eUjRFniXkw8rYUOKxMxla9MViKQTPjDAH40u4ghCJksOQncaFgsTen5oVRqm4qAjP8TxbUjmxD2D
zFXVWe7G7XqeP2+bqJ9roT/XXMcS/QAW9bRA23Gossqe4LwxAYJEYkF/pdt1t0bdnaWNO87C8kIb
vekcDSFgVFEqVk+275LS2gTdBbKGIb7Ok/o61dV2TIcONF7tq1swjFlQhH5cTLlhs2EPfBT0CQ4+
a8tmBtaD+YAJk0MPt3wLB90+atOP2WFM0/pmHHo4Vg2aHhycr+fqAtS43k38nl/UAEdX1Jvu2Joq
furbIDzwSQzXbQX/ZNR6dh1pkJZDPYK85iiLyiiq0DHSpe60+SjqcrRs6lQJi5YZDzpMhjvoB5fp
ou1S5Rz9D3xh2loWLBlnDd+8qqAhhSDSXcYEF3dYAXI/bZVtvlXgvc0JRrS5tFiUS76trb3DLo/N
v0narmwk8gucQvUBu06DzhQ8KVyvxYts6vAzkDd/hGgHdtuAq2OqU/lAZGCLWSXiNejVcyehBKtR
uB3TqJKfhiWCFTGmsNfSoLJXLqJwiVbWy6xoAI5eVTrCRdcBEO7GzwWKXXovUZZczUvYfG0FTT+3
VR2+tiFdbmYwt2WszXChgIxfAL5H7R7TvM6pDMxtUlUUeSuC4z4J2VfW7sXw2qt91/bR+DbMGWkO
XdKACAWYPCQXWOSboRht4ydwTdsAsDBdZFjQDnEkT0gj49tOj9GbEGKCPbnDOaAXRirg+MT3FoC/
MCfEquOLSlyUlpOAkNMi12rrK6WH6Q+Nqk0UraY0+IyNd7Hw88GAdyZTm5STluTcmDh63nUDxxC2
Jpc3K9H3cezlm4N7C9sDKs/j4CqooWDUpDeg7uy1XiEqyW2NlObGj06/tdHk4UcHzDjnzdz5r9O0
Yq1gUaJOcxoo5rcZrNWcg5GbD72c6RVA6hqSqcZvSOYhG/3OICGtjioV0zVbUb/lBOnIVHaVIfEB
BjVofoNtjl+mses+pXr2RTvSsUQrBBPcuSUNn8CuZRyqIORweTItojvB2ztdIfr1y8EbIdA+wfPd
obmNZLijYglJAdsndEWrCmJ9sHqGwwCKFEyiggklJGvnYz0noFIUbI4tkjR72MvYuahW00TIqWlf
ba/96Pr2PhpCmF1RVVQtQhpPhk0XNnR1t55IEMme3SeOVlnehqahXzrIRgncgyTzErZX27c+uG3F
kAy8QLXtmc7dJtToihQbbryWAvxV1uUOam62lv28VqpFr4sqokExOhRg+qGbgQ7R3EPmzd3ROm2a
17pu2VCXC5YKaBS4cWhv89mbIZnQcKNN+osTjqg/R4M2MPFBQP+k4BM24NqeqiAC93LSEEpNfWlX
RgL5IJ1ucR8YgVzKSSiZwQHMkLnj8r8rwlN0RNGj7NeSa+HjV3SIiMTTO1hL9E44TB3fodEorLy+
RtuknbqHXmDnQbAOt/RbzarAJyfoqjesNxOOvPnk9CKIyPsMQBdBZVvJJcEWgXA8vTgBQCG7mZBQ
+rtA8mBlhatHZ9rTBnYLdwtbnhzkG81cP6sy7ia39tfU4fK2vBmgshgLiF6oqp7oFOsmOSQQqjYw
Nzpn1gE6pGZCjoPaoTZHrTOJeEymoWyhQrqNIOZC6g5n72lbOYx/U8ZOzZSqddVAYWcgqU0BSZXr
Fnaoe49uMwe9QHHDgR30Q3azIfWD55l0SQUWbK64RrsLZjg7wFZJ2Qm8n3rRmeueCdQ1Ux4NaNiW
M4e1c4DaRH0L+t2yDPW7sO1hSEYuytlCp+LzLTIgH7fErT9U9le8qecHgKXzGThwczMEFS3aKHG3
MJ6u6B5CFcRaMwcRrEn3JLlf0otBCpfmtNfr3qJgafuTnQKoGH0GbyXMOXP7TW8BemNUlil0r8A+
6tDpY1s/jA1ZPBIEAsdyipYPBXqIxPHJJmxSZaUy/0a2yq86D+vFhB+ytmnjcsFj7L5aPH3Q5jAU
ozToNzKjGrEyFAekE3Y8OxG38zfYNXfEBRl11BdbK9CvBVtXRY7KhRnEOZGBQbQKGMyhbA3GczgO
6Sc0fmBwTKdVVA8FAMUmRoWaruOdypLAlVEQu+kV0gfIJnKrobIroOkwMxKkMIKuCODWXY3KW+XM
IA+/9SDcfL7QNj2kbdJdkXocIGV3McwV0NZpBelGtDq0N+ljDkqKTOIE3wJuTOprklNo684GrYRk
4QCYvW0QLGBuVPzRkWDAdaI9RBJqtJ7BzS7RwCHjBwltxXcC8RLAQ6lrNF+CoOwzistFPKZS2T3r
olFzRgaTXFn0PWjeECIp7OMzkx+GhVa3kEnW32obYuSzZfOQq6FfUN5uW+Nz3QTLc+Zj97BYtCG5
07CxgR1O1YBomiqYFdqYfwgBH6Yll8NyCQFaNOUCbcwfC2XwEcYtnMo9kxLyRBs/maoejlPUB6+J
HcOcp9AhCtttUOiP25rDcrTewVMZNSWM5zNMXR3c9TlvZj5f6sRCnTb2G+SgdbV4nC7vdmkEquFC
9+kaHcEQgWcNKIyFZT3TGaGXwO/Q5JNOIS+k9WiQFKA70y112t3UUThnZRDXOj1CCKE/Lj6doDqe
elwl1ACwfVuR1blCAn5vyJ7xjnimD9ohkHVt8qStOOQorWkEWkFkEsorwCUPmwICkG+J1smhnSGw
K2mgYFaHax8IRQw5HWQjSpcz1X8uo+hhMh99sUzx+ilFtJiv/dRbXXZmzj6MsYW1eCIxukEQaHqu
qIqGW9pV0XUmujaFTKhaVW7Dil8TIqK3tWvaK0/0+ACtniygAYu+wBXjevAMKYdxPR6lhWufNWvp
llWOeWczNPlwosk6xF9Lu2sZRmt8nJIlfiHo+eTvgFy1FGDAgE4VnVbhp4ZD8ZArCDHuBihMgkO6
xCuKAh7B1WCqAH0kVCjFxxZ9g5YC+yayOuTnpaDoiLSPW3K/0AUwNI2G6i7rFH01UFnUOTqAfaKj
Gl4tbNw5eigCe4SiEkKpesaU72BCJwss4+3oSUGQedxaB3vPCNzlc187Aj88FnVpmza9n9w0XE2x
gdfDpu0NcIH0TKogewFi3KSYBnXypqONHjwLxg+zXaNLi6d3RoWcs2XP1gIF6QyaV+XpOGbnkYo+
KTdOkDiphvtTjx4C3Qe4ZZvSAtwqLaY6KwyN3QHpS3jdr4OANnAJX0W1+ldeTWGuRxfAOhm3B5V1
1Z+QFQcli9n0nCHdP4WsCt8GKNBfA/xJnBOPgYPk/xWem+zWg+Q/6XnCqsvcFwiUpwftgrXKs2kI
QqyD7YHXBJ22bMjUCfuBRWuqDN1PshTiFPz1zWIi+4cE2FFmHoUK2gb1W+5FOLyQrGNPUlCmCgZU
/6J1H4IKg9KypRStcoD+20OrgQfZN2xQrZpLcOBwMb2ioh2U/mDZiC4s95MUBlF+RMt3aJOsgf8Z
IgG/SmXANYBwHO7ZCinNeloieDWikg6Bn8QlcELJ7QIh9zo9V41f4q9xz4b2DAu+mlhRMRtMpMzm
mC0WwauFmgWcFvQRkocNWuNAeBduSBuzYIWPv01s4C9u9UAx8yTy8ZGxfsk+J30/IagY3Xa+QxyL
RRCXyPOgUyjJmtQ1BC0MGivIkZHGQ1W1wguNRQMZO4shBRV6+B4YsqZjCUITQr3DqNHkB504tqZu
oRbSdbWLyDEHDWiQWtZbYB5nmk0oYRrqE2tfhmypZlmCiM1Q98Ey1Hh5J+UwuqEcFzx4IjwEmrrR
vLl2m8MVzSVq3azFMjCkZPmGHh1mPlewSUpeALHer4QlaJPQnUTt59T84dClA93ymipr8Tto4VO0
/iDTiIL5Gh1xqi4pfMCzdD7+G3ruV4MIyD8YqDm8siA5IdOD8OFXcq4PUHNIr/nXQMJF8pP1jpI2
Bv1kqaqh9lyyuVdFoJiN0jy1HYxIeQceZSwmtKBLn+UPouufz+tXdhmnlYKnh10VrTdBHoIr+vW0
mniFNalu0m/toHeiRb0LP1TLO0xEMoAu+zdE5a+c/H5E2LgxGrt3GJTv3mLgr7IEgIbZFMAv8V29
H3F+V9XQuLeg5sdUMAcR3Bx4AstHI0FWvt+Kn/0SHt4Z0d/aN/z24//lbg6/NDH9azcHaG1229L/
aAH+1sPz+ks/fhn/P3/ys5UDZ/+FZyBAVgbBIGPwKkBu87OFJyCx/wKVHkFsslvCIbf5nxaeu7sL
3PGPFp7oBYGMGz6iiCZg7lj4n7RvgEsPU+UvhDfUHZwG8JCF8Ipk0d+kCqaaMjhcfXKtIhC4cFSl
IVothsu6AJwbiZ6QSEYboFiwxxSb6dCvIRJOmF8tLzcUKuFTB0UIUVcjUkHrD2TzllXnrHIhEBU6
xyhPTbfpOwi6AGIdlZ0VW+6moG3QMBRLZ0H5O5IEBidU2yq5mZkZv0Lj+YjeNmlVhKgKUR8n6bFj
nKN/qKlLbKvrE8m2LUQ9g85sheFhHxgwlpHcThHS9uCmB7EWF3IMLEEgQPvEc2cyZx4kqVrIFiv+
aew2Kgo7GhcW1s5SXye9FbuNhL8SOK8HHGJNtoPnXYSdEc8YASIJkOWANlrZfWv65JOBdbAkfFg+
N0h4H7Z4SgFgrDE6EAqLXqJz5Kd8oIJk+TQQtD6CgPwiAXZ+TsbYvEYjEhQ0k2z414FnXzu/3mWo
PZp8btEWFf9Vt7NL6H0Do/mZ8zQ8TJLywu8JHxg4bh6d7AECBesalNOC7mk5QwhSgAwHOFHhUFxz
iH3nc0829QCh4/jihaoukV2X07al6yMfo/WKcGlsvjaQyMBHTJqz6GTzDfMhfpRw4NDDPETkXqg+
O8HtYc/j4MMbNO/pP4othUMwc8PDsLG0mCF0GQoGW+Uti+foDzJ0IxowGWBdA6sdivQODdsQ3i4z
6LvrDjnpXDaOuUMY9e4AtA48Mqn8kS50Q4MMdPwoVqhsPxPQdses6cgJFqXtAsvB9jVQUXoRY6if
UORUd//N3nkt122lW/dVzgvAtZCByx9pJ2ZSpKgbFCVRyHEhP/0/QNvdsvqcdvV9X3S7bInk5g5r
fWHOMdlmNVeNkozVwcAEebuMmzWpoPImY+CO8P7851BoxpReK6bWtqOfieoDrTW5Rt2f81Ymc32u
YjmXTWAPcZe7kdYrD46i7jUbCwM5byHVkyq+fRwT/z1R/4aKbBL48u8OVP8N7AkDqQxJ1D/pOL9/
1R9nqqqSQq/jsRQ7K8J0zJ/OVI2IDIGIjXLpw6TM4f0HFplgJ6Gi1tl55ZBO0E/984wFqqPzDW1H
OOjeUL/9R2fsX8uWDzUYtwaVla0LTKDGXj/8hF8ZsFu13TguN/Wsw8uY6Xk4EzC3+IU9T/eQsNZz
vkx1EQpRDK9DY0yfCkMuKHXdunv56dn74+L+mdr8L3q+Dy2cu0up8ENy4u+P9qdHY9QAL910nG60
rlZvkmKrY2+0G0a3yzTgNZlmY3y1pxboa185Q+cjX6XoxwpjG/RJdv3dHQZxy/dIGWGUpfoJyZ+j
HlbLjN9VnDjL35R92i9isw81HV5GJJhojqFX/qKm4xZIeW3X4QavWQLuE8fcp8mgP4gGe23AKa6L
mgfcFQ6TDosmGKylfqjouFSG/83wPV2kVGGqtWbA0rFh7lWlAlVEbxaYUJo8vStGdoiMsmTA+tt9
lml3wV1nLiEEIeuaw3yqDv/+dfhrCbe/Kagahc0LYfHewBj715fBXhVGVW0pb0BKuM9N4qhAEwuN
t0Zbj8vdvPTuYxur5ed//2P/WquagoUTYkEi/iii9//bH9ZPrz5rjcTgkKtvamdTb/AOjTdItXBj
xenzv/9Je9X7c2Gx/yRXaJSptBSuvefZ/vyT2hrteccW9QZhDpDiuenLA8XGqnlFm4aiw9bi62J1
Gh/JxVz93ZvmVyEtvyUoABPokWFBp/r1xyNdzCiQ2c3bXWECIRnNt6LcHwOGNhky6mm8VfDSH+ay
m5FdFI39zqwYL6K7GlcLpYzw9Tlnj5ujpfrEflDTg9RZ1/dWmdpAcKHiIENs0R8h8m/j31T46r++
UMhUOTYQWGKaptb/69MnrNGsTTNWrtUxrt4yRiSJpyrFUBvUIHAeznOaFV+xL6Gq2TpsHrRvmc/A
yf4xwDTk3kwT6qYmn94zzAHfwXinNtnZ/yht/5ezBPXvry8y/mreRHtUIbZY0949yD+9nazeyQRO
H/06N1CEu04wuOl22J2vbjRM44g1oRP3U7WaI/yk1GZFUR+k1reH0mhhbpRd9dDC+Vo8u5yTlzmv
mtMqaaFbs2s/oYiAHI13wR+bnKqIuThDsDiX9c3cKpKRGdOVJFHd3GO2S9+nTWl1ZHNePmh5cpeg
hFi8crS7G27yp0GrFD0AG8wTma0aZ4MxbpsnZie/KlPTeY0Fe7qUovtqo9F1/VmkzCt4z2cnxekZ
g82rswXqbCrBli/fWonqZMQ4wYywou6DbDqe4EZpT10KEe0Q24qaeVtaxF8pwZHeZHWnfBkrFFMt
i7YTzqD2pHZu+T2bWovPvV4Vj5kbL5D8mBKc+7gf/ZXngbmN5t6yGV5CphNdpKqLOoUlInKkGTO2
UH/SKFsrqffsv9zbNEYSFGBwGY5cNdrsY2+zmOLY5eelEulF69320WT3cBjdXNGwTlTbm2M1fSjF
km/RVDhJpDA+eWOJOv9A7NrCU0RyNoKl1aYkWoa84cMxz+GaTKMT9U2cBuWgV8eav4odwOgbnmi0
UpA981xhAj7TjTcmxHtjgOqqD0pdMZovwmQXjt/PumoEmYQg6eW8k4ZIH2ZXHhbdXq4sRsVljNy9
G6qKInWXNXxP41TTtlc5K8s+JnZ7jvLmm7ZW+aD3bK3GsRU3QzGgHmUN0W0HhLJDjOIwQ3T2AWYX
cHJO+Qos3R95DWJW78JlVJ6iYgkAb3IfDqDeuxCyTCL8vhzU+DbthIWGrFjtOQ3WpXSHK0sOOu+o
OW5UOfsjd2FkKWke3058dKzE75yWCa+qA8aJ6jLrXY/xCsP1cGEP7Suxq7pMfmLcOsiKY7x8qQvj
KZpLuwR0H1MVRGadVJvvbCYnZq0V6LeqtFdKhGlrIu/Ye+CCaZLM+aGMk52JQDTagMzSGZ0bE60H
iEfdHmwz9+tFdtt6lILTDVlCkto7j3fausjtZZ1Fa2lV61FIWbW+qTHq9e3FXAlkwMas+LysVPRt
BdOSxV9RBfxPKLcswhV0b0Ndv+RV5VYnvXeHMiywyDxs46Ajo2Jpol7SOZWwN+1US4dD3E9t/chl
rJ+ZYWlFNLY8grAZymQDp7lsjJ7ytZ2vKwelZKjwUenR4KrjuYeDWAZJrNNO2GjeWy+zJfVJDeVu
e2ec6FpsygdUBAAd0u6kisw4MpwpLB+ZaqcHWZPFwTbGBfPPuW9dHN9zbvg6Np2NkXO+KRcRl0ak
tjFaMTt17TZUwVQ15D6ocxIWrpECkOHvearLoJq3T4J9YZkz1ntsppUvPZPZFW8hnyPtRiV3AVm0
MxmK/rSWszbeWK27NkHNBPPaHGuupIQpFV/gsi7VI+z3av3KzrtOzx2W5CWSs7llFwggw5PB4OvN
XGJWX47KmxcrIormUFob7HpWUTnKbx30ic8QMMywn7+W80xlkSf59MiAbv7a9qnODnwGNurA00ON
48R8H7NsABDU/aTeoDLQjXs5mOqTOrBL9mYLxoE/YNteQsyuOfBRxBqIpmy2U7eZYrvPNN/7mzPP
O3mwS5nKu2U1BoDg3cxrk841D6xBXadeuMHcZ8aovLsrTsk+cFR3aU6DdGPtLu/RTz5oTu0ap8XI
5/F6WIhA8OJ0Xe7MQoG12swVP7ppto01sFYNGxJAe//l94c+cz7xuFgh3BhmzW8xdngVvbRois13
i4mPTlsmRXZf485HHjNSFST8GWeqNtTpbacaK1NtvU0FLzf8j/G6UlI2RJkYOwQhOKVAcE8dimn+
HfkSvxEHCOvwvU4e6uqZBbl7xhMDFB+De8H7Ap3R21yz7WVrna8P+rAIeUkoc/NL0+LUeHS4LQ6y
FupN5ybdK7wlq9tN1Jl2bpzEHS8AtdhOrL3dIWPBinNoNZ7WXaS1fivKwrxbRskCr4PHV7zMVpXI
I8KY6gcG3v0MyboyDegDHD3M0B0Dlgda9qKIuIqquU2Y7wB2D9d+Th8y9O0X1Ae5GZhar+EsLE2D
6yjV3OcecFsSllrNx2RTYt09GXWjdu8VB/J6dlTeUiGaRt4juckqnb57m0Iumbm7qP2oWX7slsPE
TatPgtK7y7/0LoJxZaVMP2/uAHEfAfMqwXaq9oQ+UuNbLWB7kb3O+D9OLS8LqSaM5gFlTNNwvaw2
a+NJdp5jy6NRMb4+bvMuZ0d5JLdDWxZNc11bi3GlDKxmw7Srq+mSQHpIfceUVfpEJSK/C5wKaNrt
TE5ekcqZheA8OR23wNo9lki5ss9qs+nO5CG7LNZP7YBqjm+G1DNM4WwkZyVu569pIpQJd720ilOG
f+Z+kUq8HXrUUlmYbSNv0kxjfnO3FOVm3lRWu0uy2klY14aaojVfqW5kOKMgw3zh1NmuHbEZ9DhS
lqG66EsfTCXSSwYuHe/+wlgSO1hj1s0QoRFAvbAkU5/ytOe9xk3nPvNer+Rd7dZwHEetdfEXVylS
tmV8hfpsKhrYG7V8MNFszcGMi8VAVFuCuelg+KM9SXhHh6Sj8GrSOKzLVaYPRXNl922q36E/LK0T
NBeUBdmyKMl10SvtHFQSIYdHNTYO12Ru8Ph7HNuRTJ0ixeAgxInsDz735HTYjKvi1L7+qEr/O0n5
m0mKKgTl9z/q938ZTf+/8u3rW/X28xjl9y/5Y4ziGCS7OgYjYixyDJb/SRlWHOc3A0uivjdViDo/
ZiX/SJf6TaDKs12H2QYvmUtH+eeomvRR+i8iybDAmbSb/9EY5ZcpwI7l3L2RKl3d7s76dcuSq61m
SN1QjlDiDdJJ8nU7jq4hn356Tv6XnuaXvuvjxxDHgGKKxYqj/coz3lTZr5xcyhEzpfoE1Yf1+iic
22qGEPk3Td4vs/f9Z0FKBEDLpYCxbR/4/9w98Vrk0p30+LiqjXsrrH66ZuuFMWETyx2ndPZ3tj39
17byo0eDAWwKGGQqtMBfuvKlkGaHiT4+ZmtPWEPcNcMVZgmiVxrk3yYDntl9ZpSma5EYkTggX4IK
S1wKHptDZyYk4EyTMXvjAum8zbP+6DYLo6LV7cXXGlMgsmrpHtBhuId567MDyTCa/xFcwwK+ui8L
QI6l0g+f1MGqz+ATySThkLiJ1yG7MRJgoYGe1OmBcrw6ZYkEUjXI6l6DUfCO+Wh7Tgujf7bb5FqM
axbOdkkFhrD9uGl6cU1MmeX4aa6P95ocqx+bvjW3G338J01kuVdT2UVml9YIFyoiHZp6PooGOn23
ddrBmQTuTDBxoZqitKShkRdbHZob5DVgG6gt30SZKMfS2qWzvTIfu5UdrWcsbmyxKtWab9IBK21t
1YINY0tHj/qH6r93jEjQ9b5mheLORUDYic2tZa8zJItX19TMVV6ldZtHdr2D5ucP6Lz4ANCLnUU/
9nb7mu98egK9tAeXbSxpF0K633MHpBWFaE9pXWkriHvkc0vUEwSB6wUX19ciLR32EbVR3ooPSD7O
Nc7wnZy/7gx9Z6fpF3HWI8bdTTEfsH0DOegtEIqHdMnI+VgoXNKdzi93Tj/4tilqFjFEzrRj/BfY
X9/7ne2fAvlf+7wNEuzzl8R1RuRWm5lShfDkpHVcXnd7VgBDBeVepzC+Eh9RAnJRC5TEkyBgIMtj
4SkNTII9fyBmiMlWl0wCfc2KK5En4/dEWsPX4iO8YEs2ggyUPdOAp0BCnLK+dUPpz8hPb+qSIR9s
8O9iz0SwCEeI95SEokg+uRKtQ7cnKCh7lsKGfhmRx1wDhjGEDwKLrKp2uOQfMQzLnshgCSd/wx0d
85ftL/qe24B8csUFQpZDPJPqYFH1mh9BD86e+eCyOAkWNBywmw1sf0RDLHtGhNkrwzXAv+3rsCdI
8MqaX1s8Q7f0Elii96SJzhwUUnCcB/AXWTgSR6GMvX5DNJAWantWhcKEJ5xda36sP5IsVDItVsIt
6rl6sT/iLjJ005PhDR9BGPVHKMbo7gEZOxkSEM/6EZ2xIXoLio9ADcomwjXWj6AN5yN0o/w9gSPF
UiC8+COao5DzntOx/J7asSlNF4zrJPMnA7BNMpQe0A5nmp/sdUhDV5V2EpjIazEbxFifPZP22XMH
p64P84RP9fOiGCDE8NNrqIqdWYqAFc/qRDKnajUAFg3wZIp5Sx6mwtxhY202JTdWh9nCa7BlzncJ
qmRH91qrk+nFjZUJIxMoGfNVa/Gq4LmuYyUNqeRd7TkHWGJGHT5D+7u9IMj10gEa1rlYAST3j2zb
EDrjKJTFq2K2xaM7VdmhJ8Fv/2G2eZzEUD7b8arsBA8tZrXGbu5sLlMjvHmb5tEzFZLmTHreM3bV
7kpdFvPI1GkPQStIaAuqzVWfNMr53JPd/p/t2Iof13Wcv1lazfy6Ju0lwp+gn5oSd6dHctiKwbc0
Tq0kiA7hikvk2LjVftXFqCARWJNNZRi0IvZkq5FqySb4iGIzW5ckJSmcxcN1iEYpjt0vuFoq+hSl
ftwkGEBSKZQRodg0V/eLbrTvBiqHKx4IcXRsyRq01261BfCQyjRkZdic6Nvc29LMrLeyQpbm6cjE
GXzZ1b0yF/tCA9ZS7cMY5c/MPZ6NcrV81sWw3JVFbgEF3AglSwgzaz1JGaFyeJAqx+e2DP5bBX6E
lf5NFahb2g5O/b/LwJd3OfzPr+HNe1LFH1/5RzVo27/hubd2qK9qasyq+KZ/CBUc7TfLBJZPocjU
l6UbNdSfSzVBBq1Am+JQQOlsvLR/VoP2b6qLrlUwLcavi5LnP1mqWc6vhRoeHwpRAwoN+z8e5V5c
/TR6TlZop3WepCdZ2eOlQfNKYI7WygtzHyMojQHfsJtv1YOORXmtEswl2HSQ8KvzEUyBgsUmHu2o
B3j36Doq4xe9dJ8zZ0DntNtfcNm4zaVZTFjZVoVTcylS8yTjze6jMR/jzTcVY+Y8c0wIRQa4p2By
1wLbBtznLiaU0MGZ7/UrUSpJ5SSf1JoZhzeZfcwoLf/szvOzKsvYogeS66dtmPZGlzjObFJY5hv5
eA/HRz0T8syHCcroHA7Itief5rt7AHKbXfElahv0YlfNN8p9Frc5VyDwxGOvd831Nq818nxdvGzI
GwgkFetT3K56tPYyvdNcWkbPpaX13LIuQB2QnRSAXSojC4tEzdRmrR6TFOyIhgcTJQV/bItOvaCI
+9QULN7gJ0/XjrFSB5SDjzWiQRXbcEHIzBgeC+hEd4xF9fuYTdjiNVZvqBGJHfzGpaNsgTvGLq07
GXxaO6nwCLoy4DF/5N2gCWnQMaD9sNH36S/MhdqjmqVXtoFPSx3T28SBhhdo2DrLwGZC4RvmbJAF
mmzG1aBAe/NkbQ2eY23o5avh6M718MmAjJgjO97UUJk0CEFMgJG3ytrk9TDHq83RjkMuXjPmbMHI
7xIW8fAc16s4u3P/aS0Q+7urqL9go1zPatraBPs5aWAWa5iogxmgpUkepFHrdYBJtYRhWHU3jPII
1GMYg0uthZR6m+Aou4MwGQdKak+vMTSxe/iReWgm1nK1bu37oOkoYOt1s8gny5K7bc7lGSGK12NK
9Vl3LVcwz2NMu1YcjLUS36v68BlBeO2jQSlOqUV5f5kHSr57GEFN99Ynifwi5m78keXYhK2qNS95
0umPBMzlAbjJ8cqUsrPQjVU8ZTO8/utRE1/mxRhvlFZTQm0W70ZdfbHnmbyyyqy705QbI1AvXdxS
Cav4UfqV0MgkHZ824AooXeMytLq4HKEPjGN1FAaY8Ci2mrqEujfPX9Jka9hVIDlvQ6ngCkFn3qve
xqscmvZQhSQoTGyQmr1IBbV91XZE5fiLusb3U6vdzab6ukn3VfQkJNGChr2N9vnoWlnr+oaddv2B
Mbl2EIlmvZix85TE7TtebW7vHE9j2GMCP5rlRPZaykoKuL+T+XlqaceEM+eB75B4ti7TG9llF7bQ
8wnvdiV5M+/qc3wfs3YtXbklByde+gTPdftasWkeH3pCjnlIkvH3GN/B+tp7i6LFzKpPgZysJRqF
S+6cnp4KhJjdvYbbtzqOsQqyzBnX/FLoIi/YQLc18FvRmNfS1OPQ1pv0lFaxGnbtQFlrK0qgtpbz
YvSs2bxhu9TsNkjUlemhcEp6PEuj6oxXDFFinSPE8ruRvSw+L6DMgirv5ouT2ZFRDyRHxasKMEIa
hVf0uXmfNlURthZBiBZwEN+ZCsPHz92d80LHCcqa5TAZMvMnOAPX82TOPAP5tj11pTBP5uCQloeu
9nlOgnQsL6MokgB+NRb9bA+hWhS9gmZ0sZAva9AZgwZyx2nZ4i00+VuX0hTNtcpAG9iXoSy91zWd
RkzlaOr2qbAmh5Oq7+5BfelPjumkvgXNOEhNlTnh2m5Q+JS4gW9aFsXrlrsjnZo9X0zabiy105ey
wFuTTiMyNOYbQACgB3nLNt2UW7L+wA8x8ae2HaXEu4KKy9rxsMTyG6oqxMYsBgovtWo1aDQxnuJq
xRDaxD3JyOMXLhYrmocS4dXWYV0s42ZfDrTzbPlVlQ3ftJrbJrQNW15hY3GjKVEfEyQQR/jr4pKB
7ff7mmy+0mbokG5IrloHkiEXbFjbdA0qlPCj1tfiJCBSMlot0pM1ExNMDoa44Ecj9mN3R8tWaFej
rbqXpbazEFX2Q2wRLGbLhBjp1pUORprsx5iRVoo1xTHYgCCHnlVE7kByuhPCumpjfVDApl30u15t
iG5atJUgXGO9Bn+R3WSkt7LJbbllt8JlcJyp53Xo2GGN3WWpIAUILBXfSUSB6Fy1c5iXZXtFkZx4
22ikp35zv7KxqU6J2X9nBD6GYzF/rSpUYUJd1XAcuW7UPj058EaO41zqQRU7N5MaPzAw1m+wLNSe
M07mPa6DKuoVsvzW/GGEa3c/p/kdHZpzjunE+DSWN4ldbdFiFS5XI0wC4VmTtCJzk30AuDEhexWT
l98by/rJKNaPGn82HvAvJdZ5yyGvXq9kyjWhxs3Ze1q26K03CH1NUs+YmxU0KsoKEaYYq7bHKhOu
8hn697KiT7HZHuOP0HwxFbWNMr5QyxLf1aCq67FTk8cCEUIeQDmglJFFaUDnVLGON8yEPC1Hw737
+qv3tQFy74lx63ABakoatHm/vejtuLzswb9ne8jVy4hn99CtyjzgWbUXixDzYjoLtpkc/WXNczCl
AzQMga2r4sR02K68rblDcC5UnfOEnVz3TM2uHhxG12eA3TLQdTNE9DFHq+Yk39mCKAc5zOadXJ0u
mp1OjXSiNRlEMDn32LXxBBUrUUKpSJJnKDYQWfJqwOpUEPHLtgtIfb8ZUyA25AEz3cDscbtt0FON
Vr/07Vil4cCIXpUevibXYeg3iciU3G0ee0En96U9smIvyvS8SrVOgs2R03gS6TpeyrRQTkrXWRR+
bPZJBwEZfQsJ1CIaZNi6LCrMzg0bbLXY5AHR0gh34lXCY1WDJRf5vYMx9CF3Gcqz0kb237CqPcgM
eWLvCOu4MSWaEI4s7DME2xl0rv06vMBqdgPm5+oV4O7KJL96WT+TJmlESD4PMB5HnIfbMK6egx6M
r89iXzb6xJJSIbFRyUBE6wBYoUZYOQAJBfWsX1maczIyQ7zAhSDduxVx6iej7hQAXYya2NtiEIhO
h+Ezh/cW6jxJl8aFrUlAOx9sE8oRr2gMgRMY8MLCvKArHsZ8ZQlm4q8ji7n1DSutbslMRAdsoQwK
BzO9bk0Sq10EDlfzaJsnUsxaiBqMd+5lybYuhKFWHoza6kMYTPrZwVgwBSXin+8L3JcvLjX3J221
7Ets4G/xM1gOV1JQmgW4nRP3Gi+sjmvN/jxUunxZY7Z9VmIaUalsia8tpjj1jDx68qdz61VvjWn2
pdOSVaHbnAOl5l4zn1zfNRbd/gBt+43zNDtDq1RD9gzWZwDycvWLvrLjSKFlRaIiNo00jKqP4Bzp
DyOArZDNKJ7j1S7Cwsjcg7tUY0hjP12Atc83K6rQB2kXPbSPeQEYDu4Iylf6hl0flZ7WNKyL2Z1Z
Xqu2fdhp0+BXzZJ5ejx0oWKlVqRNwv6u1dpyRaTFdsMCp31sZzKefM7z/EczqPLJrQWAI5UZI1OT
3D03K7t7iJviLGCQgCQ3u4voEute34aZ8V/bnDT8Hyiu8T+ottGGa22r1P7CCpEOjX5jDyk9eVnV
0Wy15iEHI3RiA4Pxzi3nJ9RQeqQQqTxAe7nNkp5ok7yaboCKahcOiSngA8iHxZ5ABE2cfCSZZH6q
dC1kg9wKV0OtcMxNa8d8RPJZB/x4YV0UhyATOwqooSSD1TK3o41TPcy60fqBxHD+blULtvK2dJfr
SdMWPZrxfv0uAPvvFuhv+n9cAbuW8P/u/28amGL/E7wVzfCXXdAfX/hH++9av5kwRgQmG7jbhvYX
n4LxGzxQEIB7lAf/oPP+s/13WQbBWOaPUf6hNmRo8McyyDCJnVQFixWhgZfFI/mftP+Gvevf/ikv
xGyDfBKyhWYDb2ZR8isKFPknK8/F1q6AzxnJduDYBA26F2N0ZPJaGQw3bCsbCM3kmDkrYkPfXhWt
tPA4ZOoRfoRyFfPYOSWUKkrovny72eR1k9THtNfHM/h4OzBKl3OU/uqR67QlUipRLkPmYLQzKusR
aMEC0MMdMMI1uXJQITZ42CI735JyRfC0qZHWdVntQRvQD3nn0vrzNR4V5RH7w7WlV/1Z4+CEjhvf
z1zoC/M7m+fRM3A/HjtJjAgSZoBSpXXGvhfEIyUWI9nvo4lPY0Swjt2oz/1er9dr8rjZwQ8i4Er6
lhK57HWlVGAV55hOxbYdzAYgARqJAzix+sVdpxyDWZEFG2VIufS3Pf1tCCtmeOu1QY9Ku+JjanLa
6pXFz6+4iHmmCPGsHfe4kjPzYCP4D9jYb8e20JDMEcFB69hymw35bQ881O9ksYUMC1VvZCjkGaIl
MZ5DP+C+IwK4GhdvwiZwLjL7GvJ7jFaqeoDqs4877ANY+2ML79mLUR6wZWro2XXUbVosDjArVN9M
12dzmFZ/GvZfoi3AWwA+CEqgkdhUFCssnfEr2t5AX5bqjO8wu7Q9fjddQ0yy2ZGSlS31Xwc7orBQ
7TBw8jrTOrqxex5WUs4BriMyIprsedUzUF5iNEPZEJuij8sSaUbiegoKx5PWpPmTnbfbSapQ3nGG
gKZdVMYnUlkDuQgDzY8J4shJDstoGWAHLYMpef6lXVrj0inOiaRkRIwmwMJR9hDxy+RAZWJ7btd2
sByVsMi7p0Zaz86yXeUaojp4EUak1BkUfZIhD3ZbvW1m/iXvBuNA+k3vzzlB7AKd37nT3HecEXkw
QLwJeE88lbTb7LISz+kTFlZ5E41JsfpaEtNsJxSOEB3x5pR0HoN56rRc/bIam8ptKi+LUnzdVjoO
jnKA1axjj7tOzd+22vEU7mVWTuBg7KQliGqjljfQ8Pii5L9R1H4mFqUiQGaJA4sGnwJoZfKOSTRs
iKaMLKzlUaznn3rNSq5rkVaR7nxNcAKf0Tx0vtlayhPe+oo4cis1ArvMsgdsdw4Tb0t4eUHQepu5
/ZOoFydQbbd42GhuAlhN13Loy8jJixlfNBfzBhmSnkXYIYahxBs0RdxlVo/JYysqQHl0lSP3fYDI
Nfcoz62TqjHByxKHBkxLToM5aReIjmNAfmn7idaUZxFJVQAxz/atxJ0D1M2dJ0wy6CkuxaeVnRaW
a9xR1dRt0cAQyXfHDZziVtSP8GnXu7gdxVkdEH5ReVokR88K9RrN7RwsQ4WtioEdCzFZRDzU8Qq0
h85fVK6gwJUHBuqgVApSENAw5rVTnqaOLeXoTEpgbzyf7SbNo43Hx2Nw82MB9RcsgKvPZLigFLOG
R+FkJ9gVFkDDXaLRmw9WDPBsFvrOxKLi2WY4Q4aBtwnuwbdxKB8yBFqxOt6VMM13wBp+gEx5r4xt
jUqAaf1gAynj7yMBhDFFX1VDTYzshF1K1csWGcskvdTWHWAU2VsHl5Pp4vYoIbYd7YmiEDM6JA6H
3gxENMHpWaMFfd3xlsK3f42NLBor7c3taMecjITgqZLmY6ylhDfabjgirxN81A6L0b1PqFo9e8Mz
ZPY7Qq5U1XPslGDuSo2B34reC6pLGwB0dY4ps62m1L5YlrwCtZ+fpLk8s6pid5PRSZSrbp1GkdVP
rju9lHE/I+613610nv2JVB9/TsonTR0vtjHAH3K0c9b0lWc2zAZLG1il6O/KNAYwSvIB4Vvdj77H
wp250JvMbWwOYCCyAMh9HnYMFK7WEn8yuHTHYxbkHku6LYzjX9yVDHhAocemrNXLZuUQorS1izD3
TcHi8BPrfSoDPOFOFtYVYoqFPCUIRQSs8HlWkzKiD6CprMzHtqjSwKKWvqwdLIG+Qxs16Qol86iR
/cL1wjTTei2L5TM5UOPRXu3vzQiELGVNhM5omEndWZQoqeMdDDy5twxC7kSCTppN1f7A5+sW8ZQ/
mFrrV/FDk29NOMOyW7qMCFHLKEmiUF5Gl802VITvetZqnIXjeHKIguKsydAmodA9cv5m5xQ5wgHX
fo1mSjEZwDkVaFBNP2SbbkaJPeuRVraMDI1WPSR2/jLjlj1tivO0InaTBc63Vkl+6AoQybIu6RJs
gJxGa6mR2cCNx+wuzngYKPlhKRKh3sQRYPsmmNmc6/XX0pL7YJmANfh9iaMAAjkuM6knrb8MHWkW
z0NMB85HEcJfjuKLd1/l3MaA9WfgXalW7B+yJq9Awhw7rckm1bdbS4s/6SO6QZxrK/N6JwlN2XB6
k526tQRIsOuIzQcM9bbVvzbTUm812tgJCIOPpx1LvlfnJXE6ZPK0PfP//4qsfneX/U15jR8Mycz/
XV0H7+Xb/Na//6yy+v1r/tyrmRTPLgsP7GUqcinWYH/u1WzzN/ZmBDDvaZp/Wavp7m+suzSmkDoL
L2rnn9ZqSLMMVnRgxs3fC+v/pK4mHPcvdbVpkN6667+INkAMRm3/i9mqyKc0V0l+Oa6E+nwe8qFu
ISvoLLcXVrf+YvfVELXdelc22rbzGSeflZ+LxEe0UT5x6XuIbtTPcUbz6NU1umvEkPP7Mlg7X4Hh
BZcjnvxkuKsdZc9jKb8YCplXOisA0naQ/a+6AIq9MHOharezY1yZ5mNOevvVsgzbTZmbzL2dUdBX
cowAb6BaOGOYL4Kx4Ujj8wstdod6oQXvL0uHDMCqAP0qi5kfMJaih9bJvTvZWxafGrRID7WbGGc8
wl9yu1M+Z2WlPCXYez0DkhQmCS1BLE8l3iK2uWWW6QTVIu8nZmAm97JH0ZZ6aqrdG9paRP+fvfPc
jRxJt+0TsRFBz4uLC5z0Xkp51R9Cpaqi9wy6pz+LUtVM95w7c7r/NzDomWkg5TIZ8Zm91/aYxa5G
iwMzhuTP4iH5UYLsI0fJA+KUiwmyMAsoGoO23FQT3x3X69U2BpJAnPZMCqRBpaxfI+k++J06g15h
Fzfk932F3XnoORTThImPjsCDf2SnYsxOplu+sOTSl5NsBwQNwRfPhs1X4XVLDePKFO5LZXUxLUlx
P8Ta9JqQebQqjTBcJW6pWEWM3TKKWB453sNAB+9T6SzgqMw/Aqhwiy8N19LYOpMjboxE07D3JGzy
Gy99YqVnPqFPhbeap3ixEecDEkJ4AAwDJbMA9zWVt1g0J7AS2qEln+atMGX9gESBWyNCM700ypTz
W4cq1ls7352QT1ttdQMSo34xE/fBbqJiWwwIyiSuhxNIXGc9OZ7ceZXtQud0H7GYa4SaGP0jRK/g
YBKw6CxRqKMd83z1rglif5ZOJYxri87pkkW4dFa9Hg4u+b7VtE7D/N7Avbg2alzgK70w7pq09Tak
PyJJM0IEzPN+II66aBWmKH27bKi8bU3FkeyDUsKsjUaQJrSrixZhVHHR5aCOAZFMpB/WmvWIzjo6
0jeKLya/+KpB8bbM2DRGK4u/ZbGRLpYfME2jOPYjGqB9EQtEMxZT5x80bJO2dbGt+T9Gz+nPqV6D
PglyM1mnToTpRabBssxief9xfP09R/lfDnrpzT7df3/Q/xep0UX+hwnK50t+nvNSMAvBesxQmX79
k+bwC/SAXxnAA8MV1KzzGctp/nOAYjgMUHjVp+348w74OUAx5G8GqH3Bl3MlcbLuXznndf2P8xML
/orFz+WRuCvQT2BF+qN8IqucphkSuydzrwSnjz+sb9kL8NjZhcCZ0LmEWMeV005qmxAql4lnoPDA
YxLsFc2DnpntxIcOEa2+Tuu4LvsYCRKR2O59ZAPVojaGTRBJHBdskPMNDyYGPeRq4y7W+l6DdUZk
TdbtuQCyhuKfkXjeluc8HWN2513kMnV3y/xkgXw5IE7txD6O7PE8mr7/EBtVCQXfpo8sum1fdM6c
BUpepxWXpziDjZPFA+oii9btIbQjRElRiPyLrcNsSCHq11v3sBh7xFIT4lc7tYe7CdLgmyh1dFV5
23TnCJ9/vcauxOVXd7N+32P0kG7zoUu3Q8ehs8IAGu1xXFTOxeOZZiExCoSFmoa91C7HdtvWSafo
hwkkDTMz2ZV0CJt4qln/0LXxhVnH+gOdoN/d6Jafv7b9KO96mwTUbcHtuwqbBkFFAJ0WhWIwTkz6
s3oVW1X30tbm+ORPhWMv66Aqh/1QkEnEQs/iF4VqqPQXn36b9E6ZYrpkRG/KpFvbQVnJRSPrU08E
6UzJJ/QASxjW4yjpGfGj53ryYuT+lPJcx9GHIy/8cOd1s1GPPOZRXCvce/qHj8+YLX32h7uvi1uH
AKzZ82d9+P/cDy8gxkoSZXEE7kiCCleAY3EN6rOBsJ+thJB7cBWO+uwwBPSJ2xBhTP/D8SPBNEMi
RrN4GjezSHWNUW58y2ZHP6a1DAtjMZT3khP7SDZq+lLMVkdfdLJfUtW3u7TDlrHSa+eGLDbskbNR
ElMyMwQ4R/gnhRzwUgZBWm3GLhjwc9TeDZofOOSz/VLNRszww5NZzPZMYoIt8L4ss78JbG17woj0
fTtbOm3L8b/wNODzJHLU++pnHe7PseGa3AZtpT/4aaT2PXsI2hFgZQsv95t7cGzvYjaUdrO11P9w
mfIERPvCwQ66HIMBH2owW1IzOzUPKJCQVzAVRdQQ2nSIzSQltwcGxAadobFq8LkSPFBfKldMX9M2
QxxSBeMTtVW28z88sprGNIiWB+ssM9DmZiyG/FJZZJSCKJldtnrHRsqarbcy9ItHO6hQg2hevoeM
HTy3CHhB47V+epfMFt5mgtnetdm2LUhGqR0fQYhlJuJqhRX21Q8ncJGbOhWb5Uv/+AG0VFZb3mBT
4Xa1Rfodf8rIprmhvJxzcrph9Ciq2vcY7x42PlppC5zxbo5BhXervw39+EwQH7uTJPCGldfpTp2s
KgM6AJ19WYWlsm973De4wRYIs9RYfyr3/74V/7db0eTC+E/X4j7/Fr39y7X4+Zqf9yIuEwD+rgF9
YlYVOlyyv2SF7m/CZTlqGzNy4w/9jyl/I4gP9ALgJC5O02XD8etaRKc4Mxl4Gf0KLdJfuhdN81+4
DLMrgs6HtswydPt/+j8U4QrRFA7a3jemYWVUafpmxT5WCRUJ5sCIQph0jA00wkZpLCMTII9Iv+vs
PNk+Ji6CmJK1L6Lum6NkdgNyNP/iiZjKMMAGhTgZ/O1qKPx2k9GyfyFt0dgLW+o3ddQjV4PJaZwx
f7rTMolJzltTYNvbyHbv+YindzgSuxvRvWVFXS/ChhRiKF/0/0nUkaXbsdffJqIc3qhceUqBV3Bh
aEag+6vBm83wRusEs6CnSr6GWoICw6gzxMgjI811oXPuJAO+RobtnjoH40Ahr4Q/mSur1l2m6wVk
CVYNXkwd7DI6q3D7o03EjX2CZ9K5zCQd0IcaGHJQrxqW7LIpy9eCletFcTXCg0oxP0LyfnezLn81
28hKGTMH4zHqk+o6lnHwpoe6zqYfMBKppZtOYUa2EaKRduP2l8kailt0S4BKepfWDphy75AHFCUX
4jeHq5kaEytxWPNNsWcEr+BFJmrZ5ape2OaMBYycW1k1HpNOI3sfmlRScWfuLcabcu9z495z4DSY
0ZsGt/1ocGqW8KdzLckPVovhDt+ROrrYff391Mjq0E0oDUDzW17A8qByTi5gonxZQ857MrJS3Svc
bosYcQPU3KSTL3iR/ZdW474ue6sid9uDnDjp8YJQWHtRMFRf9oM/ASGQ6jllHMm828u4rf26Ooau
2/3wao+QdPZdWrJqUjO86cwczC+Tp5iMRA+M6GyhPKdIpmCg2ip5q8Y4XQfNUFlb4lsKhJWoGr7E
KHHwSjB1LGe5RkBHjleQGeIY3YVlYjzrQRZdvcniu8Eyqe/xYJHlWoXmUepIMRahKsKdZszBJ2NR
rvS2q3bUL91dEGbp0qYGe9XyoD7Aq/K+93WPdJacosBkx9O7mHfwN9x5yMLZ6bdBob3EAVlXIWM2
Qt9dX2NvxvXybpYsBRaKSdk6EFNGkdfKZZXJ/IH3MXnsJWpWZ4ibc4NP++DUOsWdLPrqxFyVasUe
g2zFx7V4cI1K3ASgP5uVRh7XSRaBeWYoqhhrA5m8ENRTRA07KZ7ylyGXMT6zNPDm/VwykOdWYuqI
BP9V5DIAUjF43Rjbd01B7DaR6SzWGX6z7WmnXdarfuETiu7fjX1njIfQCuNd1du3kt3DqjQd6CcG
Fs/RBPQypDw962aATopMf6SXg62+cpTpNQDV9WKJ5NC6V8rCTzNGsl3OPfQyZO1zMZEbn+Z0iK1Z
xSSlFg27GwYAa8/vkrVrKD6KPC93MGAFpVnXpY+D3xu4lFQLXxvT65R6K7OclLg3p6bPSPl17Nyi
e620Xa/qJ5Pl/VVLXA/jUm30+Pu7Awn29rkoy3qLMlpfwYjEbquy8Uqar75XRHIuCtcK9u7YpNe+
Nuq7lOwtSK1xxF7HQ/pW8kbCPiEHqIkWsgov8DkXKoM+Ktro1MUHhpx8JUOrtsrxq7UX6a+2H9IP
s8qKY31BrA57KRfRqWFr/XKAHP0UQoPZE4xbLCV/lg2mxeYmEuarp0qg5BPy0AIb35kkHH8XzKf1
qMRzLttyASaBN3n8VjfdsZ34G/qtOMaR3qK18xKBfSt8HCC0LtK4eHIZeeNXKd8t3jESn/U79D+I
frCHBEZ9Y/dxfNtW+YvpW8NCH49ONIpNRrhTF6E2zoAAo96AJyL6pCMwgaDQhRpKl52MxIJjI/dU
uJodYBT2mcVpw2C3ObaxT43sud1WNzpzJZsxYdyhO2LFeis81IFjRvx65fQ6447O3tCzR8PjovMx
Otq82ycR1DrZYiq/ExDZt0h+tS2QHj5NYzFd8APGaKYL2bFAscprNY7enTEhFGJT26bXRBv6G9ur
vzlFKNjWBuwZMg/1SdO7GVvigVaP/g+9osvH78ERNTIWIK+rCundeiIVd4WLe7yk6DtBncr6cUqw
E2qW2Vx0L7rii6p4JBKIfF0HIrtOsmVN33nfpb5/tXTfhELOKM8qxLgyeJs8X/SrRDfCt3Tw38IG
EqpOfhvGZG84RnVj3NlYqu5VX2TL1rAPuFTy5aD46MSaeLZgPM1+HQZUBA2jyOcn1RPnvR+6Btyb
5ywnNYwbAxP9RuEy/GE3xMhM/bpRkzr1rclAsVaNeeGM0U5xGzlAhFiM3FlpmK4qJ0+OhlMYS8vX
S/RETfhupinPllcQA+Mk6o4PYXrxSH65ja2ZIpvbzjqy4fxKKW4ds2HLrsf1PpsM4zZ1DW+lqZG0
hF5+sbraXldY0e8z3IAL9N76M9Awts29nkg+GWGSLqgL0PyZTr6B6wcCEUgR+oQ6OpJC4hGS14+7
3I2Gvd1yRQ7JZO81tOTybxfOn1oToAT8j2uC/6qTt/8BCv14za8y2fsNQ7CNloZ89Y8h0T/qZBCi
trTZ++qm80G7oxj+NT5CtcNLdHBR/6iuf9XJBrg76VoUyWhwqOL/Up1szVX/7/Q3Fh9C/kOkKu4b
y+In5Yf4vf0GDKNO+6fMvZW6RI1ZhKvWedttJz8cDkATQDFoRUy0Ud+PaH8b52Ql5iw1kLK/KwpF
XHBTam9gbgiiYC1xgUNnPNg0oAgASztfBY3pXMKUp3FkrfDABUhYnuqifRbY8ktR+sTQx058wLG+
bkdwxvgQ490AqQlQVAw/jVK7hBJZJtoy8gMCBv0h0e+Z8icHqNv50XeMdKuMhvqvzc8FumWU4j6g
5jgLD7JrAIlEGUCeTLPZ5muBc6AeRbrup8MN8o8UvoTrndAGznN1e9Cvg6Y8AgwTcZZjJM4jQeEd
2haj2ugOExhZ6MHLjIy58OjeysFWZ1+XD5MABoOLg1FQRQAKluHS+AHia6ZKjdiKZZfrHIR1Swio
pHKK4b2wJaJKr5kobK1UlN96Zllob9mrVBE8mVwVyWNlxvh7BiCaW+7CeOc1bbvqzZ54HWeU4Fx0
9Vy4kQ/HnPu9LaLp3Rv78YXsCOMaJO64IwmqvthGPFwtmz+OAJu/IdhHHcnLqL5myF9WRJg4m7JL
u60jE36NYBiwQuXprss/oGqm+qZ5xiKqLQQ3XnnU8wBEljasVYSqJCGjbdVY/jlLygzGlrZny5+s
IH5jEe7qaltVnfUjgPxPOkMbkYrFqtcWHgDTLMxu5eRMTIHYiR5CsNPa2phidSzNMX4Kxsh7dSo7
Y1tsl4Tv2P192fXVg+eb0Xli7XXGbYp8F19t9Oy3Jst9JdJ7E+XxNgObSHtBfbGzhtSJSTdnhzLR
2pyDwJw2o+NA7sA47NwBDuG+zNnz0jEY3Rw7KW497uJDEbS2v4wnM31nTV1efNtOd+QsGqjzsR1n
pU3MiOtEL1UZykselNYVZPu0G5DJXITWGUe9t+bs9yK4ac2ieYgpX5bEn6b7TFP7MvfnSKTccuE4
lvpr7klqhcAEPSLTckdlT2xERkTQpjdD6yYt+6Me4o/qiqreaaIFyB+0b6GCZ054WCKxYPnOW2X0
361qQIo/lgSnjZm1L7CybRwgVqvRyfUnw0zex94og6UWmPqr4+YPRWdMT01TjoRN5OJahLaNth4I
2cEidI1BF7SfS9hJSyJjsas3sCnUnTgK4IobhvcORzzcojbJF8EUpY8Q5bJlZ2iM+gDgYlHiTewp
lfe2QnTimlQEGHJa4lWAByzaRD7gkNsz6bEP1PzbnDzsJd7iLF9EaZxcsTemd5af7uyxbw+2P+V7
8PKg0Esk4YrDEt6mF+0dOEHclCivnAaPuJ8P8V3ZCPP7RKm0NJI4XE4h+ZhxaSUvBNQOj05eatdS
ZyfKG+qIRR1SCFe2LG+1eoDfZVfHqia1Yel5G6uNsy1QWXEGXJ8SzXbtfL970fyeWBfbkNdYBMYu
ly4ol7QX3SUXXf1utCi1EQutejE4W/J+wC+lUmkMKQ33BfYlbVsppjRa9HAw1/k0BjdTUyRbjTUp
s8fRgrfXDfaMce+ZP/jjWuVTw6gd4467QrDyGNBtzvtEjzwIZsgcc00E0l1l07HQhuqMIA1lmaQz
0xM0J0HA1DBKPfzMdoVPvkbRnWrRM2ZzsU8FQQ3MXxFEx0mBLiKcjn4ReleLuJN9g24mWxBJ2F6j
uW91HJaN7Ane7NgZtiy63FvR4LNkh2WIS+fOwjs/m1JWnKm9Bj3tPXncGpeJTNfn2jWjUzZ1X7yp
tXfciNOSqInu0gRmxEepj09NbOfUtZp3ypRZ31I8V+cY99uT5kcpqWJZuQbYFmykR1zRhHILeUVl
PCfQpXY2xNZ17bvFJhxi/fvkBOrcW175ZhrVfLmoyXyhv40eWx2fzAJzvbcxYi/YEqFEJM4YQCmS
fngr8SsuSKKCUBpUw71Q/Onz0JpW49jidqOjPLoAO+LVkBbhjeHEPR80BteeZlqEeWLw2I6BobY5
mV37xJvKx1SRnyvLGJGSP90mIObWZdeR/jYyYSHWRYMOaQXDZl78XmQX6AdPBskXchkSVp22u+gk
1y1TiuHYUJfuMNgOBa1/7b0mNvbOLO/FCyIm8N2EYDMO0Vejblu3k4q1d3pWcShbl8wb0jlvZJSn
e2xZ/gagRHNNx959DHrX30hRifuQRplv5xDQNpIMuDEYrF/qsfqak8PyLibF8a9qOq1FOpjoIY1e
rkAs4XNptKOVCyT0i5ywsgplbW9l6NtzVFacaJG4zlN27v44Dh6URSHCcIWwQ0wJXnutgirdFSGP
9GIoZ+8Dxh6k/bBhK8YmbGq7NAS0ikDnFBE8SHBjdtsB2du1lnolPQqaRzGHuLiqV1+T1n4lg/FN
+OoHoqBXtxjuckkeiDb1Jd+vyvY1uTDruooe9CooDyA2nYcOJexTguzyHf3B8Fz7vLDLYai92dHI
PuhQQiAT6oAGquraLZsngjzPlFoEhixg4QkLTlfRmsRC4XcdGHmSpDIo97Zqq9F+aWx/9msZLruN
njcOd78OQwVmzdIvxFaNVD3bjCSJc1RWWvFacoBSe3ndSg5+sqlozrKDq0FgavpYJ6jRSI4SVOZB
1ZHzao1W9UU4fhDf+kOYHh3cdPUDXrjQ36YYbVikkRw44a0OWiv+5tJrao9Whb0KaErnY6LQyMjc
V6ykV7kmxm3tFfmms5tnYBD9oh6CdCXYkUGmMJ+JJ+h3ODUd/NmtohnKh42XOpSTGHqi2jwhvQCf
IjS8xgnJpE/kg2k7apHHfArTNS5N58ANot2HWhQQLpzKZZDL8cLOp7rUvJsHjBJIQaL+DW/XeKjR
SC4aU1NbmQ9IENVcbhmTrhZMg+tjxPjT3yQghFcdA9odAdPmMqncaNuANwJEbl6zCURwXGnBfjKD
dk9GsH+oMz06tAJRAnYuqGyyZPBkM4FEqfpFGXa6JOFo3EZVF5EC1HgIrAVLqChF9OabCPGKkAFh
C8JryTzB3SlWkNBm9GxrYVz6YSpCS5ZlUuKkYSNqyG+2m2P3bITKneZdmTPg9tGvyF1rl7DeIuge
f0sA/hRKQRIe+p+WHfdzJMP/x0rBEnR+4c9WDisFskbyFSgmaJXsmVz1SwkgsFKwzqBe90yHk/R3
Vgr8EmBweEPZa3zuSX52coDLyakiiIGNh7SF5EX/7/++D/8n+A5lPx2DIv9M6vjn//89D1w3/pWU
DIoOfTPtnC09TBsfwPDfgRQ8zFhkclUaiWOyuxJbka0nNL/7jOedOR15YoKlx52R2t3WLTCXyW70
9iRUMBhKiv6B5PrsaLB/XMqqdfE1CGJk8BzkS/iAiALsPFwnbXCHgmpnJih+fBNTI4E5T71Kbnvd
bFGhBi5kPx0Zlc2Y0G9Mj009czCMyHCMKjPV79ucY7ksdQYzRoA7ru+aB478EElxa65GVbOS1RRg
G+OR9L0fRon2iFCu6wg5/C4ubGtb9ZYJ3DFW2V0UT+pAE1cdRyfkqhmqLNlSx0arOM1x4Pc2Az7S
vtcxGcIHs2ZT2TbKIJWxmOxVwJ/zUtuaPix6bI2rjgI/WzhDhSIHOMC4m0Qt1qKcs6WtyjqJmsM6
1e9KgPSsYDxJw0N+k09ObjxgSw4ITACYmoyLquICbUWZMfIHWOjmEtMzBJxF1FfLICG3ljcrO06t
mWwcS6MlxRbHue9noGKccjPowYD8NAcMxgp3gFZK9lmFU3/Vj+ETDaT+2GeWvR9MsAM5HSlLpMrj
RJ6jPUoiqgRLnjAiW7bSQimOHU35dJ/TWSZqHfWFq0GcHCTqhSJV2rRRSFrh7eZFMy1RuBO6qZkt
+2LuhvGuMnL34gWe0JB2VWyfIKtV/TbTm3pHYs6wpUgnCT5iSnUzZHl7pzmtaBlwa9jOFsQDG5Da
g8g64bwTy3gORl5ryaQlDLc8TrmYzcpFo2gvtRUApwEXUPGpdS1+Sl+TTyUsX2jWxRLjOatkHT9v
Z83srJ+tpw8tLavnaJbWshqo4/7qt0m2zRllOwFl2QQfZ+P54VyPmVOJYM+DKDDaj0QJNeJe60Yb
dS4ZGinGfTYmaoCdhsJnoJJOkEWI4UzMIGucDWrFXC0pwSSddzlcMQ9OII3jvCJaDvIGZjotGGBw
WBiFSB3mrsAvqYE8s6JkpQODHBct5rlzIgXVFQTZb9YUzJHMle7f5WmolUs2rrQFMe7EJ9/Kk+yi
xUBKl1k5ipup6+0OZ6XTQ9SuwoI9Edjeg9QGuQPuED1OKYLEWWU/3teAGVkP0ss8J1T8CfAm2/jC
6odpf5AFN3Nk/Y1dRe667Uo2dEBr+y0/gKC7bqw1khixHnIa2mjMy1u7qfMnnAODWjiVJD+SJp1U
JPgy9R5ns7+H8O/v3dLRekQNACwoLwZrJTXZQuiWucNbjh9jEVs0RQsJ7gMPUdPeqc7Jb0EsB1sH
XlQoO+vGi7sAsUU5HEliJqaKy3p6/ftC/DMXom7qs17434vibpL0jU3ZH1RxP1/06zIkj4OW2wEp
hPbY4BT73WXIiFLYwGUcGI/wCX8315xlcTb0R27ImTb0z5mmzfQRwTTfZH7dX5tpziPaP8w0CUMi
kAGUPT/BLAPgov79TLPGQJQPNjtds9XY/Zsp5pwOGHnWushZ8rAgry9gKwlaY7LWSW0r7TGcy2Cc
HDol8aDVJQUyFOzI32pKM6icgdocofhGbIRIF/rSfRTZE+jDENPFsZ1LcG8uxisRRdlBn0t04AQd
Jq04P8UfFXw+F/P4b+e6fsTD0FPqB7Dgyk320QF0H92ASyAYB9jcInQf7cI4dw4sNEOcYnM7YdgE
0S29oHSjt67VwheuzCbbFXUBnpXgQHwhLamu5DBpqP0IoP1MaMr6yDX6S/qZ3uR+RDmxw+DXpfav
kdjmY0zeU9vYc/pT9pkFlTMydvE66D6SDQBmTuZf3M8YKT/l74kFfswUd5pvIQ6HtAO8bInciFid
/jNjJwkjC4pFkjcWR1KO6yJZZqom2WdhK/A6cKt1LcNigVMmXYTuVJkooeLSRDhhs54EoBGUeshJ
4hJiOsXfJp9gQCtZtlkwWqsuKCKTZCuzC7Ykk/v1xclabS/6vL4V5J0uCGI0Fn1nsrpvwnwfalq3
DaxSv4eTAHPAaMREN533V4lieWN75fjmlOBa+lSlSzhBIaDxptp0bpacai0ytkVjZnCrW+SUeccV
WeWFvSDIb3a1DEtHhckmy/KCbWYY3Fg6GMguTIcVzXWyMlvLwJkVFFBJPf9aZ3D+/Fxjb5nA64VI
2JVw2O1HcKXB1Qiq5raHXHLFDdm9hkTfrgJP0qgQkXzl81AgdSuiJ9x//m2qF+NzEpYExfVK0UI6
aEVIJJ/1jIn/FJaDwUjS1m60wZ/tW7UGrMSpjRPgOuCJsRaRiIA0ZXwqKxdcOuF/jwzB8vtmniqy
3SUzcIn/1hiWUVY7w7IYp2mf4+ubSYBNBt0jb/f9MNUEcSTBk8Gu/+hNDmJEWVr9gwlFEBtAyXIS
f2ad/pC9CdGBW5nVKqVwvk70YlpQ2Fi3aASdfd1bD3HlrBqqA4MB4+CciJ4NAoTbE/JWRH3djQoC
/Qicr9gR0Ub8aTzyXqu0qa9haudPdYPqv/Od8ivy8GfJFG/ZsuQ48E4zMShpCkdwLOeJaMSrbzfh
IceQ9RBIY3pRxpRl4BIG/T0uanHUppz5cVUZzqFPB29jxuX3zqv8HYaOah2yd+MddOJ7L3HVi7Dj
9HlMpujZ6BHGLK3KTZ4rLfdWfcITZmttvaW91Nfov9tNVNrHvqD6y8jF2sa1Md5AerYO/dDMqbEj
eb0IcTztRsa4hWYNB0g+W0S3+SyoJcJ1qJcFJSWfYhRACAvJcmQy16xMrRpZJKsSZUgPgjBt2gUT
b3gTmqCebfpDATEbXZ6lP5mkKNxA23qMpvo+LjXn22AV7CSF1wlKhp5qZKmXE77YOjaPGTldJ9Ei
p7Djxl85UbD3zMY5j31d8Wio5n5K3RSxkSjebaC7i5JJwy0+t+nrnB9TEYCSwq6AWn4ktNJ8DELT
WtpVqpvsSqpxNU1ecDZx2722SCrzAkW8T0YBec0YlJfxUB/QQQZvjRFG32cS/7LpqhMsqH7mPwwr
UEDGCwLRCAqPo7sLWJ7jSWcxDxnGBgLSYg7liTNDcZEVBre6kBrjbeEW1yQGnbUsW+mtUzXIS9dE
xCqlCFgxOGRIH3bIiIe7ojch6ZNtZ9x3re9+ZdxIjoOKFA4IN4XtCN1jvGOm5p6KLrfelFUXR5wc
tc2ET3LOKVCmt4HMESsoNwSL0pvijA1CPowS7o0DLp5AT2X0K2mgkATEFu6LDB79ohyle9KkXlyI
wsOlwnJh2YrhveLOu5NYMveB5pMbEDbBMoj9Zm8lpbdtK3MAnj6vxlgBvJtFbf0oNPMboyX9hMao
aZdjRVWaevgTIcTzkGvJuccTfPboGU6hKOx4EU/voSBwvRJpwexteCxEfU/ty4gXrg/WIYDlEUbe
TcSycSuiybtWsi4gZ+ihsTQhsu8CLbykCSph7JA+xs9aPkeVhcc5sMSG5/09xnd8V+lkcIRVWjwE
jGHw5NTloY/x8da1b6Vnq0DxazV5dy5yEezIC59TljO73ZqkpVz55GYYdLz+FiMHKCJGW2Kho/6i
7DHdpwB934GfcFzpfQkp1sIZz+jcym6h7VubFPruXuYYZZiDD+jPRHTS2ASx2c+LbasGtTLV0L7q
Ne6S1KX47pzkS9vIrzF5sUvIc9MJEGegFnbTh7emW2HaZJq/GjLgdqMxND8kwbRrBSztPha2tcb4
WBP8AQPGdAsMVLXm3+MebC62cNpt77HMGJuovumC2JDreGIvtTB1LP1aHWr7Xh3ryAwZwvdfayB6
X6qhVxsmuMm3zCVpcGQxueDY+xK66fc6iZo9zYDDfCtBamvxv3y8QovRwirfRS0gKlZOK2L9aGXa
iAidUovfvRj0cEtfsm0RmyxMsmGvBGEbB71BCFS2cbVXFCRr5rfezmDyunEGKi+2FRamg7A7olUj
pyEdsL+3EtCZmOUqQwmXz3Ca/L21evaSZvoQqUAu1RjaO8RWFSnU58nsS4LBM6R5JVrxQlrvlSiv
LD4oHXCpgf6jXayFthgJQJaRORJQhAc1SsgJt1MQKmwnL05ZXx3RbL2m2k6wCjDIJv1KhDkSkTY5
xMUUEJpRuouKhTybgJzZchge0FQFG99Mz0amabSLQ8+YV3k7uh62DQa01CS/Heso3LQZs9Cp0PKl
nY5Xr1MSAnKCXL8ti1U7lfkKWjOe2VBJFhvGxCHsGDdgjAnu8DTnoTVJX59iv1iiLvhe+ba2xiuc
LaJMIfKLgL50fkJeSW6oa69Ltm2kxK8dAlUWRcMsdejyq611LpcxSs7OUnIpvFLth6z2djG4C1xN
k3vI2vGaRtYX03ce/+6l/kwvxfSOYd+/b6XIlSrqt2/F742kn6/52Ul9xMWCZQWvj+3G0F26mX+M
FfEeIclAswoo5UMT/UshgpJaSJ2+i2HfL5Ppr27KJllWMnGkk7JA/Yu/BGidI2p/30wJ0DBAYAkl
dfl2OF7/pZkSrCCEr5Gmg1dgjtHEsuGO6qX+mbQpPnI3E5QqYbx1mhbY9wlhINiPIGNl5rQIvUaz
xMjnkTNtnHONySaOUK3F0EFp40I5brYqidvBh3NIQmp0soK+Y0g48W99tSM3lO/1KCz2/hMWGsVk
JjzJLiNKPmHI4Wi0DSgHEUSxBTqgWCfKJTH6NGIOx3pWvOp57cM/stu6HO9j7JfSWLtm0DugwQYV
ejdR1OJg+ehAso92hDwfWpP0s08h44+mJQC64pZ/j+T/lK4Kuhyfo//01OT59/c2gjnxhwfn42U/
HxwHMwH+AszXuoFVxp3N1D8fHMcAeozBGkwRTKFPc/YvtNFHODOyKZth/Kd+6tcYwhS/oapivs94
/8PR99fQRh/p3f9EG1kmInqiGYXO0sCxBCClP44hLGaLHru/bgduSK70MGLVNeXe0mrbl9FOvroC
xVFZYCQmKdLDJ2AzehjGhBCepFyK1n1wOzc5aGmbnBGonjrXhE2n2ShFamORCiYYToyvCNsuTh4k
AZjzMrFigWnwRFTepvQ0Cj4urCXjkmvJo8CVx24vNt1kLSuHzuu/2TuT7biVLMv+Sq2aIxYaQzeo
iTu8ZU9RFKUJFimK6Dsz9F+fG9TLF6KLKdaLcQ5C60khEe6AmcHs3nP2MbgmfayesixHbZ2Wb5Bm
6qHPfXqyUHKaujLXjp0+OZQEA2Kd1SozqFvg1JOHupcPtA/q9Wz3nGvBl22K0L3XBv2WncpTz3mZ
f1s/5BXRsFFrAQl3ySJzzBsjxhZolnwfpx7bjS6bB8dI/VW75B8MGl+vjAAsUk3Wg17jNCi9Ay7s
lpgzbk1P7FrUFhYQh+zFRNC6chxuZQVYMtAbfmjecwsE+QB8BW6D7h0KjAABaWW4knQ+Q18L5Beh
SeBZbFb7VBBfwTEjD5zG4f/NxA3F03az/EuKIgAL/Q4/vLloWyZuQZ1buL9bY76JqvzGn3Ji/BSX
BFpsn9kC5zdIQJPtEB/IArtK5yX6nCly6UJ3UWxU5ctEXXrfWNJEWQoqecgmzF9+Hn0Pc83gPvh3
vo6859WJrfQ0xXZIpJ9oPWzOeo+SLPXVXeiFGUEdCJRqLccvMeOlHzzunkV4UTDYLu0dDZYRgyRp
JqQ/olFB7TIOCB27KXoYuVL37wbEaaSq8QsUv5s+4UNFaSaWjSLrfUrnqIoKeJQ+7Y2eoKNAb/m7
OFwvE2Wwi6yUuXEXJIATOkTvmQwszKAwQWz7kvH8MvocT01Msat8SJ4oD/LsZ36XLrrq3tDKYGg9
1LR9xb8puEvK4LBmoi2/0Bvlr6WSD6/Pu4jY9fUoVdbtwPeNYoYMxFcefcP7onO8/Kgb0QuTnFHN
24DsLkan5zJUqmUuYIGbPucxv3W89Mky+CDMPPQNwLMuO24XHso7fCG8DRrmCb6T8Igqer6IUQmt
fVc9uNRY1o7LE4ZUmq48ZuPrzShrJsWg8VfBrjwVxKxgHnKbY25SRBchgzbPVHic0HfdQharOU0P
6Wqgk7K22rrezoVpbmQGQ7mQgluq93yGKFZnntLGHapH49xqwgTo/0yLyWVSot4CxQM3BpUgowzY
P9l1ZXbhmUxUjBr6Qmkgv2+K8g384RcI0slNH9uXr9PLgu67143O3IxAvAEuYPOHFwqZtOBxC6C4
xyjWy92IrGBDfYxpmBHx+vpstYKvr4XludODaYgMhkCJaYUkSe7N6yif3Wze0sPxdyh5sg3pd/4W
Y2oeDBpggdcBsIxwpvhNImZ4AxMj1O+Z32L2MV0sj7ntoGq2kmGE3LPd9KkRPtaJre1tTvbA07lW
2RnaPvQtVi87eaJ6yiMwshckaWCUCCvY6LDT1gWdurVZUjjTZVeek6w4XtqjvfOG9EnD6w9oAiRF
mGFLQbOQkP2og122macVptVzGov+1nUYZGVhleea8rl6yfIFAxVtMIsD0YAkZ4mdH+cKkcPIDzOG
nvOu5azphFmBlLZacaaVh8EBOuGWPaSmpND3wKCtjZZHLIpQxzfhwKPT3MzfhZ15E9NQ3s1GCQKr
ZTGpRd9TSuJrhz0fYegWmqpbV3t2LPzi5tbPtcn0R3PzOmkJpuyR98HAMNr42pYMCWmLG3NagoBC
ouxtJHO8dgYGUzPWW8DwPL8qBwzU6EA6HDFedm72wjaOW0P7Bz4xtxjLXRZkODyuO4PnCjM024CQ
wovjUd3MF82Tm2vhtYnCJnCqJgep3bw0Ln9cdOmGSV9zGGE9EVqebA0pv3u6Zm9KjUN91bj3RUXH
NNPia23oLl3M0ytMRtFxSkbqW1qO0yvACapvzGzAOQKhiNyJOZ+/ZXZewLdmR+BsCAIATTvPMn0y
02oErJ36hOfo5p0dZXmgPPAbF6RudhBGdR6hpWMcwTxiADhLdbyrcZW013EkHByD6EFQx1JNxBc+
wWfd4GuViuZ6XANYbRrtWIfdo9ZW1TMxUN9Folf0gq0xe6Fbqs1Y8rV5VmuW/2HflrLaksw3+vUK
o4S1hvnLnE8FUK+IV1FgGl544Q8ggra5VQ7qkvOz5x5IUqTG33Js1h6mSPTrmFSn/DyMfQsQr0Ty
v24wkiSXdu+YMOwJ/9Buy47tQ+w6d79sxf6SHvwqNVh2/Cf7GuGg4aLFo4OPPEU25r5mzlSQIEYl
E8KgOX5JMl4udInvOllBG+YQsBYJI/3P111QBr9dF0UGwYme7lr6yX6KPGdz8tu62xvD62LHHLSS
7LkEqoZILHv589VoR/1+NReFvikMH8zCydXmIdIEvIFun08MkGUnQCFd20RoYX9+r/81IX9gQmYA
Lb3B//kU8CVR31HBJOWvZ4C//tVfhwDP+ReMZhMDkvk3xPSvQ4Bv/stDrkMfkNP1a8vxb3+FoA8J
vHQxCXtYq1yLj/GLKof2oQ7BUZDAgmbnn6hy3g5ZDu2+7doWRwAQkKbxWir4tRNpGnqcdXbsnBHd
IPeyMMZrG8jBfp7oD6xbqWx6sH/foHfm5nsXRICk+4LOg0cI1NszR8a3rs26sM8sKFOB0Q/JbvbJ
oXdyD5IvcO3LP1/v7Sz5+QVdwUJAhYAsv9MzzmL6xIPrijPcZM4je1Lj0lqQlMruk92fL/V22Xm9
FI+aZ00pUnf11+PWL/omSfBw1GWGOMuKwX5M3JTEdvTRNCHMyLhsaRrcu1lqXFIiHm//fOl3vuVP
4RfcFsN3TzNqhibrJ50MsTNlpuJQejXoKWx38KPoUBbrP1/MeNu+fv2ijEBEXDZ0JWRmJ89whKIK
6T0RtIUwlK+oXdJ9GFKdHOe+dWGJl1Zax0eUMjQhJhn36kEYFeGwI6C4tW6W/vmfP9HvX5+4H88h
Gs1wHVecZimmNHS7HJ/lmTeQG7L2ocDudC3jl//sWouuAFmBMBg4J8suJW49j6dJoEQbjMtOaOrZ
xQN/i9+v/in/eCOh+/U9ttzHf79PlvuM6g55Aqd9dDy6Tf3g18mZtLXUnKoTZ30YvygTlU4HfOOD
p/nevWMRoirGxVilTh4mR3zhAqoSZ3OmqrOUPTk1L4eQBWPOyFv884Mylrtz+pVgKRsmIgtu4any
ASSb0c+aYZ1Bo6IJgl6qOjNCTdGhhs751UNi+iiciUma+OPtBAz1EIE0PnzwMX4fwY4OGg8VIlNV
cLJ7e2exQ5lwHQnqG1HEHa2sJJyoCX3vHFAJI7TxSTrPMnNph83dZFAgZ/LaENV3rCBy/+dP894T
AIzkU7vkSVMUevthCKp0RoxJTF6OK7e6rg+rgTPTmeB8svnnl3LYGiG+5NVino4oWoyykhwOzxKb
2+v7EVOWVidLvUeg29mfL/Z2qWf5FkL3QfKRhcnlfhu+ddxWedPU2pHkYDzXGqKVr6WV119niArX
PRHM3gdjeRG//jK8lku6ED90XsGMZmEtMtdfZ0ydzeh3qLcdddJGdsIr6XoqNsa3zqCNt8mSe09k
wTxek+lg3pH66W+Ksa3OQCSRKOwlTrMH0EzW6LKCoH2s4Q3MJkCmMNaIo0+M6qObRA397Wfmxb/E
wDIQfd2CveicPP7SG1MxklFxhH9cbIErczJNHLCmhso6ainFNEZrwlFlFa6rtJ6cDVIl50ZK1DMb
cAt8RvqaPMiQYOVnmj7t84iJBtlDPDOvzEZj5dUluZAr21igVKQhiMcm9sZbvENyT9Rl+yxRRR3c
iX+HoMG0DoOZNl9bkqXOvEhYR5lyA1e0+qfriOREuaHe6d/TydGo+/hhY+wNJC/AgdwYMG3hx062
pm4ecuTrEgzBedlwDY87jYxhukZ9StSj6AVCXDrlxqWKYbPCOjfqrxNhAvOOQGvfOQ61VZ1BbABE
NUmDnHoCONrnDNf/V7cuzfpYGMl0izd/vNZARJGbXYM++WZMPo/MnWGaLvX3IbynU8vYazPnMUvg
oNKTI95+IoHxmUrO8obuIXIVxEN+r+fQ3PccBm+lA2zIHlwSDxMONBhGfPTGg2/zhjEmOuEa2Wdn
YvS8c+on2toaBXc0TMJ7zgHJjrB7hcu/9QKtwn1JWYT74w+he6tUNN+bva2ea1/wnApn8O+NUarn
DEAV3T3qAZtZhQa9euz+91098be0cLIOfgiJaFWkE3bOlvsmOh05wOtbDjuah7oKcBSoklim+4gz
L/mbrsvIFrFD37Eg5svlvMXGRMMMdR01hU/SqTneZtVE5D0VW80JyNkgIR6BP8hGzCKPrpNxN4kz
qwF1V96EXkgPXYczJeul1oPG3CnRc4o2R5MPA+V/6YMj8Hh2qpj5V+kRlIhi9ozLWCtyHqWNzg0t
MeD7wJ04pGKuC9EcGKXFWO5Tzb8nNJIf67XUOMhuIqPY8HgXteg1x+2U816GYYLyb11b0XwxY5mJ
lqBd+xHXof3oxNg5CGWTPhKPyZCfcHSY+5kDkxuYkSO+lRhx7rw5mS7yBvxFo8YKzgy2dI90DV0e
cUz0hyhH67NS+TiuhxIjW6ArKJV5Pi+ETUp32cpFe3zp6eQgFSKuajxDYKPI3QEBTGLfesInd5eB
Qd0AL6nrY6YjAlg4uzSOkMLftLWiikQDqfhR2bJ98cSM7g+KwiUtAGga07gA2zoweMN6zlm4COLA
FdZqU/3g5KDRt8qenO/j7BqBQl57XilQCFvd8txh5Xd1EiD0RV9UddUlWlX8Xnjy4m+RBQ2fqkV9
MZEXsmvKKTwzptZtdp4anK91AnaVUsr8zSEV8Aj3l3i4cRDztzJvso1tmwCJjJ7H6IV2DwFkKL+l
BPC1QdljWcl06e6WzSjlJ0gZoLNloaHYiDEos3nZUgtql4UpJDYKZEmXKe1QZk19SGWstpPdTT/C
qBo2GG00FPVV8ZBkvYB+DfCkLtEXpQ0YD3Taj4jxmR/JrAUhJt1110tjW5BUkkpPuxRjrLP8k1CL
6wx+JRUZ6k9Vi8sG7KG9klRhIogRaqyHc3a63h4ZKWq9MukHiHYhFyKRIURIQe6jV+GYydFiBnM1
kU5XVN3nOnMa6vyl2nZE8q3LWP+eu6p68PMEppBvjFuoYFaAv0jf+WFb3PBWohlI/Ts+d0QDPCzS
eaJuZKbnFVHM13rbwSRVLYNac9iRPU5ha1xqZsqUUIoTw6aq4TScOWO4hPVgJW8IJWI1jAiOLdbV
EvhK9AJDVke0fi/dDlG+1422viEAYqRciWASqy3CuRnyP36t0BCEpY6NtnanXKKr9Hkfe50dJiuE
TiRSUrThpxljrXZZ0rIEsRqzMasrVtuRc5RSKF4Ch2xIrGiCqd/FdrMXo0CFZNMh+lrXDNsl1qWi
KQPy+qtJLAT7OQCJK8OqzIo5H6u6+EYUkle/TDVBwqp3W3Jd3FZtylQMPwqP3IC1nWn2F9oI/kHG
vtrneB/B4Y5RQiigkcZPqm8fccxaG1skEWKsieXjIScaUPuUzCj99h5FqstepvR7ctT9UNMb8JAO
HmuvrD8j5yoIP3DF8LmnDHkLufDFzOeHkdLLVdaa7Z511c3Xpi/JF+hq8zmiO/w8J8nwKepcnhwz
HmES/Hh/JSIXAlMfU3NaYjHco2MnhG2MQ47bQjms4+usI+hn30LzORNNNV00qrVunXlMwBQXWUdE
JU8B5QjtxXutxE2wGY02vxilFFcz8sIrpO3dbZF4zRptGElxvZZvyJqynirfgSvj1DO4jtAE86Q8
K1kTQ4pBtJsHMDgN5UnyQQlmKDxxhBn0FNba8Gloo+zG6Dr9QpJW9i0bnIxYizwm3DAlymLVTFZ0
6YspuZCjbR2JFydjI+4j9WgmyOQK1/I3ZYJnHyeRFq4Ekku5M1jythDTO9jwhmkivkLXQUxXXkJg
yOp635e4PsjwRa03dfNNi4yLCJNo+NrlbUMsm1IiOY7JOBIYX1EsX3khuqFLZ9QHYCdxp/YLXOY8
defqs05byMfc0+HINjVXz/Ydg+dy4A3/YvSNuuiIC9lRNJ7OylQVeVD7cUjAosHxImZx26F9NJJ1
zc5CW0e9299Ai6TEX74WhBVL3tdspEcop9w+h8XDMmrp1PvWTQ2EIDAL2YVkTVbmRetOs02GSGN4
Gy93BQuiMfyoTKcLoQgQxRDVkTgI0ZgbzE7zXnVucqsKo/mM5krdeznhKP04o9VKseLhE4RIo8fx
khmYuvTrBhqERjjHz3rR8h5qF6YyidRJHghu1XU/c07BEeHKtV2FyRWZE+NnXQ7ahZ20oNgSq7G2
HqJxF2R7SVC1cu1hXZkJDM6OsfsS5vH4pfas9vtgh+4zuDj0SnrtdNSIcwOQWlrlrlyFnlW9zEvC
WSDjeaLc2tYvdjxG1yotcCiB4mmPFhq9alVVOIOIeG+mlXClpAlTyisNVNPG1J2wDfyIPTsecagO
pNEDrbQ7OolnWYc0TMNC9BA7U9XRhJjTK0yjuOBDwiqvSj8nd4ewK+0m1iyeWk4BSezJ/svH7h7G
4wjM5/VQ87+10A9qoQuEhfrD36W+4LF9/D8/pRSXj8WP//d/t8iIkmeqgT//cAl6/uvf/HclVP8X
PwLfH5UasWiFOJT/VQn1XNKccSUusiDkQJyG/q6EQiPGMsjZmCwiDuy/VkJN8S/2eA4aCR2Poklb
559UQk+OjgKuow21i7MTbmlLX8Qavx4do2HUZ6+uOsJWOgyuoAp4d3FA8c9FZ/lsZ2xZnhMhnpSB
H9Mf++VevVMWfVsDsG0qsEg+OJIjZ8J6clqQaJpo9vt5RE3ZEQ3iTgWnvMTMYWEkxT8qN/x1KajM
QC6xi7JVfftFpcVe0CjsRYvKGTk3CUMkd7beQINu/oNvxa30XxO00bOcHMdnY8xIDRR4zwnQwHs/
N4FsSbhuR7f7oKTjvz1Fv95Ai+8kdArHFq63t99q7Nsuy21uIJYYf9VP5g18Gedl7HFRIkQncwtQ
/hJlv651UX1Qd3hbqPt5Sy2btvAyikEynXzPFghJiA+03WmVcCDnjPGmNETzj6qcy1Wwz1JypODq
mOziT66iIg8aWRN2WN2FQzyVWSKYt8cGol9aFx+WeU8Apa+Xo0AH3wl4OObhk8Ig4GeQZwY2EhQl
7Qrr+A/XMl/YNhdgA4szknr+Epv9f9Y7f35B06SsTN9DGL9FQoQxrV7eKd1C6YC5G/o5D8uvPqiB
ndRbXr8XNi5UgDQFKEIuU/GXMj02d8ipsDp3VtJPGA+1c1pmVxz2kPPohf1BxfO9u/jr1U4emiP0
qInsvNt5PYy8sCISuSeaFAdPjeTDpzeaZU9/XkvMt9XNn/cRVaRjWx6MLkrwb7/hRBaiNwxMO4Nj
/xWoIXCBekdMQzXj+seLAav51oUEvW5ywTG91b0jm+d9F8lq13d+v8FaCkNhcOvv42hph8nBJ22S
Mflplmi1XcKOjKyZP1iYXns//y4Ov35uSwfusVjY6RGdjjhPISOpWqZRMuC4XQltyADAjHa/0TSL
1AooqOuaoJvA4u5tTIAe3/SZOkZnePUlVSOLvNLIv4IVH30wwe3fZzhdMtbnZYbb/O9kMqTAcbPZ
ztvd2MZLnpcdJJJc7sZz2o1qIvV5TKx0rQ8ONYcKeMVxLFN5Tr2xzwIqjJx+9RJHh8KjM5X6yjJq
IvZKD3mACZM26kx5aTqzdpjRDATQOiBouTYRF6hQ7rsh0cDvesADrYQdv9DcrWWZyaq3pEdxYTy2
VANQpZF+3uJzg8Vln8Ui+9wNHu15MVERsuZsS9hggsClvap8d943CebqCYztagxz9t/xpH/RZNPv
0pJiFkFQL9lk3bZem3EwiuCWOHF7xU8ut38erb9PEI8nb5nMet7BJH6+HayjQsliD8tDJ/yc3Xu8
Tjz9YCTjXTeHKPa7wvjHU5Ir2kvDFarcst68vaIvx54s3qzdyTA8GArcsBF990txTrYhHA7fefjz
N/z93U4EAqsNQmiaLDRt315PRX5PHbprd+mU1ysTN8WBEgcKX1NOwZ8v9fsw9SDoOWya/ddq8skw
jTq7T4e+4i3o9TZkpcY4YLByP7iB714FvgTbFAtr7ekjK5BbF+3ADdQcqcMNcH1tD/3du/7zlzF+
X8f4NnD6PHaLBnrZkweVJdTcHbLDd+NoVAEH3XRLpyQKHEXGvSA9gC0FAx8pRnSU3hdpRrtKZMlH
y5LF83m7LEEzRPpuE4eBpfi049c0sCiS3lXEoeUuwjs/34ZD2m4F5jkPsdgssOOM/kbq1Y+8Gtzb
rE1JCrP1/qKYZ+toZ1X4wRMw3/1M6ALo/wPnoN7/dkxFQtO0MLbUroy68qBLe+PrVFVmCHGXIcix
dUxV4mtO3WSdN9p0RTlwWjvoiwLfw/vplvmP3Bj7ywzPJpXRb3CXzHVDx/HTVOI6rbEF7u0oHo7l
lF+Ccfuoh/z+F/ARslts6Zn/y7P/5S0cGtIvJuLtdsQ13kYSpEQ3iOhzzCq2rhvSyUNl6ETqOS1v
LFkcp3h+9BL3TknHP3R1GK5Jm+sx51f+DemaMJfF/GMm2OJoeejhhjqa0KymGu+Klsy5hGrdB6Nz
mba/DYtfvsHJ6CQkjw9cTWo3aWl0pF9RHlt7LAOgr0GbSBb5DhtBmuoHq+KArkhy/WAUWO+OApQ/
eDA8emynbExvYi2hZqp2qRbj0e1yz35iW7VQXTEH+PpzlffjFzzo8Xcl123XRxzdzaWuHyNTjdTW
1KlMSeqNqyExBtAiJm7MmAvuRoIaKP1Exo+pNAyWShcaHvVfPa0CR/MpD9BFAIOgn2u2ke/nqnpE
tvvJmbhQJF7TWHxlf3DPf9+6eTT6Dfgw+PN1TktvBw39P5DmdGB3DQbWMty5fZoH2gz7DyWk9cE+
8Z1l22HLzckTYg57xZMThcozfPQsOrs6Kl/8BKs2vesUW+H8UVd2+UknI4krYaDxxaJUOd3YN2HU
1W5oM5JkdJcZVvQlzWcaIsXEacKeMiCQuqN5x9Ax4g+G0Dtv36UB7uAE4MXExvvtHYV6gnU+xXjW
udPXsPWuRzpfughfqMA+ceR1PnhBve49f/uuuMpxQ3Dgdk7XdL/X1JgkDFmO4eVtZ7HvmSiUTyX5
blY//9DD4o5wUZzkU83mRqB37VUkYYnOH3z1dwcTIireLK8hESev5aRrezvumb+DV7WBXhOSKQgY
WGlJRcE5Tl/+vF6889KEsosNhEQlAqtPV2zHT7MF2cJDniSC6doI13PnxR+cEd+9v1huBSOJ2/vK
tvh1XU2VEVWGoGTPGVmucfzHsFNTH+U71NNBAfaJ4NAHGrgIqGDk6FINAC3ea2fz7Hy0Rv5+KEfh
xamQQzm1avt0vg5TZ8Mxy/gwParUOHKjrZLzxdRPeH8LQ1vXqih3MfoTYu47/YMJbLw3g9kNcbPZ
tyOjOVkuWpQjpkXw6W4yRPxUu5KS7SCj9kpBvilWg1M5zrrq+AErbUJ+v+rxeNsBri+c5QRXkWk/
aNNw0ccW4luzbTEt2hF92z+PjHc+JoJ/tIZMffY5p+KtWPOSyS6dZkdvR247Mfcbuik+sdR28sEt
eedSGJIE2ejY7jw6wm+ne5Iaqm4QgOzaOSxeBCkaN3MZFxIzgv4ffC32oDYBk0tJ7bdVraaH2Nae
aHYAj+UNrlFnW01ueJbKJS/+70LjO8WzdxYxrkRZhC2iS1FrmXq/7CXAfUQpMqlmlxDoCB2/rD+B
BTKpLSugPmNB+byKpw+Wj3dvJedrgQLXEPgc3140ivSy9Wl47aAe4UuxR9hZaUHDUzfVB5fCaMkP
O1k12WmgYXSxOWL7OBnJXiaqLpoNhoiQerMl17iVBI2JYQ7gyZZEYEh6rQ578nzdWP2gbTk5duNm
Hl1MwIVnM7kSeuU+oQXEhZiQlGPM7cAggjrPyW/HOhk/AsDULjLUQwrnSo6YXdH5oc/GV7JwRcG4
IgLJHoztYOnWdAbU3t8lExFjm0rImKCQLDbunM5EKZMLYPzb1ChGZ2P5dWw++MA+ih9OSrEkWtWc
YOKzMZYEqMskk/FnlVfGdCBU2Ld3cWIUxMPrtXEs5nHUdjBjIPXbBXrxC9F2U3jjKCMvt/xeG7bF
IFWGo0f4WRmUtIujC88tF5olGdnEiNhN/qnX6B4eZalVe0NmIBOmSJqSTnRyXwCUEauxE1V6AB0Z
4cfpqirbTlmy6BbqqZTnac9xkt6hT2dhp9SwRFT09jQGVT+F9P81FerUHYraDOoCgs+KWDnPfHRB
EE+wStoR2z2K9E+1nWgQdluFkAYpSP+pTIRsNxNhvu6tDkAhIkG6j7oDm9hx23ijn+BfiJx6hUN1
pvOuUn9XYlurNnm4lP90zQSZ1Sjb+5zCI1iPeUEWgBJgkEEI1zbmi+6GOu+26+36S1ib+UOuefpt
WzrEhpCbsteWxBar8a+6fNqWjdqOeIluQyz3vYjhus1lsjMFZvTMz4pt1PVHq58G7EHqMc3oTNkd
IJcuHa1tYVnPwtKGzSLt4jOgBHBAEW98kTg74c8V7iqIXCkhqGcKHuWT26IAEd2Ec8XtH+fGsfe9
NdI7hZlpJ/k9qKaNA8n5eomlIXe+TK6xzc4AgxLjzCvy+MIC4rPjtEDcEbqbkSDmna0ZN0mCqAS+
dXgIfZGtxzTr2FQQ05nzlgiUcucb6HKHpgUJmMyTzS/ZVUZ1CaGDPGbjaAaznjWbsSVIIY1DdA6I
Ws4GC9gOT/Y69MRtocXjxhi8eIuLAyww6ZsoESZzN7N1vQ2jvP6GCUc/L2MXX1vbOMGot/LF0Zpy
rYEyCzwK1jtyUu2DzH3kSmD6DpZOFomaSIOmSHEk13NLQoZBLN30UOhd81Am4d61xaekmx7sMSSK
GooE8RDhQ+FokWQGFt6h7whj6LUmDDA8okDxwqMKrSQA6+PhtBIaz6GBjJb6cxBzbrhNpNZfN5H0
blUHO3mw1Hk7hS44hIXurJU/VAPjgH5gsiddo9iXgD5ehGqBICYwojDbAGaYp3VXNeVscTQ3dRmR
85T47R1kvHhemQyeL4UJVCRwG84RvExZJNKoGxCczNllMzDK0glLm5cZB72Lpo1WtRXprrN3xn9U
m5EJsQkR2U/q3JuGaFBfp1i6qiFTKhRDFszKlF9Rlm7Rs8Fy1Uw+887VzOr7iPKi3ltZbnZB4UmX
WK0KweI5Yie8O5nrgavIp95GqFglCFfCqkn2UnKnECaVeTATIXUXU9W/NnNUg2FRZslhSIk5tP2k
uTQG00Ox19P0B+E9HuNE6U/OIpFaUd+tN+6s52c1L9nvLenaDkalqFqng51YxAwr55Pos/DFp7jf
gchwCg7fiw92nrzxM32m4kXWElvnVCjjWzm6MuCIBnwO9dtXUkeGQMVq2rXsWO48ENtfe8XPmdB0
ogcwmyPEh3ydjKU4YAFQX6jCLXnBYMW2bY92eYWHq3mII6/53tSgHrNRax7cBtRDiiM9PyAzybaE
yqgvmMsJknFJWQicEAFX0M2KyZGbRKFnOo7AyHHsdcqG69A1+K/Qn5gbTqW+3GacmwqasghKVm0S
9fdNOETzxrMTAxxEtHhlKl3gzytoDQKcj/NlDGrDESB//Al/PxoyV3bmVnE7tXucRnxFt878+Cwy
Zz6qk/X3vTl2w0VEgNoVsgiscTrmzAo36rkgrOdQWzV6UD1xPvWtaUOVnNzm6NRxfJUOqv5G6c7c
UDizl9SmxtmUVTFv527MtkM1imLnuhAa87zuXcBEYO6ZRA2TiqdLEb45ZpAErlysnE+yj+SNmCUG
g4T7naQZtPoJi5wXc1NR6E9nGkPzprZl/WQvJ8x16cx1H2RNmmB6s5M9+HJ+rIYnwpCiOdbYjs/n
XtVP7VTLhz7mvs6u23yHMQOpaO5ibmtTFuExohqx64BdPfuDsq/E3AA57Cs/uhqhFtTsd4mmfJ5T
S+ClrM0B7hzONSOczoGhmnUw+Cm0fYzZDXG/MeGoXtchkCCewLirUUddJcgJPtdgwy4RqFUIxPDw
EuoAz8PU5tBY9R6bSLvDCxi1XnOcpB4Gkdb1ZxJy8Z782vGzp6Wsi9GCPlpsx7WuRVcd0cozhnCb
HXhJnPkV+PP8ILOF1tP6FHEC4kLDYww3LSHqCjtsFA15G6Qoe7rVzDynjFWqL3DopxcPVtCzG8Fr
CsMpPxiyXUZ5R1IjPRfT/pQUcX8voKO56wEF4jG39ezWa2X9aKWx80nzZ+IC6nKIryanKIkvFaV8
gFY5XqOQ7u71esxuk+Vxk2TnnduYPm8b0XOhTJu2PupueCkalHWhuGteithVj7TpRZ+rBFy+sOHC
Si+8NXHUHRr4LueONfATqzm7Zcs+fvZ1OjLz0JNfPQOeiDcwSqcXt6bMtw47cjJX1FsUoDqyqGC5
aBV+dAgz2AISzQlvRcyRa1V3qpkORd87Md+dkTRrjWTpdQQjjTUrvsqztALWaYC90qyUIm4/5Txr
XXlxf3CsygPgp9oXOKycmXq9SMlBG5oXklaMexGhKO3R1fzA1N4RxmSODSjTfH6pkKvJtWMCBcP/
bXc/TK9DCRP2hKtrdc1tcXiTqx15VPBmSadHxmrmgGtandXMdfofKNSbmzYsF1SPWV+2/VR/RQfZ
3BitF12FcEB3rY8qNEHXdGAd8+Vm8pjfJRmsXxqCxfUbqXmKNR7GEqESU8XNQzJ+wZk43NZdKFnE
wHlTN22tjoaw5X2blddehgVszz7P+71wCh4Nr81zC6czIaNulFw7QtXbGh7AZ1n34WrxFBIkxx8R
O1gHYV9bTyAb7a2okdfVgqQVJHoED/SInw3u14qOpgiyVjIPW6tAtFzI8ZpNCMQcgnnvzTxC5ahV
n4B8XECzxyut6wlnGSmDofPTy4b6j97F/TEtasllM+dKHwoktW7BugFQGCd0ol2MYBCuyskOPzmh
WR38EWARi24xo66l2dhgyjqgAjr205QHCXPzQo8GeU66SomfupxWbPXZAvq0/yihPvqEqx4yt1wU
wr313BMN2yS6wZLm8YulSBUkiAI4Ik4KZOxf2G/rkInH6skflj5T1W5jKsuHJqxA8uENZoeXVtMX
Yg2jW72MBzhM9d7BJxD4A2z1VQJ0wBvmR+p/xdesIAWedw43ydRExELPCQe1IpphAMmZOmSaDlYu
1PSrrBD4g7vOPitC4mLgOBc3/IdLUT7U7roG6Zg1+NFtp7gIGkf3uoMtt6IwTSwJWbKPfuI7945q
832SuPdjqhc7yqVIPjHeUolbEterZIgvEo/CTWWYS2yn8RTr4QB6UdP/i70z2Y5UybbtDz1yUBt0
Ha9dpUsKFR2GQooAjBoDo/j6O8lzT77M894dObJ/G3k6GRFyuTtge+215jr0pIkJEAzOdtRcjIr0
w2bMkQqTefYvHC7cV+l6h4payT2XEzfgWjKdJj7V7iF9s791PtivExb4u7AMV/Zz6T7DUZTRxBl2
73Hv4ldTxQ+YouJx1nxKnqZncS84F266vkt2dOI0vxZWTXbUJH12R00fnK6K9PaGzDeFQk1D2Y9b
SgXZSnYRC4RNuMARG4TPgd5N5CdlzOTqx+rY05pCBRqNY/VML89i2q89uOQ9l+I+o/5m7e/Gkwot
4q50vfilyGuOGa6Gai9MoCFBn10Ds1u2eekEFzVn3L3MdJd6Rb6BLu3dl41X11E6hhZLi2I5zXOt
b31clBVnNGqLgA5VFBhMEt6kg4OslQuArq6rGEsLQ3IZsUPTt3hr5Vtpu/7BsxDgkdbwmrZLg6Qx
ZMb0EMZOezMjZq+UBY2tl2Y3aploz7l6wiXXIKZjrDG2Byq/BchD3KAaBXd9vKkzCx44GaqH5SNh
dSl5tCYjxOO78h6Nz64GslzSs4EDkCC7FFUKqUH31ts0u92ptsVPa/F/xV3dfnBiLT6IzeFPVhQZ
iMIz9o4ekl0vhvJx9jmxFEQcWHrDx4qSKSZGX5rTUdNcnp0NB6DfVgMIE0cBY5BnjOvX98aYkAao
ZlHfI9+QNbcDScf4QNnmwnfUkx9lKatHuw3wH2foyMBQuYHKdOy/C2WbdGTI9LuNzQXcA0mz+xYX
wNnrZP1EhCEY3zpOPHxuGUNOmfpg/jQVVaeiIb6zhFPzztMS7WzBJzwg+vN/YTe0nzkfM5nmZeqe
k3xS32Ve999qUIgIah7K37lboSqopY8/TCWtn7hTedLX7jw9KBx7H4RQGMLdODNAaS+x+ja8hrY/
e9Gh2C25Vz0VLa73jUqnsd6LpNf13g1HFA24S3w9UntYYRFVUT+ldJJ6nDHr+IOELn8nbCas60KG
ubd1K5OvUeXMfb7Vile5k5SeBdsKl5ZgiJn4oTJzK3XJFq9nbjQrbaXRCMk72XN45V9eDHpNTu6I
/LhN3XA2Dsa8HgF6NqQx6A7yFTI13Wrrd9RYRUVM5/3GWHjURTgUYyi9Ok3XjMxKXkm88rc9UNu7
GVqH0NlIZuzjjzfT00YybLAgYVBdlIkzTVgLjSrME/XBCb0kclpfAa79uyhAbUD15OEfqw5FJpF7
cBZgmq/yiV54CxXo3m69ydr33uJdZljkTx7wwoaPkH3rWtPK75cLDz2ka8xcXhQuBg0SGOPHLRAM
/Vv7aKObwfaa9NY3rPQ5n7VNG1hVvdKYLh5zAXo0ooHbfAa5oeYjrlsrvncHfumjrQFqI7W7vGrg
lXx4/jxVBvu/GmspnwnXLtp/Om/RZXgXtdHz55fKVt8Z00u24cWudWha/cqkksUhHDrCIkNYZvIA
Spj++sLk+iGR6oGbqdD/ziMNxTB+654TnZe6jaQKuUNEoeqYnk3KzAhgcE0xcPMQ5vkFAdiM800F
tKiM7GXCcp1qx4za9QhZ0E/Vw5Gw0xdLmvaOcJF5ZifdHQH3Qa1JggnuQZ79WJZ0fKF3QP+xBvtf
D+q/86Cyz2BL8w9p+P/xoF7wng5f+fwvJtQ//tKfJlTrb2ioQHrDPxHff1pQw79hMsCCYq8SKzcD
9Nw/yw7Dv1n4xSySlwQLV4PqP8L4DpUba9Eh6jU7yf+0IuOvBigsoHif7NVtgAcVw9lfVlJQxNIu
QM0+ayvuU0pKLfE4csHunbHCIIPR4qzNnxKe6KlpXXfcyDoIr7rW/bETpT44LRIxtbam+W8Wryzo
/lWB5qXxlpDYN3GX4M37q0F1Imvk5UDLTgIhsb4H2mzeB4uP50AasZdvrKF+yizXcHdZx9iWUKRs
NFpFJb0T8XdQVdajwmHRdrtmFqV4BduZ3M1pO/aRmyrrvUSJQlEBjMXgrdl2bgvOPOY9dYwQhrau
3xvBcczjZeuaedWnWyDJbo4A6xIGekkRTY81N2yqrUKvaK8BR6V5C8iJHlwYmOE56AZrR/O43E2A
fdqAsXnYhWPgPHDPG17CmvMRdGAALWHBYXwzjJLqwbk0r27MqRYxtGskknuNIz3I17sny6W0OPdO
XSCRMD6tPRGO+4iEus3Rp8B1okjGiXEAF92d20Rah4EWyK/MTLv7kIXBFjgxjUj1ual99SyqjIk/
nOaDUEN/AdCrgSdDXcGnRf044Fv/rmVjw1k93RsICyicg1VfDTd8Nx0JT4qUSb2lOil9I9zciI2J
r+rWoO76EVBhCPo7ndVuzPR0k4jlCZGtuO9mzB4stOk9IPxlJfsgN9yfnSolT0qwvxNTC3orsqR/
NYO8ueqscnjKBOWDp4Fns7Pl0HILBEzRhpKQMpksI7tflnZHX4m9xytDb4tpTvSROdVp8uGEFkVZ
7RvRs12zINtHCtziDny1dZwcDF8CIPrGWaBWTyZxLpdmJfpeEv+Rd729BH7e7SVdnmcw2CGtY34A
4N4sWPtUZvHW9JZ6rgW1LO1Ihp+gjdE8kRhb7hxSAjeONsV3IlJ/72Jm3FGzmW06GsDIl+luZ2d1
75P01e4eUYFGMLqQ0s+cr/3Gsbsp6vmmUfOVjFdT6PEu5MZ+8UY17Ao3Cw9uC8yqh8O9scfM4Rci
0pP2JQs9kzBOAoOVr3RH/mo/6lzNERx5/83jH4mMqTAIU4QDeuJofdoJHYBEPOdfdpvEty3nqG0w
Td3RhbA0Rj1FLO/KnpcOhnpqnWzty26Ln2ymObAHkk/iz7ZpCvWUCjZ2WwoIbiHPKBqowplODRhw
nGWZirxJrecc8H3MiZ11CTmSe3RpmMVJiwVjVWkV6U2CSMWmZuTdwzpLdFaDSFI63Rez7aHcB7H7
VY7u6FODOHbPC8jim3Wg4e1b2vzW82S8p1QvjuwgW68u9CV3kxRurA+asGqxtdF4HgXPfe8g8to/
MSS/hOm4/BQY4kFOKfcU+jykM38Oy21jGfUdd8LxXadz0DFp+LO5KZOlWoG2XR5GjC/jDHS2Ex8V
a4xh66F9QGDDZ6bvnLJxT5O1UFNYYtmTG0v3aXmzho7tTThrfao5UnHW4ybCbjwOinvmFJ+Tb5bY
96pwx0e/05CtWJvqaTNXqrgHVtgcEIHZgI21ruF1EznSWxpi/Duf28GlTIkFboa4KH+wnGyvTIk9
inZhO7fxWg9vtD2ENOFQGp+t9fHQ04xiaw2ZuzXXenmf7yj2srV0Xi9edwstPn3I7DF/adZy+sCj
pj7hZL0l+IJFh7xbSLlJnn+R7IbBmP295568j/+gsrkw3tbU7Fpk3oZX2xmDbCfMMuFDQWju9q5Z
hr+6BVVzLq3xPQnSItKzpa9Wr9vjVDfbxfANVg2kWo+mLbW56WlruaShlnsx6u6JrdsiN7Hlp4/w
JuzXWpfZVcxTaR1Vp5IHFrhNg+DU5yTqRKo+arqMyo0L4NE7dOs6KubY/pm2BKiIrE/6tkeBp1fS
Gj16j5yAQSaf+5SqgLXgkTGYH1cwBqA/USUeGsgKrfDVBz4lfgS9QMuNy715L2eHI21uT7t29Nod
94bpJHEUvXG8tfgPXzru81zkOfXgyBiMEBuqFo0oNEu7guHWwvhP0Hk2JOU5AJsYks9As7L4pPt2
uPQgSv7+sR2NIAVC30FtHxx+SW2JnUr9L9gh43YMXChm7eT8yCiEP8lGiIcQpz0/tfyyW2g1tMTl
zj3k/BvGbW45XnGTzEH8NSkUHeZF4oHGFCVWaWwDE6msaVx5N3u1OLi10fAXlsm+r7jQwdVnROBY
0ZmRbQ/2Fi2RQnvqlzaYbI0POebtY4dSdQGK5haralG9s+vWX9op1CXH+7ntyno6rOeSn4WR1198
Sz1Q6eRSuHVIoYPdjGnmRtVaEzEMaLdzAoDm1ICnwokstQiXlaYxu9sR0rOzn9fl5XZaBvOHL/u+
2rV+m/90eyzGuzmsKG9K3ISNolTGvNBOB1oFSKIYIdnRWnuAg6gNwr5m9444mv/gCMfHlX4artT3
BnuI62z6T/RseAcpywTaA2vIJapU6tyqjCQbxV+WfR/nbEQ4YtUfMwV8+56ha1v3Jp9XbEqkHjTR
6sPx2pJ/M9PfNomBHUE1d32IduVt0CrrRnE74ypSM/M6vWVUSGGvBNQOhpgviLDzT0ahd2VYROpn
izIHxpbmTOWHQTfXGBjuxmFDSXK5iMeKdVdbXsfU7O9qKedHXAfZ01Ro4HysugntdWxa9oNS1yRc
9Qkv8G5TrwapU3OJUTGJfXVL+zud76ObgQb2SjfZhUWqt7T60TYvp/ZnELaNRrs0wjMOwXE9YHp2
tytlHe5mi64vLP/dcgqkL4hhYoy5gRq+uJsmKwab0plFgMiTUt+01gIjb+Q+IqMOKcKLOJ50r7aE
RPyomdrcw8BDH4BnvSB98h2Id2Fd+GctO54ELjpte8wp/J2IxcZpzKMV4ZSqLyd4wuvr0jMlDMX3
C+ks6HJutGDkGkrh/ELedumcT6RDRHkngWf8IPXZXi1nFB9tHMhD7bPC2cA2N76YOY1zUIu2OrSq
m6jTTEoEw9RaeGRg7xkOWdlYD3aWpDRVNll4nwyi+R1WppsxQybmCZdjYVIvp6lzxM5pbifqrJz+
4gezXfv/O9b9kQX8d2OdKywML//zWHf6puzpX2a6P/7Gf890lkVGkOge4T2YPj5Swj+ChYCa/mY7
lNAxv+GvwsPzJ2UZcLkJnYZxBqHyj67EPwFrjIghfh6Ubs8Dj2Y6/1Gs0P2LO4mMAcFFXhZObYZE
Oqj/1SiUW3E7eCL27xAejFNC43N7ocx1Zj0asFWj/Gyyy9whMmKGfvEEMMwLfxID+5Vian1ivHG8
yKoJTPsWFWnCyC7Y3ajIKSgsjllV+UGJjKvCems4CxWE6L9Ju0kTIu4vZtXGxqYiGuyUlzzM1EFr
Cm3vBLnGdjO2RbDnNlqdSuAikZBDG1H8lGyrkooFzkveHisO3FcZDo+0dPR0FJljfFM4TXOjBrs/
zL5uz6Tix+/FKj5cuB7fbqjM92LkYWRCVvkgz25Grlf6bJXUpwOGht8XcYcDqt2ll2VOpyPnfHfP
B2XcVQyT7KmE3qekcbo46kI70R3b3sEq9d5TBaYDAufy3khT+1XP05rObLbERZqIDhLzOpMNuPZD
W22xHL4WXha+TN4030/V5BwaO3ydpsDfaXOOYkeXj640QBYMnX3XlWV3GkBGRKYE8c6tazx5fprd
hkbxGfatxwKRZ63H2vJCiWN4KGpD/1S5iE9z7Dl7GFLFL8qau90iA+uXQ6iujQLV1cfQzn4NJHwY
N7PpzbMCeoKTDIpD2wQJe7Ui+ODhzMFN0JwzBfVrmZXU8fCjq7bBwJaOGmsuBFLHqeodAQcRec3a
Ow4WVsOSLrVnAZoM6StfJhzDCO3Naf1GvrRa+XsWFsitANLyI/buNtvQHUwiE0A2xblaOweTJdWM
D4xajo2fW8nVza38gRKr5Z5eHjNKF7e9SR0quzegaT1+ilNTDUSu3ZUF/qbScLKn0VfFjYdb6iad
feeW1A1hjTQeHxiqu32l1PTV06lOE6Dp9FBNDO6zuJngkI6udSjppL7pFtbCk1epGyprcAtN/ph8
p+wHo6JhcUQWsUo2M1bpi0V0n4GgF+bdWHEv97uQAu+uss0qan0dUnTJrtaZZuQJpFQbC0LezqzU
RAYBJtV7ev0YDo3SYC4o7fCiy5IRoW9ctqy6rbu1Wekma3lRovUbajZm9ZKA/i43OrfT3/Ww0JkZ
0CUiMtrMOs/49hcPx3+aShCwccK2qTNGnpkLDlsH88FeSDN8RSbIN7oTlybGy1RSSbAvyIn81BBc
9xQz+l88FJfzMpU6jXwNnmXs2L92Vj++hbXrPBiUOGGFprtzAI2bRFU+zpd6pAszCoK4PjMej82W
mph0N+PDe8ArVO+Wlo4v3yea0E8O9iL09WvBPvJAE9DwAztDjWGqwiApwRiBq06yi9GwF/OYkMoo
CPmV/BplbmMXIYKOGHEddHregVmX5OFoe8/GYHnRUwsse2ytfYqOtE2hjrOXcuPbNKDrzPfbrRUH
3TMPZv8aOsOxg/1wPw4m6IFJnDmjAtaRhT2dsrgcWQL69QN+SgOPlaU4AzbB/JSrorktlbafbbuV
H2wi263h5yjtYzeeghmQxIleHfE0ydaOwloBZWrM21IYO7Oqx8fEbbubGVxNxM3TvGNfuNbrVDQD
lYzsGu7bNnFG87S01jfDhn/XuG11wt9pn0o1MOFaiia4qrHz9UM+dAQBt3HWPBuimbEU2k7/tITp
/Ks0aapcDDEfZ1m6j4LqIoQGequ35PZSUEVefsAg02yztevMtJf+kqXD9FIVprtvmyqJ/ED7tyay
OOgEbkQhUZxtzE763anN9DhjQ1xlA4ZCl+55Dsue/85DcMFkERq/LNkaMHuoNCK4OfyWMSOzC2n+
qlrfYjtdblYYzGeylMmupUt6a3N6J6CqjC5qMIK+20vS33RlcUVRGs5pSMW903XNBWGsf1gqr96P
U7A8mBZHJpV2ebvpkQZ2buJ3h9Kts4iRItiqPNDbQaTuL1q/9W4U0xc8nJUZBIRmE+ccQDsmmZvU
cNtN3Xjja4PfMXKtZrkSYA23aGv+Ox55rg3HZ+6k6Y9gYD7dVulgcMNKWFJ7mfuRF5p9pAAubMVV
dVjM2vqk4MjdTv3yEg/c0u1xto+Qh2nPhU6CCySzJswnC9z9sLgupnXi9GBuws6x1j4eOGgEM72Q
5jD9OMIUezUmDzlgKOHBUTP8IAs1VxujTcYfJivcc+i04syoTEEPX8fwyH2THXBv3ih6y67LMjwM
Scb6vcAKhvKYUw41DM9ytsvVc7bhkoDYEVq4QRaAQ2FgXHPEDuyIXQ372YmTCBdocMwmn+akoC92
nEbLyAziG3TAnDOvGk5MLlS1LrgGxgYHAxdUuh9KbCdJTzeAPRUoakFc3iR0ffEoisfPNDObg6FN
/4K/SHxZoijQ/hrjzlPdI8qp94Rr9cWcXVKkQN5uxtGh6QCN6xAAvdm1ntAvqkyHM8v6T7nI/pRK
LP5tnq0x4hkAy0JhJYNDos6ZHYPOAaR2VUlVPyyrR4yp3tMkpB5xSNjv+FnGG/a1zJGOFetXK8uM
Y7Fo76ZsMnm2M29fO3KlnbHu990fkzG6GxMb6A5NMt4IcNPPYZA0hwHz0T0baIvhrMEP2Ma/gjzh
Fpik6SFQIZNLqoqjIqd7k6KiXxrQdW86XMFSStfbZsGOwFCz/MY5/JzSHUz3gBRPecxL6K28j3h9
7IOlc6u5q+6a1PqIFTYjwOD4yZr6piA2gBWDfmcgSy9ws6pzi+1q5xqdPhAcDvfZlMcf3TBPhAqz
7mMyKn+ThEO4q5kkT2KUw75AwRgt7iuoDxZ9WZr8MANtMTDtDt687WYy0SKQyzkMMRnntHxOPZhb
Eqj43Ut95xYEWQhzsWY3RfEC7qh64lCVX6o24FHvWVg8szEP5D1tkdYhFElzh2awL/111ppMhCaH
1WUF2+iQShc2YWonNwL/7q6z5XBMYplhDsIJ+dB6SCmpW1j7KRggvEnpMYeOHwhhMsK85yGQjdZy
34xCRrnXWed66aq9F4zT5xCgsm1Ui40szpXvgYpK2mrjz6279epl+qqoNPjwidCZHHM/ywQuFy/k
N8VT7V6WVVhHc2V0p1mZAbppDht/6XLI9m2OjG25eXXbAESMnBzu+qjLNo0wk3xjrbFZAS8jjzSf
iZF+UFwuubzn3Bsxyhf7kb3p3owbnqBjbJ1XtmDEQ7jZpkFgHmPHMH8HrJI2PfUam6EnuE2DT7LD
5t5tOHp0OyJkjx7mU2ejzHlC0ldsECub5SMf9QfRsuRID2u8E9UA5Qv4cX7u2JNHSUo7YkvBp8uU
Gou3NjXXnotBrEZl81E0PJA245xIvKe99TU1orjHJ88NQdtF5NAUsI8rSiitp2CKB0nSXAdp/ZUN
pcawTd15WD6LKc1z9xx7QZZf+ikI6+dx1rxr7Oong/LTsOKkvJEdFlzkh8ISOqrYqG7xvOZiO6dJ
tTX6WPbkCOfpV4OX8nsMeYWcEbw3/k79YWDt3M+2bk7wuKYOqZWwKQ6z7DzooL1tG/50rfz63eHK
c/K52/MTCSCgHW9xANuHjAg8sl8zVd9dbFq3dTYFJxZ0C1cww9ydGPznBdflpu08/9uFhEmdqlia
CyF4qhbpobt2axWE9MvubJRN+WiOacpaGXzYpk7H4egWfbDeDeYtpz6bZRJHGHtUJQ7DLD/6XeHu
sGrYF7NSmEVMGGgZliGgTum09fy5dKi74eeZeVNDANDuK3UjVIaorIEnpizD3lBFmEcm79x1JFgR
ZUU/v0NVuk8klIKNWYTT04QxaatlkqGD0O1wS4uoHcmePpjOgc+2ij3+gD2gCe4DnsLsoqZ2wEeC
eW+jGhqlJsrZn5Og6N+RnnxmJqXvoA8mT6W3qH2wvtlxSfuVEfZMXx64vDsj1mOHR2LSO39ozNMs
VfsUx6XZUyfLHx2W0DvllGlf+yRE7GWx+KNLO+vNwqD3VtXJj7gU5o1LSwi1chWFFHC98VhWoUkO
VZsXEZbNE2ZVVW1ZRlXiFm8Gy7G0/WS1gAmoWSYQbkZqgp7FxJ5F2ZKw0DSxSNCCOBev0mzkSyDH
+BCwm00oEbLsA6NQ/5J3w/itsXpHDaYl3AlJQwdnUu0lnepoi121bIB3evOG0YOzDixLewuyYfy5
cOrjxG/QdtHV0/zQiiBPt1CksmuXYI8zaSVvIVDSOqICw9rZLKNOdKJmp3RZ5A1xwexUOtTKYN9h
gJ18vkym8ZOSxeUlTdzY2xAW4pdzZm4appfPrzm3Cptv/kg5qBTLvTHXy7Ygv3zobV1c0TvpJVj4
XnULWQSrNUkS2zkUMk6+UZaF9RH8mIXbjT0h8+d6kLW87sZzOFxjdlxNLAs639yOQLMUAaT2re5p
hLm3aAp18Jr7DGOtxVMAJ7BKAxh9vgIwjCSyfBtzZY7sHA159Gnb5h/UxvzaV1MzsccxJM9Xo2fg
7THLKUfQFzQIWzRUl3TTeOEt6QKc70mb+pGjrHrIN/+ndLVK11bruyWZDkidLcjMcvrxT/LP/yfw
9VfOL2toUD9onIJTGerOuqz/58RXQ4WkLBxrvAPd4m2NEI6shQIrpvJkkFKKkw+7dA5armxnb2+4
3d5LrV0g4ttmWHaqptFKG4dwkfiu/x0G/i/BsD9em88mnywvGIa/okJKS7eVGdvjXdNQ9txwVoyP
mf6PsPbrHt7jB7ikKk03NMVf3wBP9hNDL1vIzAaMwv98o9hXot7//Y3+X6fJv5EkbZQ6Mnb/syR5
m9H/xveEpOL/5Z3999/602oS/g3CKCwzb4WXAfrhS/pn88OqSlIN5wc+CUkL4Nc/C5NUPrBYIa5K
ORvf8H+YTVwHs0lIpaLlmKtHRPxHvDNcgYis/5wqNEOLrw88KWGvdDWMLf96FTkpjLMeF9yF+3ed
tkPEV9rYTrT+HrMe7ucud1lUsnHTWI4nw6GV0G9659cEB4Pt8JJVOM1ndTvNsRvioqKz6RWrlOv+
sMLCod9LWT+TwE5eygm7fZb43quGBnbLXY4xcgyNeJ/V0lufxYa45YTruhEn6pChRKb5setldRFy
om9p8h6Lrnd+cuSP5wvMY44mQLL6Gy1Dt3px8ngQN2ppF5N1ij+yInPx233LZcYpb6sp+rvxLpT0
WM1qxCTBE9/pTAdMhjO8c6wZUwKEGHeJP2YY6HluQKTAA+c9Jaxtub/ZVZ3vGvDOL1Y6E5BIgQJH
XSa1f2JUIHKAy/OJaRt9BWsDLGT5XbQh0ojIskiZbcZjW9v2Ae7984wc9eBLEcsjf8S5nYWMy1Wc
yajfcVBZO7BVu94yPqd8bc4zZTmeOkZJep1CZ9cCEphwrCInLKlovd3iGuqKCcK71SGmXJhdwqLv
NgRP3VPj/mOhZ/eJ01b83PWzHZyI9jiraNB4xaVQK7lVUHv+xomAuIFjC4rtheA9YFnUDlN19tnd
XPoG5GM1lDzvbewDuOnmebz0Q5/Q85s06U5k/nJtq8TNzAPB8u6YWz5wym7Gvd2PKCHjUm0FzIoU
b2cr98Ecx0cGFfutWRyyRYsylucQzCqxqwTE5dE1zKD4kXWY8F6SgAiOuRvw6E3GDvYG4uHBHiTR
pFOagOQGio3Ya30magGCnIuC1bGHQFIqN7LJNt3BBhmxlJCZ88PKOmV6uQZpTBMTYwuSRD3i7vHW
4mIWcVHqr2SugcDWBoqsQ7zQs8cdUAYddVOAaZRG3HzytqVnn5Khu/XmgPo91sciQ2ppF1i4SDxg
3eOzyMmp+rl6MYz0ccLRten4MfsE2N+m1PO7ZY7LXogs3sd6fjILqU7gktPd4rfypi0NllAeySwC
uvY5NMAg58pSO2XgNiiZHc+YKpFjghrRrpiXk9mu5XV+Yb+Es/1RoblGrZUIUoy9Ebm91Pu6En1/
9hx24WxEf3bEss4UNCeX1hcUVS2luaOG9FDjviWlOexd3MF5brRbKrcrGuoM/DmEkqhpT9Nf3kJe
bLKwC8UQsP3WXDah2+VBZLrBuA2HObnB8l5xNJkbqB3LEy5ytbHqjLSQ7bEKZCHwwKuXF+nNuArQ
w5oT0JjhV1M08zZIHd4cLrYjm8ttLpq1d3Hpj9TpnarRe2qd4kon681ixYewG8xI2stzRs92bSqW
nMl4pQ3tVFFex6ac1inJu5/4KVwE90W1IK/n6VbaxsTGfZj2XVPQ4xYvzGKx+2MNVVDEUKqtVULL
cQnJ2NXob2WRDk+ZUbEFtqwo7H0M573HTTAjnLwazyXFJwgTONvtwHYfSW1UtAx0FSWX9G5HGGIt
uN+Iu7YqFYGrcDgGXfG1CPjgrW2GZ5/b5XkgGw2ay5F3adjLI5uJdMtVYT0mafuopWJ7xC+11NXd
FLjys1jvZvkQczwL2J1fGs7G18xu/TPc6DTiAyM1MjXhu2jTN9NQmv3R9BuDknVMMJyxPCH3RN3L
HHlGHJ6HGUFUcVt/7J0Rr/0CdQcN5Br73SNncHPPbYJkJlZEEZFF6V+5rwxbm+SK3jROL++kPeio
7YFEMfx4e7NuhzvYCenVmaYQhrB5XTqj37qyfFcJ6D1WTPdYREggU5Q4YYpgqlBX5VfcXbBIx4Mp
99LJHV5e7X6mbnYHxIanAz7jKbfIocv+uahyf2+XS/w05uNtQ+YpgpssX4QhX7wkhGtt6E+1hG9+
Yp/swYNobQ3NviwKFsz2uFcjrn1fHthdxLyLrXtnW0l7oLDyq8L+uPO6RR3N3n5uYlz4rAIoQyed
iAusHc271HKuQ9jcFCr94ec2oddi2ZnY2slbroG+8AOTOoo00bR8vZc2RvAQKOfAqX26Tnx05abR
CZ3i/hJ85FS9vRUMfsyAgkvNcAFQCH0rZr3TbX4WcNT3nm7tS+cj+7W6gQwXh3Ua5XMRwNscllNa
98e+kWedxfmhL0zqJUOj2WCg2PMwK6IlDsUmGN2wxHw/uF9kGoG99bUR3M2L6T6mJZoWFOH2tiBL
QZ+jrneN9CBpYOeORnuAgow9pRqLF8vVxyqucYcvPFhlGO7srn8CrkKRgCi/IFgfKWV+w2xT7DS/
jz/ldc5aUGQXTa2B1aFwAV8J6PX0vOVu8lwkFS9uG2KmqXXxMi/ZzwY7CTUkzntcD80V7miOBNtB
e9gFOXcmTfvhQ2JolW/qjpGk57nWZGRZ5tqTbDOtBl5AM9zY8ECjzLabY0iQfIOO85Ia4/p4HhMU
HHyrAR2UprBBbxfVvZk0mkDRXLjkaOZFDleWlMEpVPlynrTz4mJT/ImuZyRHksFDvvfE6FD8VlgM
2K4L+unIc5Ze0j78KslZWyn05p5oyVV51cNYGUbU5sZjOafDfT5lr6pz8AxOfn1uF/81UG7xPGX5
2TboX7T49bY2rOoPbq/ucVUH0V2tboei0BHWNVjV1jo9+CvSIQgaAgFAraNM6fcwSSCqm+griR7z
HyxzKQnQKvjtD14CKaEBGJ46xWcdiPlJjOSl8oFtQw6EsAxK8UOIJdsasY+RSKTyuUqgGE4j4KBQ
ENd1nInB210vIj4wChEnJwdfkHFDDnl5CY5SbCbfTZf/pKdK0DxT6VdH6Z0ZDuldYZLGmDWPbCEb
i5VT1pHwWpoO64nZFRe1LFTgDshhi6qSW8suyCdBcjU88V/sncly3MiWbf/lzZGG3gGzejWIvmcE
O4mawEg16Byto//6WmDerErx3lJWmtWwZilLiQgiAPfj5+y99gwI9It7L0MryXIbtTcyC73dJNzq
kzb5u6IZh0cAQjax4DFdBrh/8Ymc3m9V6n1ldZZIVF1/1dZB+wQd5ejmlr8tfcB8Dn60dVC6bBBY
w1aNSbJkBKAV936RmJfcgqtemE51gqkyLYgHGE+Z3fu7vmC0IKLqq4Rws2yJvDKuZdkZDyyQalhb
CMIYEjR9JLf09NUGsUzK5qW0/AV9t3UM3dHZSGrBZ72vrXFZeNIbgGCP1kMWWcZbLh33DUVfhM2J
3gx61WqhIdRcTy333PRZLBmUUB5n3UG0k7aIW322tNwFHFRmFRJcXMy0cCozKg/6wzE2NyS9RtZH
RzorYpNmXfjgaxSixplCa5nl3TMDVjpv/bcicN0tsrc330ZAkDXlsG7pOe0DuOeLaQA+yUa55Zs7
OAkNDT8GdCAL9NOD3X7p4C3gppjbRCXMJ0fCxash9QNtL3aRnZeLMShho3qG3FmNaS+IMekO9CjW
QW1dkiixnmLIt1tZuh4Ds4y4KsSbsBn8h3FilNpVNPyQ7251441JE0VTEmDqyYInrNLZQs5tIM1G
UUUcBwrPeuF1CVAQd8zXooJhlvPsYctUC1BdxrIgE2gZ293Km5twwK+dhe25HZ3qbuFNafSl95uT
S5G/0T1uc+aXT0PBgF7oTBicGFwEnqtVAhVkxXEFhWKjYbgOBZYq1Lj7orDv/R6llBtaX2XePhUl
FmsiCW5NNlu56F9thh4gZV02KxylTEVKtJ8aYIgNEi7zGbWtQiCXZU8DsH30fVj6hhFZWWLUKKgL
MO2RQ/Ik+aLFKc2mp6wqh02hqOtifFrf0tpYGbARblPMkz5Isq50RoMuQ6InYchTFbX2pcaPtkRN
8YMCmBCHSK2NZGKgoCGKxu53N0QKAIZss6faTmKwLy3zH5sJgW1T8OA8g4OvJfKcMuFZjD0EEV93
qovrBW+6qsOVnw7uNurT4VaNQtv4igElPiMqH2b8d7QALzmt9IvJECMrKoJQVJ0uIlsfL2biHzTD
o6/mQjwRXUf7xxf9CbPvt4IzhzS0F9ObXsPS3QpDtSeOuiM3A0s/dsPAS7v1pGlbGf3QvKpFFgir
A8JkuavS+lrF1jEfIpbIqKJn1sX6piw54nZmbW2tptuaxay5SJLjzIylVtAPeuo9OSIi2jqeXgfR
fg3a8A2ODM9PYd3a5iwwzxfd1GALy8MvUAC6ZWvLfRPDdQktcZp87zMA8lXt+8UWq1axMEO4tkGA
mFvLdeOEbPaW9FRomkr0uVVM2zz1Qv2SBkVPiaZdW7fqPJx3wzSP45hRMdhledC1MtqMnqf2NU/w
l7GOvlspeU5WgFA6skzs5D2d8G4ROdmLLJKsWDMgzS5sW/BahsKSFHnkhq3MqM5vfUMeRqcNTOIg
L2yTGPAIndhaj5ZF2pQvZo9JbejJSmLsUz31LVNbxKHdnso6Rb8a5cBgcntTjlN47PXW3dR5+zjW
E4KYwr/zvTa55rFm/CA2oz1OUUzUkOXVO1OO6aEtgnHjQGl5tHNM1l5toinSkzN6Tg75oY71IOyW
pMqFJwv20ZKmsXMGNW2vKyYkW6ug35p0nJg6YWubBivQirwLigDmxoRR2KtwoLOb4dZYkF4Qruhv
oJ+y9LvQbr2lWybWGtdHcOcajbsTcnzzspZQDVO8ilByxyhsz3kr812djHun7uhE993FyApKCxUJ
9mP/C6q0eFV5wiKCg1wcrXRySiG8sqAOKLr9ftny7oTQwHhcs35jm5him8FEJzEkGxwock/tuEcB
hI4B9c+G5cpZs6KPfPVOvpYEHyZReceByiOWUCN/Qki6LtYAHoTpCtU0Hpoz2zU7ERSi8jIq/5ir
nBTZNLFXZsBgpk2RS3YcQfA6V0fBcG3hkha3U6ltLN+nEGmj9CM+4eagCutHNbXn0cciOp8voHJc
DFb39ax/uSY1X2ORugtclyQ/S9kvtZ4MeZcIY/qvnnbs7QQ9e2bi0MvOoSuesTUp3AAzkafk8VfD
sMkNfRv29Dxk43CecaJx06YxP8prUTPHzfepKG9u0TA+QVxWj9BvQotkc0aJCRS4ZaahmOoxDpmB
pGVjqaWOu3oB/yHYRYVEtpWWJHoM46HnTV2i1g9w0DSskY5RrygC3zqRvDGS2sM0uxIah1BFjeaK
Y+SRJfoZaku+sWFucdziSTZGsWw6hULBiPXLZLQmI9WeVsrExms3FtZK435MNNS27RrDU7qsKiz6
HHam/FNlo2pZ9H3vbUxpPLJ23psjQFOe7Waduj2nL69fhgQbrRp8jRMDsZauAAKbuD9EHv5gx87f
ciRCtyTU+CI9Z4vRgGkFDP4nz7CvDDaa1VAa5spS+qZRDmruuk7cJcWytnKlGMHQiOQxC6LvnlFd
1GQeU899Rda2KeVrY2CPb7wfyIBKjrrxuM6NKVmqzF9VSb40kNispqr7UTZoHdCNf4nQs60rG58w
+oJlapLLJCePfsmUMPzKc/oByHIpXZLgS1Ik1zpigV6qtnYHGPC2uMvazjxo1PXlYggl48+Og3lX
jTV/iZ287FJUkHoJkEANeb2KGpCmlXssM+NY687STRiPwnOR7YZOTnhgy2LQPBmiYoceq/akMZDe
2gqJE3wI3NuxrIKrx6rWMKM0anCBoBDwdw9U5c2jBiRCEWaFSH1Ta2lfIwmIaLcRLsNbmFVmG28S
2zcqnNrcIycgTDtscZaeWuK/UQ0OIm1IYfcVXYvfaXH/2z377fdiDu5Q/zb/4K8UF6xzUfPvP/9R
/f7n8Hsxey1/+sM6b+JmvLXf6/H+uyKP59//7XfQ//w3/6f/8x/N87/oxhuIy2iD//fd+L2UcQ7A
68/N+H/8oz+a8YLeuaDpbtA+F2iB+Xl/NOON3wCBu97MUn5vuCMf/kMlbPK/yGX0MHcKPsSs7WWw
3ET///9Z7m8zrRyGoo9jk1a++XdUwkwDfu7Fk3hAtonPVMu3Bfpdf1YR/4lhGLsxYkpDRYehMgR9
p7JwFuTL8QS/S+HHAVW83Sb+Q5lWdGpmNiRK1c7DRhiqpqh2tZEBRfZmlf30LriX7+L7Ztbh40uk
0DTe5fnprNSv3kX7UEsQ8I+B5KXqTNWhW8m8aiEDtEOL9l36z1HbPWE9xBBAd2TaT+82gXx2DKDt
sep1BxcLI0FfABlTAR1j29M4HcyeA6bk3arxfMgUk44lIaK9ppaj55jOykD2aZ58k/VY+Zl77m2s
aFnX3qvZ5yDeLQ/IKrA/kEEcP5SzJ4JMt+ZSh2Z2nyUALdZiKDRAIN4QOovc0UOOVUl5Lx1Snvjx
FfrEYtyFIPkPZlnHR4agW2KbqI2jIi42Tu64SxMPCTezN1NjNdBv2GBEMT9J9ilSkmr5YJjwC+kQ
fwlZ6HCCjf4Kwpl1bSm2912BqyUyzGvkTorYRFestZHIraHU5NUSmsR02N87Ok0fR0ooTeUgoq9w
WcqtTRzJEj1pejQykqhid6juOzo93PYoDs+IQOxLHxGWirBuak+cgCqWzEtQ1tkPRg7+pgPrv1EO
/HFkqeqecJyvThAU7ADgSVyNoo+gTVTgzvTJt9lrsQfny1I6h64vgAdADntIamXRjfOHo1WK/hoz
pLiVafTGbhm9OoXLmCQcjghFOQtDzVi4cNaYq5c4PIohe5A1FUKeSnUxrTRakk2HIdFPb7VMmotG
P4tTRqye0oGsP9bV4TLCjluVg0MJ4PBJNRAwK70LwsfJEzAPyP9md0jyAt1bniT1Gg2lcbSiSj+M
evtN8vexZ9jyJroc1APWGf9eQMe7cYon+JMBBmJ4GIkXm5PrMimZ76aAaLaEwOX3OuYn1vW2OZmp
bR9HNpCytmgK8NifCzbFF1S50Fa1pokOdkJeIDQ0WdHX6OxVRcjhFhlNuNEwebmEAR30yD13naro
UrqYxKrCS5ZeMqCCyGWXMi2gWz3oDDXaQGuW7tQ8a8xnI8XMAZraJhBHuwP5oKr889hT70YWcVgN
cBfyPle+tO9RAsg1Od5fVSnEHofO8zgzu6WpvmSilhswB824zGLz6NhoQfP5mxq/aSEbTYGrDCyY
/slu5zHR6Ae7su+0c0/e9Dpoy3CV6PYLi6G6M8ts2Gho1Ik7Cp39WCn7mREgrqZEKGTENbAKi0DS
RDsIBBQL6B4vtHixzgnS3SSgOGQoh6mJMQo1NCQaEiXy+JIHnEzsuZNW25gSh4Skw76MNykupKWN
MAF7tiVvpeeEewjeIPzQSO3JTsAxNGDyIqgVjibj8+3E8fBs1x1gF4sR2EjQ6go5cH/r7ea5NUZt
p1Uj3TrbiHJesELZvf5Af47wxlVl1GZyHYPeyk6gJS4ZFraiwuHqupP/mKDRoLImPo0OSHDFVRjf
OZF6zW0Mohi/0DgzTXLLziH7hirgi6r5lYHRlSvGBOYxlDmCONPhkdZDHJKZLVFbRPI6suwuooH1
jsAsEDciH79MLc3nLmB97lqewXgcxi/+OHDwyGK9eqjq4SHXXaaKXp7dFRh+gW/6qESuoRMYe6tE
obSln09vXzr4LfE7Fvsy7YCBxXlD4EiZ+/dNIn6UBWrq0MSc3keeROLnGTHdIReRU+nmGWWtHcOg
RsbWOgl+hjlmmKpr2tBNzja48ee8NPJGaR8/R79nqY1d3hyyXI9a9hat+ppq8Js4gScQZTkgm6h1
ag8MW8LJakfLMJlOg127t4EN+8GiuyMWKXUswY1N53xWRlwfoikb6VxMlvPW8PSTZddWtKAMLRAY
Ft1S3FcwSunVGHp9KEzCaaoxmA9rSU6PtWr2zCbCu0i28gGcHMdvmq9iG6UBD64/9dFL6dlq3Zl2
tjOoeV49NDic0bwaon04NvYpxLSO1tMuEadOPcE4XUlftLfmHgL8Ue1WsrT/yFMboQzY9P5MIa+u
42BWOgy1ESnbhFc1XEA4w68IEL79pMMZeq1qPX5hTw45aGTtWVlTdhd0jv9DH6IW1qYMrHsNr+kn
LZXTJdPFXiAX+p5llvvNyX0nXsSRRS+idTq5JqQ53jsE0eK/JDeS+mFckdM5m32IKWTKRGbmc0tt
eUIoKr9piU4vK2tN2jQube9bUNnuM/uIvy45hW1aDEcaUkxRBmT3GFG4r8kK/JqiMbJZjMLgGXpu
dx0Ew3nA85F2jRNXEVdiZfULZM70YskyDHmKG1ssTT+b9n5bpd/spkrvyz5/aJ2JZkzEY3nAPpKt
jDTiZS2LprqbKosxjeqVR0cCUCux1aavn0sZ9S9OP/bfAy+qvng2+KjYwk20CHxUnpTao3aojaS7
5g7rDSllNZ4+fSSsCQwUOH5Ab7tWQEXcCa0vv/jhwLRonIJ2XxqMrVZJnBA46Iss+UQv2rYXdGKa
+8TGCwMRy6IN1ZRyzzsHOAaLbDkuR3uoFnxyf22JWn8J/CawibXUAU0YneZsW6z+94Ff6ltsJWKZ
YyAg0Yf525blmTmMY3T4PVJTnMa+qQ4GTIuVW9o63e1WraTJAydkOS3JrqAjQSeMg4nZrCEG+/bC
UCUJnKqhNen4J2ZVyBhEAJt+oC2OrICO2iKTOTGUdcLxJg4583GmIXU2Hc0yXzcAiHDdJ9X0ffaM
ngMdL4hl0i0OI/+Jvkv2WoSq2FiMrOSKJZ6J08gQS1vCM2ZFdIZR38dCF2d/ssUXklDlroxKWO1m
6MA1GK3RehOIBI4N2dTPfhNFTBkycq/RCmBEogVc7EJv4D9TiBPeDnDXeO+lQdUtBzMyXju/A02W
O+UXtHLNzfEbjCnJYOovLYb8YB3qfcuzpKt24cGD+OZXuDzWQeaGs40zCT4DlM2fxomR68bKo+HY
qhbcQcJkfQWvAPMaaNl9EqZXfWrjz1UuLuHYrYoooyXkIRuA+rHMx8a/2Y2vX1phh6vQzzAFOX5p
3gG40hYew/Jt5VJYLGjf2G9EJZkEAxRl+JzjemaYl/WMxQzUMOPSUGgdfBmGF9WY07qHRL43E9lt
J9tpVlNpSegPensyOPy6bZ19jxiLAu5uXQEJGyH4olM5cRwuyIMQj+CbaxfBpit07Od8m5Na0klv
z5E5pPuQMgs2beDojPDqMMGvn9qMVHQf8wNSMLQ4WiRZWqz+XGDi+CSDQT4iV422oBU0zgdBe6px
WKCJJh/smNYZrASdGjHjPOxBkFQgSypm0bHPCJZcqvSz8oRRL3BxocmPYodgXsbK7hqP0nRMNaM8
9JgxT/yG8mRi6v0aTHGzyeKm2WVl1W1CH+ZHJUNrReb6p3LEYLY0TKN+DbFLXK2qwqpCauv+/zRr
72ftvzwlA6z45Sm56H+Sqxmgi/gH/zgh+/pvBuhAjs32rCz7z9Ox+xuGAWSrJvlVwoS7+F+nY2s+
HRuesDk6u/w7uPv/OB3b+m9kPvqOh8TNs2fU0t85HcM1+/l0rANEYjjlmhZiR87J1qxk+9PpeMya
pstFDAKzyoajxkCdZqmZ3g+Wk35jPjXt+/d9CbE2e1T6vl29b1zve1gglHblvWZnYznrrqjagud0
4jxzrOZNMGpwY+6L910qyFuLiez7lmkEFMxo3Z5Hp+lvbV0y163HTDI+Szz5rZs3365qvedoKBKK
gvfduXnfqfN502YP2kfzNt7NG3ryvre77/t8Pm/53rz551QBIby+S+IPHYzFyr6nkKFaaLsy+NHM
JQRD3zONK8p/iuvkZZpLDTsIu09DiFTJHBUjDMuiHgFACru3HsS1xASZrYbRUlf0dcOZKT4xnz74
4R8i07RbkRMTthBdFl46zSQZ8L0WCqkyaD0Uln0yoyQlz47hMvtwj+VkIgVnJ91ArZ0uiF6M0QqH
peVl3lbN/YwFh3j5MBoAlVunpW4hZnAX9zLcgpvzDg5ntK1eDKW1mrLMZZIZQiyFoSLFYhxZ3+Y2
c0vdjIuWdqBd+N9GaLgl3YJaUFXIjoOXXzM9DNLq0AbpzKAxoAZzKgalVw3+sQZE/t4xyRcM4LwL
DFbg+aBn2/tOZNUuHKNiBzBUvUVa4DVLP85ksbQJPXmoZN8c0EpSH6EuuxXvqcLaHDBsvGcNe3Ps
cPyeQMwq3X2WLRAot7Ubj6bCnFZM+jGSn2AOMcagTp5xmBFtLEHC3WFVY8FHKEHUpFviK+oHrKs6
w4VD856S7M6ByR7JyUC5yVDWm4k8ZW2OVobuiBYO4L0kWgIO0te8tlxtF2CXeYZtmuw7K6/Wkz8m
MzXb7V5Lguyvbl+z5c25zoxwa4RfFmnPRuHjNhjIeLqbGhUmz5WeBkN3m8geKSSdEg6+TMm6+L4f
RXTFEjsa8hvfrtnbS9DlMfd2sHN8KSedCMgivuiuyIJLqLBMZgazX8NuOowNvYsN0zDR63GNQNFd
ldODrcii73OE3MvGMLp8F+SIMbSC+oOTvrvsgLIdKMzTDRTGjNeblJqxYKgUpv1C5GxBto+PVekE
qFeNEWxQh44LTTTmOh78ltaqla1kahzNxscloqOxG5iuopzeyV53TlOJCGLUa04sej7uaLaQTt1C
S8XOC6ZqlTNGoo7PK/2i0eNxV0q11pLDCz6tZGoORHtn65iWFhILvz+1CMNWPR7wLabwlv5wNlVH
V1XtAVdUdj8auQ10p3CdrZvk+PF9dZsiXswULNXkWU+Ghs9aeuk3ry7sFVBb4qviRD1qrSkvsh8Y
tuXswPHgGA8QiFm1PDw7C59afqHTyF5i8IkWSY/wkkMOBpw2vWLUekZ4B+0GdvRCK6xd0oT3Ll7F
dVYYyZIxCKVWrDOVG5T0drCJsBem7ny3i/5Rtxgl6PQK9oKwO6I1XfygZmLeu6CkVyxPwFns2tnj
J87WLtSEGdOi2rMDBm5dDQlON7wmnyy0v59FhtyGuFhJIyyK0CA04lEIkuHL3kVo5YeKNYX+FyeZ
2Am0rzogS1hmaTjd6Smk+xjE65WJiPzO0NjbFZNt71rNT069ofnDOlThsAnMiazLXM+WkM7JEorT
6sKEIN6KOptLG/NVdzHFYbrsNkMA/RgCVoMWtNMxZ3BTbtBC03Uw0a7BFii526aV8KJ6mu9/jcn9
4J5bHWfneCC7Iwq0/BTTHbhLlIf1RHc0Mi7SaZs1pr7WvZLQN1u0m1p52Wd6Qd41akJOEyFf/+cE
ioLptJgq0yG/MzoyOEcZ6o845OUPNdrNizBC+0FUQ35D+xZCYqn0jcSKfmZY7O1p1qBokqkGIMAz
JYtuFKM/tC3c3pGyXi3FI21ZVX/ifIoo0SjVboARfqeUQ/RFU7W8Vf34AC7I9fDqGzFUbZQLuh90
JzBXwU6PnGSJojDF/+SxZMrwjsFEsosDLcZxzsRikXae4OxshXOcnmkuQOdMB10yVs7SJMOEIIOn
CC9dtIDrq76MsQlqdyKS/mR2qdopE5UHh+bhLSOmeTlZ5fRodRaHgSARsO1k3IDMqdQThlrzNFFw
njgQdNjOXD3heauie8dtkdCEnbmZiqRcjX1F/8uFAvWprEp1tSZ3uEaqAL3DwlTt2NGH1wiI8aMV
QQFctMAzaEJZeLGYacPqbZHA1s2tQb+eAP23jKb5rFfu3Pkd3d5I9c+jRo9nhze9jj8h1g/yZtkU
bstOlOp4JqciwoWX48NdtwbmdlTyQ7Yu9WH65jWduw7SMWdQGrMER5ZtwN2p+wDd+Nhuez177IeB
vCJAgWse0mDPVylX8FPlzSrHhmYyAtBQK1cVmNLl/9XH/6P62Ceu9Ff18aloYxW/5j8Xyb//qz/G
SN5vVGVkR1Pyvpe1GDf+GCPZQGjwUzgEL5NMSJX3n4WyZf2mI/UF3+JRRqPO/68xkskP9JksUVrT
8oDAZ/ydQtn6EDKHiJF+FE+TIxxSvqiqfq6TCWPqW7TV9d6Bj4TSIdGMez2qprPXxeWmqBIPo2sp
9DelieBRRD622SwPGKzGzG/AzC2FFMap0N18m9pTN6PLkPd5CCwfvZKJq4hK2uSF3vhLI0qGOyPX
2u9JbRon0Mvy2TZZZsuM0D6QSgFbsY1RMjdFt6orNnUj1Ot+22TahIKbMrDN2+EvjFGz8+tPSVnc
AduGUOpwG+Z530djVELBCA+1LPdDbQxX6lWf/PLWX5pNM/9efO4/PSL/wor2we31fj2fuCsbfw+n
4Y8pkcgy9SFM03LfazVRyqF8m3fgZRxwD359pXkC+OE3E5ZJGQp3x8fMM//mfzoDTSxhExA5yVEH
xKjJRAxgIdZskDXxA8ZfeztGSXD/64v+i19PMDidI7lNHlN9/v9/uih4Y9VnQA73rQt2a6HNgyDF
Ec1ZtYMD++XvX81h1sq81bNdhqs/Xy30vT7OMXLsDb130nNek8KCz42qtZX+46+v9e5u+nA/fcHb
itCGoSvn3p8vNmCYj4ATxfsqGiTlXgQydlVV2awqMjiKQCa6a6HGnnqVdjumnaS9xAq1/68/xz/f
YYa+uFcYcM7MHPHha2XmK0aw0cm+QnIDz02NiqSmIHj0Xdr5f3Gxf36GsA3O0MU5WNm2PwKGa3is
VoNinAbpNN0Kr1YISHiDafOlEQ76mNJN5H7q/cV1/9UvKVyDGB3Xhbysf1iX0jCBmY56CtMGUvVF
x7fZW21P+EUMm+Jv3VDbJ18Ln5zBKJ1VUJ+7En9+ZO1Y640uwvYRg41FejkK3MZ6PR7Dsbeefn2t
+Wf96Rl6v5YDycm2MaLazsfoxiRrQGGCCNxP49QbqwIo3UHGVmesfn2dD/2P369jubRZWGR4XM2f
f6fWlap2iyEG8kHCN9A8lPQLe8ypxDrLeYjiOGsWAyR3zNg4xIM1QM/o/OvP8OHZmT8D50cWOrQQ
hGp+fHZggKZx5TR8BvTUcFgxH8yiw/Ac4N46FKEHNdW1xr9Yz99v4YdbbLIE4VNGocGw58PX2YUu
A7VAYMFmaPgJiVJ2gAs/Xsokj7a1VeaMkrQCi1E/DqFYBj0BevvezYdvtFeq+mtJJ+SQBngaQ10D
t8L4gbDmRLv9+u78q8/p8MXMEY1on0lZ/vkrSh3UlJPQtJ1OGOnbOLZ2vewq6fMV4Uh0dznJRzQ7
Ek0gEyj69AysARO3lRNC36aFfaQbHuyH2LMuvuYqsYH/VCQ0r33RbX/9Wf/5qfWIy8REivPUI3j0
w0fVfZRhSvYx8BudpJ6Unn0KIlM1619f58NbzxODZIavTAh89bwgH1bYWDO5KZqKyaAvppsfzykE
eVo4s+nQefj1tT4u5+8XQ49jsjs6CHk+YvZGTznKHhKW86ImjcwLuhUHFDIXeFU4L5bhshyAZRnt
IF6QAoZbyJnNX9xYQ3fmN/HnxxXPr47G26Eo4ON8+J1lXSLsJVN5J9q+HvdCmiymjT9YJUbBcrpp
lqu/OREBP6QgM9Qay4jUrZgMTOQrme4cFam1B79txyvHNLNFI5CQqVQBvgOrhIz7LCNFAxKmwf0k
reBHN7Ty2RvldKb/ONDkq2p3Pk1iGSH389jVOgsuJ0Dz3mlT9wHtu75rDM84Rcwz2hWQPg1+VT/d
xjCw2oWEa3yXMfB+lcGov03kWJyVhlZ34Q958INsFqc85FnFmTqnQ7mblGEriNxEbC2Ymc01QsHg
dJFXJjYtRpVf8YxaTz0Nygo7GxbbpWLK/ENiBuhXGabXCNZCEp1DizfbdlhajLqL39qIxbtQofMD
gDm+oDyjbIT6qYPM62M/bKHRuPa2t3WKoVwQM+IJsA15UokXr+pr7562B88bb39Irl3hc3kUBRpy
EcXayYxJvEwQG1ZD6odnMf9bBU/1HI6OxWgu7pFuilhqj35hjWf2GflcVWN/9357A7dv1mYe6bfS
qqIUmI2Q0T4wQtc6mGgEkLv7GYAkrDDlWryvVogVjnUzsUJ5hMh8wYDFE1noAyH3UhrTro1L7t0I
jkUta12PHvF22p/aWgd/Z5I1e52ninOfgZ/TR3F0ZnYZIj4V8VtNBmS+COp6DEEa+JJoR4dNIQkt
68nLu9pcaCb3NrPM+A1Tirkx6Du9QjPWwO44Cs1uQEDUDcPLwBE3rYer3lXDXTzaXbQSthF/kW7D
0gTiEYGKjtDBmp/DbNZ8IdbuYXNE5P2spsGggEHrPG3yTvIsiayZsHWTLIZ/D7HsolHddMscjXyC
WQOwaiNFmyThF8BOjj+YITEP2FpXUfka9aHO6dvj6XVwQV/rgC77rgWTRvpcoT269AD5HkN7PIea
TA6pJ9f+BA96qO3hjtjDCvsHUPmwh9VXqcAhFbGob2ETxXvdq/MjjH57SROYYExT6WfDyqdDW+nu
jvFI8Bg2glRbMNSVm6fnkasRKOegQ53ENo2xxFbkdTJZS6wXD2HvoiQlUC/GhrQBMqB0bZgwSuFr
NIj42/gDoivGt6BguKvmM7aYuzjMx0Ni+JsookFLi72AImbRCNPaEh137y8gQyYHmRLjDapHMkJu
YF8qjICNY7+g+rLOYRbf1QPqjq4jWbMjCQ0Qr2ltnCp+cgOXObsqzaMkVkUnB2dZNnm/xfOvL1G+
zl1r3V35JRL/2I/uVTS+MQV9LVtNrRMtI5PdpY9pgjbeY8T+XGH6JtfWKuVyHDx2tbY0v2SWfZgQ
XSIfjC+RG5MSa7uPXRcccRmHn5uSqWhkj8MhkhkLsD3XSJk5XtzYss7NpMh1i6U6aB00MPLHT6mo
RuzVZFQJ5cNgq8xQfadXXe5Go0CxQlxMgFwotJKDUdiFsQi0UJxaR/KBCmlbUE5Gc3pyJtvCPCNB
jjUdeEe6ztUdhZKNhdad8xmELp8wOYdPjP37BzTP1A+FAseJkHgazymIy3nuLDZ2CtI0yRhSYpAB
cVX5GRelij7XoX7vOX1/L/pxXFtT267n/Yf+alFicY/LKruqBva04E1DcU5Og0kOKhoctOm7MMXU
lae5q5YuVEqWohwLhx2wI4jQF7sy4ejT8vwhFh/zDTlLIJUBJJTLujSzO6U3z0JOIBV70CIYztGf
hRIV2qpxmQrPcWF0dkmJ2+RJ6lx1VAIb3N3hpyYJ+6PVDqsmDvpDAn6xwTbX+1+sZICe5ABLiJfg
HrR97tfRgbYiIiWzR2gxdRkPZkLtwBFBajfiqsQ6G2tgQHQ49Yz2f2vn3o/GHmjOu7lhPpqZIz4N
/eRPW92ZHaRtz5SkaKnHgODuymnyL4NWuWgGCUSwiqIkGbcS8Lvw0fmDQcpOabT199L0vHXZJ+Oh
aqyzyGyd3K8a2RsK6xO48pwSJhfbVkj/JoOKWLPACiwO/0lk06aojUctBm1oYGY78KX6D4PDgI1N
WBL6o3X212HS1U00Gl2DKlcYdnCKeS6PAA382ZQWOtsePefGpbOHiiC2n9JRFdewUdYC51yyD5LK
PHMH45WF1qDqAmPbOQ4Ptp+fXdoHyyDzzWtIuvwOiLx1mt2Yi7qcnIfAqQwSz/piK/Wp3MhJea/t
rItgoakwspAlsfQa3GeLFFbXNupyU2K5JYEgVAGaBH2wLq3uFXf6BEmMQWqBq1kRo7YeU5zSZJJ3
civTXLyQNkoTp6jCI+1hrwDLhPto1Pzxe8Nx/MSwsr0RlglZwypxhmLKy9nT8SwTUVp0zoUTe7kl
kk9wADCKgzTGhrerKc99kkkmjk5z52HU2FkVsYzL2PfAdkz1vveAWJJng1scedk5aXNva/8HdWey
HDmSdedXkWkPGUZ3YKFNzBGcM4ND5gZGMknMs2N8+v8Du1rKDFKksk0bLXpR1lUBYnL4vfec7wRd
9pTkQPrXYIWre5vB5UaIOHn1nAxdcylJ/kC3SS8JwuydJKE146fXdVUAa/AcQiOXjT91jzrke3Ks
tQawMladhI+rrsgZzAEjxVN7BqcvWuoFoS9OG62TzHzuNQ/sJgAmhoWehSU2CMYL6bXFkzTyDvRq
DFTf4xsI53vakijqr8h3UNeG3jVPcZ2wZlcpXw0WgToJCI6z4cw5t0pvc9k8M0p3gRLaeMdeQ22s
AMk1KQFftsopk5T2Wokwvxhw215GvdPeItjsnuw6cn8ErYe8J8+hDaMcndxZf8KoWWZkZGX5ThP2
eDDxvJFILrr7UdHG15MM/Kk7+2bjag7I6BNjyS6KXB1zlCuVVnQ1zMpnGouflL9KDTs7j/ULu49S
5mU93wwSE8ZsmbatQAydFCFGuLgadoY/T0TrrGxXyjZxlUeYtb67VmxC0XVMBrzewGfEoDvEcwn8
fQl3QztGqadvPGK21ji2jK2ll+pQTlH7XFIbzRD+dJUD3X2tajf66Zvzo0xHSb8IZWmCMzbrYSd0
y78bHdN61MxSezVF25/77hgcnRyDiVHws4M9eLdGHnULPPz1T7+0I7aTuresmuiWjbG/VviUmShV
34R1FxANgsCU5RVHDw9Vdqc7eJdxQn+T3ZAsYgnIBaQunAtMz3XOWIGZW0YgfEi7U2KnNXKwIC41
Nt1+u1h6Q/RElnSIEZg6GcG2KvhUzig/zdy0on9B2ehtqeUhb8Cm3yQoKJZJJg7gHiB5R52xyJx2
4wbwe5noaCvp8zjr8WCcjQ62mslg2M4Ph0Xrbs2xShbE9mIWVtHwvRLgY4m3Cy7ivHvVSt3CBYyv
SXS4YyIau+uGbtYhqsd05+m0B8yhY/Bc1u2WQEr9KVHM3qjx+eqwEYIdUtgYzqJqk/WK0a4a4vPE
GLYJqEzcgeGwpKjG+9wPVz3pV8g+B7FzagiKeobRsMGfn8Jn5QNR+NeDgUdMpTB2XNW8qFqDFoCr
ZmuIiLCVyvtZjwRI1mMpYMnQO5gCfR/3DeYE7TES9qbww5F9incJcuOQadWPPpuu2sQ/MHW5LWv/
giWXhhGzojNRT69xFdwZHhpwUu5KdtOIxuF061GPaJgmpVRA1B29WYKDaVeeZji3xQzn1gvzafAM
NlZawCIfmvsU+uPKM/VN3JYE3ciesaF4zjpcvGZGV3vhaFQEQd+295M1PQ8w4ERMGnUlU+xnozcG
93rZEKpT125ysGs8EOM4MgCOrK0xrbsqehi6AaWiCs+d6lZ3u/ZYuZW3Dpvou7SCcCfR3y3rqmsf
NLN213gnMVhSw5y3bY1wC5gxr/mow2yJ5INo7JzcgorEwSYEWBFVgvZoH8/lhPTCYVswJ10jq0qw
yyOROEd3q9WbMBu+OdgEfjG4R1aplSkNnUXiNa6+NTuzt86UmwHkXlRhN1ynZj3/nlkl8SP6EtHT
uCCSbB8w8fRIeUnKekFX045h5mFb2YCyRNWQsB/aSauV2qVi6hutGqzy6I89mqai6Sk5QdAv69b0
f7gBoeeNDwdiwVEZMTioGmq2IhRSK9MtKIsCHvt2VbC80GeaZxpj0fo/2oACwdcqagzc92dxNA0E
nXaUwJU/XmhgjpdmBCZPjZXQL2PNibq18kbKjlayLPVNbC0htVOdGNHQvcST2V/FYkTFZiTTBp94
cghJm/4RZBpN7oAggm9G4yiGkDWVCEEf+hNAZuFcqLCbS15PFSNcgLLBU9OxdUg1gf/dsOo9e3t+
Guiqtg4LCvSVM5LkJg1JfUUQyU+RQqWJarZ/hCGW1xhAlwniiD3K4pgkp6Lem0nDh7Sx/IMVOjQF
Gop8Fwro2duk5u14XWlr65GAor0vLGY2oJC3urSzh7d/BX63+U0XlP2FjL2tdJxph4ywfGwyfEHL
oTbpErhWfwWaqVlpFJvMeqZcfPcSLib6RAf6vKo2b41iAPGMUQaYJ21C3zjNohL0XBR6cCX5EzNc
3AecDvlWZE5zj7eTEyB9MoNQMEw3DY2XaydKjYes1bnreaLzN/dDva+dnCTkYQ5cBwe5m5J2uhjK
cVTw2jkvIiD9Y+lQ9lVdWBZLZ4yrLVs1avu2TWW96hK/TwCj0hWhecligOcXBj5GisLuHOKLffIy
ef71STv3iqB8pPkXERQZ01F0pzOvrhvkK6mnaMlUDLZnwlCxUajW7fO0UvqlY/QOqJuJCdnk0LzC
xnx4e+60KJ82XcwdsCbMG1h8pptQwayB0KnNf1+IhEsjo4SmCGXWTdrO1yQFjIMMb7rhXg2Xhey4
bDQplzP3+sLMjXxbzK24ps0ncC8+ip20J8++iKaNsHkClK3z2143/2Aai++B6Wl4lDoXIjYxUkqW
7mrIpf6Q6fwnGKPrvczn/7dQXC1DDDywmNbHi44fWpMj5jnAZjX9IYQgDhBRkW0QNTz3ocb22oD3
yxs5F/zgTP3XybBpKsU8TdbEj+J5KR5pJeZoPHOzu1WYD849g7j2jqzyRz/UBywYIa+OFvIK21bL
bLJX/sEvjeIxkY3aexVoucXYdKnOkDz1jW8UB5xhbgraX34QAP1xicjZenlknlO31PfKmy9vBloV
QziXCb+3+a1PVMxOiz/cbJLwVzZl5SOybw49tE13ALzq7xUtV0w5rtY8TuiaA52OnKr477waDC6L
71PrNHA+jIjSQ5XPAFM8lGI+Kreu9g+64u4o5fOyD8xK/XaEkQWBeKtqjLlBIcYLixb4RZl1/o+6
hxkEnWAyztLANK5yS/gHJ50TTBWVj7PKWQ63Orw/ctdrbrEzPwV9SWvOKR1aCg6C+GXikiG36L2W
p0RO+lOgxyXiFlfDWRKWvNNF7firguoUqTHro2dzpQIU08eJguBV+iUn7Kn5Gax1GMogdf1DhIkO
wpE1TjtNkqYuXUnZ54qwe4FwQd4IBcbw0MDb/Tl0LlOohg15TSu1DNYh2wq+jMjMwSV0+SVhwu0x
0nv3V9nZ/mtUDIRUOrhHSHbgy2RHfbUZHQlxF+wapjmv8n/EwnFggkG68VeyoMG9SsuoGP/Vfv5/
bYS9iJ7roile1Z/W1zc76//2xf7/ZJf1XJuW/v/ZLnvxGOUvf3hl//Vf/CNyEFhbLQEB1jJnW6zj
MT/4R+Qgjf8BepRxjGMYkn0rHf9/W2Ux2DoujX6JQtclIRmpxb/FwMgfUBY7dMUNj4EA8od/e4X/
GbBjM/6Xd/iff/5v9ISvC7xLzf/876dDBaYJFMz8DrMoQlLFyTxo9Czku+OsIPAJDFs74wVinN+u
xv/VIRB5OJijGOaA0zVODsEIad4cetOu8y2sDO4CUO7CFVzS/3XN/4OjzCf622gddeEwOCFHkfnP
RvtZDC/K+UIy8P5a/XkiJ7NlYIQ2pTuHaKcbqd+MYCemp8/PgniWE8mF7bog0W2GPCZPhmGcik6a
VCvjAPbOztHy+rlg/NuvWRDMNfvaaef4SQqsCxKingIeAjfQbobGGtYoGY3tOHT9Nirr+s4MJ8uA
At3Eq1rJG5x1nbNiL0omQC0iqoNaX1kK+I2Bke47UWvsvmTWxsdxbqXJWJJTLTra6wXNArdcxa7b
rNPC6HYtzlT0fyFmRubTq0ST4QWJMtAyqrZYiKjGt1+3bAf0VJ7B8hHMh1CdYp4dwwu90gTrd0pg
J9S8dag53ZkKMNEtkgHrHT6X9pzo6ekW10O6CssQlJ2snoWZSWaNGaxwrepWjZyyrW0253Ziqtsh
H+2b3m+NrUbPal2QisQ2B2li2hr2htiMCpJxaVy4VPhrcgOGxUAd982Sih/hg3AONWFcF5NrjvQ7
G+PC9y3eB5oDy6Bowxs/7vpnT2XjTTdZ8OSFj6ZUdgTQatH00ufCfwhLlBwrwi+mW4aTjrXqJ+Ol
rgctXTJGU69aZWPrHuJU3RFfRE7NIJR903U6PzRfYFQcFwVlOgxLlZUI8RxB+qSvMKPR50CuTFKB
j4oNBTdIdFo2SkJmjbXLOLBfVAOlqB/VDGgdbu3JfPFQxf8YTKScdqtFDypB3ayPNH4XdVgZ27y3
X+YdsbcI+2raxRWBsjHDvYGyAW9tq/N72cDfEcNVOGSe09xFBLGTsV7Js8xtQ77Ivb+2nJoMXoLv
kH9C4Q9yq1t5NWzbnvnlltTUiaaQEMHSA1i/drFDsRFP3eDg0LTfUUxxAHMSy6qK1RarfLKLnbj7
nhRT+10hZaTW9IiqSdwIXG1AjCA08+TAWNsmZbVo1x2T4yvX43LCyjX8VUYvd2Wydl6qnpSdfcyY
BroGvHK8bxFGbrBkxjdSVwOGc5H+PQYvNywgrjtXYEHibRgE+tawa/8JYguZn4Op+Zdm79FjTkJG
WnOkJs5MGn1XY0jaAQgRscTZYB/wzFXnlTYXN9nU7YVXimtfs7QtCZDWtTSy4Ly3HRjvFfsjIjpx
BDudzvSFBgR4UkUuJmSzYZmQuPOkmEASF9wXamFprbYtGAe92nHivtLeUstGa/qzGnfJU+jpxjpo
K9tYeHgy11qj4JcV3nw9fLS/K2MaoOY2XMmmG9J1GDCrNBpj3GWQG87xWdlHaodp7Y8ugkoLlevW
lXm9dXq7f3BNvyPx1Qlv9KzSdx2iVAEyYWBbL6OORi1dzmcjQXhfER1xiXWzf6yJ1ILXE3hXA5EF
R4oAZkpNQ4kJhsE5681gvLY6CsOgrN1rHFv54xg6/U09jsP1AFP1ciBT5xyM1niBFN45S0qqMKNy
uiUyTvG9xFe8UohDduyw3W7p6CYHqPA6hHi58cDVky7zxUTYvFzkQjgr5v/Aifxef7XhmGaLMC1C
DMJd/MuZRLPDhdisCa5qtjwaDC+F52zKsWy2quiDbNWUUQPIICRzU7ers7QXRKOGRRUeJ3Z8wYKM
FH7T8UMwpp4kF4fm14G/NjiaRjEdxmSszpgdjMvU8QFKxiKHl+9ksbd32TFsiKYUTAQDb++QN7dR
1BIoXueIa+LuEfML8gqWdAkpcz1drfWxrvf/qirBaI0bkh61tfRbn6xlkg+WeEm5DkMxEbpAlXSd
p3X1hLBXsYx1yU2KHJngEaLaFKvAT5yq07ropNzBGuhepE7xBSHLOXurmfoigmaEH5jiNimMJ5KQ
GTim7N1fG48J+djAD0A0RME7l1hmLhxcKNRGqEYAD02OnKtgFI2YVIHAugnbUZ7hiaur3JVtBPNk
Zj4ksz86K3RhwHeNJnt3K50ba9CQ7knlg0nj4JdY2LWlAdGiIHgr500Yp9/oCrP1tcPirouybKu8
Nt9SkfvraDJ0YtRnNXtFG1Mf5s1+0T4SPK/2rhRuQtou0Ruun+g7MltBA411d+nRdKZaDVGj19AN
L0RCVK6hzVBApmXDDoLvaBKcZQAbgl5I2oTbZQd8M9QCxMSodu6RTyCnS/5gfRDTjmgP8d0YGv3h
bVIb2XNn5k3O6ZRuvpW9oHiB38dhkS77h2FygfnWFLSEbGpH/ORIurSBW+9aE3JLSRukTa3w11tF
mMzValYL58zHj0KRQsIF2Ea8hYQUult2ozAsSy256z3ytPO8og9RCW3t2LXHDITOQvDWP5o/do3H
BESL6aX0gm6PZVA6FR7jGJDOw7UFKeDRyCoQCiUPOMGtyQH+c7RExIUNwNbzl5hv+J65b3MEXzvd
8SAF1yLUgisVtx4IAcY4wkY8GtVlvnUx3jwoNqTA2wgygpOSB+O/Kj/T14ZrpRIweprevXS5r93C
Dvfp4KjYWLma+Oc+JWrwX0edP3awrX6j26VxST9EOwYoxa8JHGaykJrtWnOG6EfeNu6NV3TQGUhx
v7fa0b7vas2+j51yvORLJTbQiLTVSEbSit4CPUToHxdToNXfsLvma7POszVe0OHy7aorh8l80bju
lZnoGz3PCz58TXxGFJQBvSIssDJP/bLgQdwMTqGfQfHK17lHpFM2KmtdVrAsh1oHOkKk9nhoqaOv
fLyye0b+jF3enuXJNVD5aDZQXOqNs8mNhkvZ5P6aMUYAW151FUzuPLnSqzjb46MXD55PDLjykdYt
3IiPIWmz3P4JwXLSFHQcKhpgQe9ZRNuM1PTOZMxtCSQPyThcsiiMe5MovStZTxO5JU4b0Ecoxzu4
Hw5MmAkT1oTAn6ZbgqEaoxRYMxlfwSshS9ei+WW3GT3EfhquDZinYCbL4aqSDZ9u7NI4oqqC1sQw
ZTJZ4Vv1sTsbeMP5NnV7r2ZMCUmtYQCmyNpZ5jIvji1KtE3LgsMeiIHQmWGb6qqibUjbU3Soomng
jD3O2QoNyQa5L0k7xENpx0bXqbDdrGPHbOMzTDu6gHrQ8GoSwQFc/E2b6XYVHf+yowth5OmdTqt1
nZV0piwvMp7exBB2xoDb7nv9afRcGihDVFjgQ2fNEFPjdYQ6lCkXep86kfIgentcu2qssW2R1ENy
SYdQJvNENyxUh5JnkYMxuNFBUpPWYqX0jnz+4QgrOADvSWfnvFUa/iL+1evYIid5UUyVv2uM2N5G
ujXtCTwmxpCUjfmMrmQ4mEuaH+GlMUVms2yj7Dvu5nrN7DpfT2WobZVTgMC3HPDlYz4CzjTz6jtu
EcRySaSdMTG7bstRLgqbOUQfay9upeTGsPMHq2UUlgIrOOc0klWqF6ycTtDUG9et+3VBG2br+8yN
oAeoM8Q/NfKwSpdrdoghgyoi3lQ4Xpv0IpYkUWXPMtee6fldDWZjbcyhz+Z9W7V3Q0A98HCPfRES
AuCC/mW12nIhuiWC1HwVMMdnDuY+aDmqdxUz2gYnWPkrt5/tqRYDB91VzNid0l6nsuR8cyjv7KpM
AprwE9EAJaokD4Nl0gUQ66MUZWdhde2WHJrwZ9B2zi4ZDKQ+Y0uED2F8xfcSXTwg2gBBFEDC8CyM
RXmd50n5oAWQkvmqg9rWSoZxnUQhZiCTWaVumezbbpyIV/MA1oM232khEUYrYl3sa9utp+uYVL/v
JRarNQoAyfxvqLOVmIRYY43xlz6w+m1KlMoGLjUluZ5GhyA2RhrsChBUPWVnJMxY9HVTx6tXfREA
FN+4sNiSsyZ/Yntv/BjAfF8YXqv0ZW0SR9lVMVZ8s2j7a38ai70a6TLHWthslIskwswIWGR2oTGc
qWvu4oq87yc7tAGEdrgor2yo3ze5o4pNiyXih6jZXy0GIzQvR9dTP5I0lAdSffJ7f5S6v6jw/N7p
8xdSGBk8u9ANd0Oet2dh5NoXYdao+1xZzg4zVX/AYdydke+WPCs7RmoQGtxcmGH+dSfL7FfW4Fcl
z9N+ZJhSEOXul/JgJKZ9Xiva6QK/AM3OLoeiGDV2ux41Zd9auczWzPcN+tigMi8LbXxJOuk+mIXM
GepPYJ6CdJrzb+Nl3GXjgj3exCglJH1v0YJGWomxZiWL03gH+gjUlJA6t5ev7WGkqkBGak2L3nCB
hZXTqomyo5Yyl8oV0BlW+QWNG5cgJOZWiVHe11ZsQSWgr8vUWFYtqF4Ppr4nsmORZMW5mlJzX9dM
cNnPZ+gjSIRPSreFf9T0WrajXBLay6hSFCM9tkGjFe6d0kAxUne6W6oYMiG0yL+lG6rO+SiCzYE+
+DgYVnEbV0n1ULbAsralRnL6IvKrKNl2hUO+UgLqgmJK5Tc28T85WFJ6lEktCP9p6x7Wudm+BL3L
DI/2zvngufmZxc72OS912IYYwVdCSy6nAgToorG0dKuQHGEijEHkdnB2kE+W6pIpfnAZsxlaxDaB
DGvXdSoEPwJ9Wo0pkvf/F+ZDPKR807xFS9Y701JFEF/RtNcJZoqVjbngbqgbiw+XNNZGnvk3hBEW
T5ZW/rTjpv+JKur71KLn2kj6riuNlusWdAcre6lZ8IRmuo0ne7VEH1ZDEUth/PqAL0TY6pup66D7
8MTvNLewt2EoJGQrQZM1qVu5DzOP2jQ2gyda0IA5WAkXjqUFDJ0HeaTU4XuCQvHnnOG1KgPv3h6I
QdTBQW75FRPRfKW+25H9S6ZufdUVasTV4hObmyB+4bqN8YUHaWcLNIsrhuFxCzAVLI7mcVEsX97L
LrSPUUeQbtxGvLA10FGiFDqUgsDLHEgqygrNa2qQOxbk5GooJ3GokJgtVK/Eukxz/7HwkmmZ0hiH
8UQKAjhUBvmEE6BHqtndDg30lKDr82/51ECzMWGoZ5naK3fMbvxIE9ey0oOViIV5SfKq9WoEWGCL
uC/XdRsRs4Uz+4psivA8dRLnu10ibULJOGG+/xHnGlOrpNlmLLfrriTzb1KDfuP7rcBSjKq4UEmx
HTsr/a5YcRctobBrz+v0bZ22x6CFeTZIXRysoBi3qq9/hl4udzGJGUvGFAOcHqntSBLrztnKyUNv
I9pogiph/1vkry0xHbCUVflkIf790bgK0g4ZbGHyVOhxrJ8ZZeufub0fr+iW9DxsjXlsTW0ADQzh
0LuMUjB5y4IshWFh1USrbqp8mCjNwprx+linxzzzgMk4o7cNo1nNTwvriAzyZRgQGeoTW5W6suqD
PvXP0qFqAAWcEZXrUCRVKAom4sX2WeQZsw1/pyFMOfD+O3h/xV2GooaEF/z/7ArTFe2O58aMmOTq
45ytzfd17PsdhPtHSQkyAIxyah2qcCronNEm0lrXeLa9tD+zC2JwRGXRSEmw0ge+sesIDXoNheVc
O7pm3jSD91oNtnYX8Ordmqasw5XTFIRcI+HxV42LFVwjr3are0O7NiNiwYlohN9NA/oLo8L7LigG
PukI3Hye4ZqnPh4xpCaZYnCKe5v+XafRjIvKgmey2lKPZ18ozd91dt35aG9JUMA1xKnJRZJpzj5J
1oQbQD/U0UkvokwO6zQo09XnHd6PDoXdTHquYzr46k4U7XojiM8cDE4sdIPjENt8MuLOuNAVUIDP
D3VqMXE5K8PEtmfPQVdgOv9siZOdqI/EutW7vM7b8yRVcwZjzJaTh3dRBUO2xRQ8/m2TnIOahkWo
jIuNF8rcnweFo2mYGqjC3QgDb0GiIF/pmpYdNan9xfmd2njm8+OFZoQhsQva4uRSJiz+U1lq9Q7A
Fmjl1Cd5T6vceJ+YdDRhRFbX5WjQQUyn8KJNh+GL48+Di9/NCW/HtyzmN2BZmNGcDDbGwC5DPQma
nZtpNOBzTlBU/e3nN3E+idODWCbuktnXpjMW+PN6DgafC+WZ9U4pWreyD9lFBNLyL1NTn3bTCGqh
azHyFwD1Np8f+qPnB6CVg9WW4Y0xT8F+H6l4jj0YcJLquUkyokFzsJXHcyNYavpMcwzYgY0hGKPP
D/vRq2/ZOntz7iysHEZfvx/WajxRyIjDyipOD0bW3QIfmHaB4Kn1JM/v54f76IXEKIy3BuaOi9f4
z8MFdaUb6IE4XKOcI4ysLcX/AJVJ6l+sMu9MNfMDA5XWtKnAXcEN/fNQ3jT9cy/F1PbPzduzOfrt
L6gIZFI0qYFfAr2LcCf9MYQKtVNk0f8HD63luUIK28KD+u6lkZaa8ALU6PID+8ZpMWmUAUvs319U
buE8vtIZfJ66a208Ka2dsfS8rQLkQjCKANEI1yQuv7h/H72FNsIBQEt05TEp/nlRk6HNu5H0hl3f
V2Sv98VP4RY/Pz+dr45xsqjB6jLJAuAZQUR9MZGZYbvZV463+eafvug8fwY3h8dDvns4vNjta1PV
u5K960XQ6ubBLHIGZV0fPYQaKwwSJX2GK3QrSMP6HgPfVyva+1fPwpTMCIX3z6N1cbKi2U6JfLDw
wPsYAEdUocQSeEMFPS9G+VN6+epvryvHk5BS2UfhxT5994hI090R088uy4lAtcV4I0NDfrGVeP+C
W8zQHVz8wp2R1ScvuBcYigTrtCKFMZiB6QVJM2V3LmNmGZ+fzgdH4iTIUbWFga9JnjwmXhNF0zi6
xY6lDdWS1pyBNTyWdXz3+XE+uE2GtE0dw9y8O5o52r+vkKLMEsurZbGbIn1dp4+aSzpJks+Cq8Pn
RzLff2PJ0PvtUCffWHpUYnZuYBXqPBr3uQ3OspcKe6zXYcnq8ul2hGKzdZh/1KsKiNNKr9GkCErW
tZqgMcZMf7dmQxstI4CZZEEbwZfjxuVBWQNC8z6cLvyUOtCucguxKNMi6iq1Tk0Vq4Ps0uGyL1o6
2CO+3SVtthiqaTR9caK28e714wvOXE/nBTDwrpyszUB5NMvLW65pE6p7D0brpdG530YhosdsagGI
pEQRI6j6UeN138gEVD843b3AFxSRnLQ0KgKizPY28ymMFKl4eZF9K3v3YvJpLGVFUq0bROILwlAk
9rIYEnAAlQXcKrgmLdba5WAX9o7Zdr9SCo8ex4lXtPDkeWKjZYgTj3A21uuVF5DcIgNitFhgPK6W
qVE3To3+JGdh1+dPwAfPmomfHwUH3yy2/CfPmp91BGTCqNqh82vOO8Oz9tz1YRcQD13MiXr97vMD
vt/wWKTd2baDgweCx+mGB08C0WFlVuw8V9k4eItsXQU12UBWqba+G6jzkNbr0ca1ePb5kT94fdnN
6YLMc5Lm39UcNXRLLWxFjntwHB86uDU/K+Y9R4zq8cvnh/rgJBF4sBrR6+B/p1tH5qLUm2Ob77Ku
ZiqCoYPEjBkOhdWk3osmAUXeMGAfF71J0/7zg39wnuyr4P/paN7YQZ886jIJYCMUeb5r/CLaVn1+
DGavtxuP9V9vA+x5kTIw8FJeOaf4EHpATYBxNN1hObofx7xfme4AYSy1rL9+TNluIJhCGEX18c4v
XjZF0QZdS+yU0YJaFzRerfiq7x2xofH0628voK0TiMf+xobA4Jx+toIoLXM7rTgtJ7N22Hnzghki
M52GnN6viBbvX0AOxtaGrYHDQPv081WhDQlFm3Fmmn0MLe0ee9qveLCOCAK/2IPM7/KfWxAORVkq
ODXW/Dc39m8aqgwW1phrCDGwJa4teqVe4aQgdsndmWY3DwFGXzwgHx8R/g8ytvmlO/282KWEg80R
KwPQsVc+FqNxtOqkQu0r0kXYmud/f+vYeOMpZ9fBEeer/dspOtBWcN/KZKe17YFIhJ1tJ8AI9S8O
837DaOsOjnXARgAmzNOGQufqQwQiOSHZyZwN4bm9J+ZRW39+Mu9XEY5iAA1lZYbAdmrSxyEzQPwz
kl1t0dGi04OmtH2VubiJK8VA3Z2W1lh8sUqa77+UHJWFA327A5nhlHcA/w0HQEgzwXPwsfcpGXnL
vEyQmXtM6aecIXZDdhE+6cImyoBsHBJ+G11u1VAF+5Q58gYs4nEaneobQlzoAmXJ5mDeFlSzCQFZ
nLj1TCAPOAKdL/76D2/MzFdlGIhn6PTGIEkIUyYboJgJhFjHoxcftIE+5+c35v0KyyVCV0lLyTNB
DJ1sOTO74jMSFOkuVxKOftHt9MQ4ulJ9tWv54IV1PMHelnUIduzJSu7I1MrLKmchGkoLIYsf7geh
D5vPz+ajFQjyMG04l6Kca/fnOzOBLRqI20kQD+Fo6SSfKQyAaOqb9Am9/t/voqkZkYnyyZgZSacV
Kt530SG4Sqgd/V/ztasjcZPV/v3nZ/XRy0Neu5BIcikMTh/joQGOOhW8PGnkuNfJaDBi851fDFuK
TR047nOfQtihW9h88an6aM1DSGqzr6ZT9q7ooXWqh5bdJbsgMK9UruGgCDZlfFeS58xy/cXRPnrg
KXsI1YEDjKn0ZIUFhoCEFOvyrgzKZJsJR970Jq7Mzy/mO14L/COdiyhNPkcWMueTddVrzYHk0yrZ
uW2v30WhXmygrqJHi60uZTYn+9vYcItlW6juqhrzhDg8aW1DgOfrCRMbg2U4hEaFxxx/BnqMto2/
qm6ND6+8pMLmzYRldrrxqf1Gd/os42sz2IwJVPVoKK9YoiprILW791Bgy6UEs3me5iSGJn3X7EkB
/hmi6JjE7L7sM3tPF8lbiFEriTPkPD6/kB+8a8y02YJK8ovm/eGf71oq+Ruige12n0+/yslQGx08
fuGn6FfGx8+P9cHlMN40xs7cqGXX/eexTOgTuo0bejf5xi+dhgMB7PpjM8JplF4+kyKF+mKH8cFL
ZxhM7NjR8MV6t8Xu6pS8h6Dg9GLngWweaByodphj1NPCwp15W9V9tUKN0e3+/lyhy3lzR4oN4ulK
aUM8jWq3KXbUapd4/Gq60ukN3Xgg1klwR4xS8MXW5qM7yZaNNoBJShZL2cnVFUwbG7sqdppODPVo
dKgSckvd9EAPdpmgkP78DD/45nCC7KEsPmxsFk/eQOJl7DAquLRDFzC5sOt+pVdFtbJQxP4nh/Jw
v7skb9HnP/kglNKOVEYAys7wivzaSSvcmlKJs6g1jC+Wr4+eUYsXavYhzJ3+k2e0QxKXT3QGdk3W
HqF6vDhOdUwJzyKwobpxMbX/dXHEAobpwgRExvjk9AU0BmZtZjPlu8kkQlOX/be6rVclfYAvDvTB
wkxLXXfgG7ENMb35fv62Ey0n3Hq6TwmYBs59MAxbd6qOXzwSFr9xsqH/4xgnz4SngR23bY6BoN9Y
kClQHkDUON/MVgCRSfuGq6hjjeprEnxFHNwWfS0RCzGrbV2yBnujRQ2ZR0x6bXCspDQYABtwQ0eW
qg+ghMMbk5wQUiBwaPmlnm+zBnEW1S3B96Sg7EPHZUihD5gVjZlmBPXZ+DZ5GWKr3ICnUWQNMUBd
5XsUUENwFac6u8NiNocnUX0VEvG1Nepm3KcYRi87K8wuOtLBd27iHaMiaZZc4YTIefqmixCh4A5x
Ivnr/VSSzRQ6iIWT/rywCZfuo7jdfH55P3o2+YpLg+fEmimlf95B0CdQcwXPJjLhx2pQjy4xobal
bSwiX4nPKf6D1449N5s92vcMhE6OR0ZnXlnBmO9UFc49p8veTPa9yr/YvL5v+c3EU9Oi8UePQHgn
hwE4Elr14MEV15ObsoxqNIPuc5XcMoS+QJCybB3zZ1DnX5RMp6kEGF/eSKuSHEA+Ee9KeK8Eg1X2
Dj2RYpweQuDiC3JdtBuMLqR3oZmhxqmcDB5B0lWrNEckCNSChbwyu72Dyt+Je21v6S0pTMrOlz7C
UB64csu8kwm2Fz+RJ0OhPiAFBElDWrIyBL0XOa0Cw/8v9s6kOWplzfvfpfc6oXlY9KbmchU2NsZg
NgqDQbOUmjP16fuXBd0vGMdx9LvueyPOPXAxmjKffIb/8AErs34dLh7K4kPu4hiyQM/LuR+kH8R3
OB/We2wKlj26Z+0ORhe/Xy3eOu2HfBugXfDQOt5bn+K1mO4jQIvKLW0Gx9Kf6rcYkZm9V9UFEu8I
iOE4rD2fzX1h4S387yv5tVj023VeJkaTmFDvR/bqEHqlua7pN6yrNN3++0VeOxB91PqYKzBvQ5X0
z4cxW1s0LbJNB4ZOGAtpyqJpf2qKFEx9r94gnb16MfqV1CwR7LaXaa/fEYzqkr1ipH5FJbrsUfvZ
gQAFSz1kb7y+1wKBT9uf0wLK3l/Jb6mU4+egqLAp7m4RRPPXKKV8wgX3+5CBWUj9N96k9dq60DNv
ClggBMHLOc3Si5L3S56WyxI1kcW2sJzp5qNNL37TOEZ6cEUL41tEzl1mxulBJZAaEjiC78IkLHZR
46qPAZQg6BlxgmTVv3/pV2+PgEgbif5t9DIwzjLuDVyfqsPciu9OlDyk9vShdMCR/H9cB4dXiC6A
Nv5KDvrJUKkAj3egEhV0c4anWhnzphm7Nw7S19JWLW1Li0X/I3ixD505gsEB9vIwwBlJeyCuc33b
Nd5VHlo3ZdPeV2X0RqPitQX82yVfJqz54uI46pnVwZjlPhmb75FbAm73r7pmeqPmcF5bv1qIm140
ctv0kv7cmcMcumKRQUWYsdWXIRU/0ATESKK0wjXt22St9QHWFRF5m7Waa2BYGpnZAfpD2uiTS1Pl
U9xq+zAbxgKsNnhG6dB9wKwE+d+6LNdV3Ic7GczhQ+gRNRG06gFMGb3cLIVubTb2D3O2obOghyCF
iWnxeA0UR2wHUr4snGZM1JxsO1bK/iAAXXPY294bq+m1txBppi4tDtbtywFsWYoeixFB5idwZh0W
azWY7ifI4yd6pnjJqPmNC772iTUzC6BMQLP15WsXuZWolmTokLVoDkxi7MTuok7gJNouu9eY9H/f
MBfsxIuEEMSMzQOyXSgzX3zpxFAlU9KyOvjVEq3TefQ/uKk1rWtHeSd8u8sH9NDQIXBBTl7oAmGK
FEM1LohTAenbGzPSem+8hlfeO8mGpkAjDk858aJQinwVooPilAekI91t2in/XZ2SNqq86T/liEcf
wEV+feNFvNLEBJVA10dH7eCv2jeR3oLFODu6X2KgrE7i7gCkOrs+7vo9msvOipUCctJDBjHp0rVi
JgPzwn1Lith5JVZqXjhwDDSzGbTZf+49bAYTvxqyCt5yjozKhdeQOUhfgK2uvRNvJjgOOWhkKFao
lJU0kS2jYo6Knsj0fnZmc6dUjNzERV9+WMzPpMX1Pp1ZUjCmMIGRkbcHkv9dAcYmZE9b18/TLVhh
d9MZ9XBI/TbAfHIMNmFyspvC+VA4tbxh20JCwx5u+ZSGY3RVmsGjiSjYG4X5a8/PBAwOeqAn9C8b
R7Tb8rIfHJ6/LOQHZErBovoy+5RZRrr794/+2qUAXoM1gI3OsfEiAWHohB65PpYQIU03og01m0+K
4ipKy+TTv1/r8t1e7jTd/XWoXjkGX5b/teGX41xlFAcTYjyrgYExZK/FtfaxaCY0VkvrZDVm/H6Q
9nxt20Zyaw8GuiUYQ+5FjZzL5Yb+T77hDR83YHkhEed/pAS0n/ovn3Rt2P6f//HuCfmup/r5dwWH
Xz/0S8Eh8LQXhR4Mm5STNAcI5P+t4BBhhE4Nz2yTiZJls+R+KTg40T9MeFnZkatT998VHJzgH3IJ
yiuarW7Aaej8bxQcXp4i+Fz4tMkxvTCB0fyFXa1NCPlVWiB8kFjegoK5W5+Z56qPlSWhSCXeWzII
epv8vrK5YIAWMycWd/53RxnZx3QwFl8dpCTdNY0Jbp8/Z/vfPsL7n3/f78IUL6tQrgIgX2NXPULj
X4fjwKRuar1UHtQA22m2ZXtbNB1WEIErtqYxlyurp8Xltrlx18+B/Pjvl8cD4q/HpE1pw0J0Q5tv
/LIMRjIatRsVDAc84EuJ/inGvmWQQoUGKIE7UNpd4dTEaQEPAhVTgUimFqHMyJR6pqwf0PG0klWD
2h5Fc5qhdmVBSQqXudgpu+DPwv6qsDctjWVaSQE5GCZxj8YNkHv1g85CcefkIUKu0JEOqQsHOg78
FsVNr/0Mm1jttfpzthKJhTG2dtvDpNwOloPZSuseTJ647lAwvEfqAEalg1bEjAHtU1jhkQzPY1I/
UizSdrh/Tw/lWKt9n8v6HFtIFsDMC6313Nj1OY1N2t+ZEo+YjfCDs8yic49cz5aMPL6LJkSJN1Mv
zObIq6qrdYKnh7WOCb7OHn8hHtMMerQroKfdq0YhjiOb9MaDmUFbJgJkBosMfk2QdbdNOeGqNmmS
Rj7gktT7IIMWR2Y0Iqp5gy9Hd1WMdnuL3FZ8BSRH7v3WKo/4ZHM7zjA95OjoPbT54n/g69hbEDFI
WNvo9Y6+bL+pBieRJCDbyeZafQS42jyO5sKXaYm3B1/LawQzukTOUEdn3zKyAw5S6scMP+6j2fEj
yuz6Tz4EjXMsE/cIZ8+6H9EY/ZQPc32WTROdq4pkZhPlrZuv3Ar2zsofFxMIcim2vYjL9VxP9hZF
1OJO+ClsF1SukUFoum9uzC+TAoAgTlf0Hg9oh0I2ccf2m+zZzqExqL2fjeWxCfm4KhDzRo45Am+9
A8B7a+JbfBSQUulcoP8boD26N6y4uEuA8KG1mrbXmGZ4SBon0/fCVIiKQ7Sld2aaBA2r+ZLJdnpg
3LG8i9qJvwq72b2oOLssyRNHsyGu40JvdqP1bozEnIB08iy+m0erIUqr9QSdCA+4tJ6+Y26g9vhW
uTeJy5eIAY/hCCfUpkL9D3c51EV/zBiSPQVl5K0l3Au0diUKYFCr4vjON+P2G8Pn5V09p+qjzUG6
RxgXEmLXFjukVIdnM/et+ww9pA1OOUjNGbzbPuE75qN+1XqJljWSdKrj6Rd4TgnajnwJ14dDgoGU
+tEBT3kskyC+KvvicTb6ER34DoPI8Ae6iahnZUaFmVwfV/Yx7b0viA20n21IKw+JzdqEclVkextW
5MZ1yy9uHExIvwYCKwWPRakVrWTKh4JQPeywjxY3An3nm2iYvZtRxdZ9nfXicfT85gukNVZrAD2+
s+PmiwOT5JSjx/BBhlq/2ciRzQrruXlKUJYC5ucoA0ZGVGwuDxembIK+6Y07qUSNvzEue+/o0vaf
BGX4nWoGC0lrSgokey1Y5mVerf3ZzA5Dg0vpWsYy28OSxtsBfzA+U1WMgdYgbz9bGURfFAMCeCM2
Bs+DD7Hb/kTzFc/bx6mp5+Fb1o3uYwYjq0gOk7PULjDLxai3AO3m8Z1q59i7mhNndO/gZMPOdaX6
aCEKsMb8Cw9Oy5PABtvF37EOPRQvacojHi0HQtNYX48NMs8wA6Mr1yjeD2aPn6RZ3hneeO1WotrB
HfNuFzTvVl6AdG/nJUgAx9foXaIaTo/vkNhLeqzs4mPP4HI7ag3r0VVfsxBBeXcan4vUro5GnXzD
YSI9pgvzoNoaxbmppnmLPbxEGTcZni34ptsk609yaOMdaGMLtn4RbSzVoYsSeDgfw+m8dhf005HE
ndS6g0bs5+GVUWBTmZVtvaxEFLdHcDeglA2JnKkJN6LKCnqSVVn+SAT+dPTetfRy76p15NZ3qg6y
rV0Z0SlHveMdLfoZxhobFsq3dcoUOPUxChP8UviQtjWZRxMF5kMVQCwWgxNum9nAFs7BHHCqtcSJ
CVDRNirzNHtZdBgT64NT4ctIc6U/W3XklFubd/+tF/Psrz3KUpCLC9+QwmOYDlB5MdKwZvT2Y+Q0
e4RWa9scwXBGFl3SyIcfHGvztrj/5jTzuE+8hDOPAzzcwSSdVqkNsDOv/faO8awFpbXod6C2UskQ
zkA2LpRfQhxZVjjLyVMtNbWoLIpHWEpNsPalr/ZovSMTykQ73OCXAbpkch0yRIdZkGWjOjt6TnCk
z2hjEk4QQQyhEHa/Euyrd27ZixOy+Ohe2KZ9BDPRb5w0ZVf1W3TxWiy3WYGIAXtXwu/kx2V28nWn
tQsYQh3mcuNMRoOOr788idL06LZVy73IRQMdv48OcvGiYzXG6n1WOMtmisf2qqiEu/btEraXX0yr
EhPSbe867m3Q02JuYo06SDqY0KYId60xMWPRjgOz56iNGzn558BPoMmbat65sYKVGU3GrkXFBKBs
dVtaBmc54lDHLHOkswI5uUmMJHpAZcfalxkr3nea9BhOMt5Gc+y+a+j8oX09G3d4RYTXVruoK+3x
VWJyEKFzgkFe9d1N2mvoB8E5kuDe1+48o9hbghsDpJMW70S/WEfBtKVdZ6nfnUosdB/HPFDuKvBm
4Ln2XPanVCHKvs6t3PwuYBKWGxdcktyYuTkdl7aN1qIyuv1old7jXI4ZfgdFlp/dIem/VU7u4yDQ
u5OewIVF7j3aWtlrhkMIhbapQaEYsi52QepNX5vcatZDOeu8QLS3UO7KDWD9utmiz5GdDKlxuzCT
c5wD7So9gp/vzlHbNy4IWxqHOPR6GQTlMO6x9Gy8G2XH2WFJa/HVFkgbIhGvCv1t0O3TKVKeO5xD
2mQi9/r6HNl4IYS1GJ5DNOAFsxJK6J1Z9Bw4oH/VD+po1CKVEd8Jpg7sAdwzzkFsiniTeFotMM3w
YcUI7mZBfuLOaIR4jKbMSXdjkRVQjJkErSuSvHTj+lJ8lWJkupUCtoD0z+kMLLq9+pl8tZlt3UMW
758FAl7hxvbwQVxZle4mSaXsLWmo/0EWWMlCvW9bhC0mt9jkqV0eadzX5xLlh4Nr9liJNDPBuMuT
HA9KVK83qddzuEdVY9zVSTQ+ZLaT3CQVmUbt+eI6WS53EbWfHUPLmsRtq4MyvhQ/BrTD8EQISE+i
trXeEwbrZ0f4VMEGdkSc2li0+JjOxquq43a05sQ+xdb1Ic3QpFxZrRHWSCR3ap9UvjqZEzYg6TjN
m0TzQRuSrUdwptW6Vzr9hT30GAyyRI6ER6CxA/CqkuoHRINsL5e4wdUki9CrnVG0UV5s4nWAtTyk
sah9A+1gvVZDaH8n6iXm8n/hwDob9e4kMYZDYtjtVUwLV6fDQb1u87ZDkUen904bbiY+zJdedZDG
55qXPQ7eWwWN9bKHrZvk+k7w20CP9C824Ng4TYXM5HBwMzL/NRQk7ybwMf1NBrRnlEtCmEa82SEx
5fsgAXad9x5CA0PzJYlrFmbttFe9M6lTPYv28zi67g2qUPLjTMb9Rqfmrz6lvlnNxWLmDzrrLxYh
3ZsimAynPxiZdqHoEdFVgo1mWnl6Y4ysOo4iFpg1seIRC4J1wDmljRCap1yQNweI8bzh2HXpx/5Z
+DrMRV3mO8x68EV80ahMoA3bUQbfr6ocxODBLGhO7NjirmpM+64b0w2hedkqGk2YJoxkULmgeA1S
vU1BfN3ls9teQalAQjD2mmeRlcFt6CeQnQeE2GKja9pVO3hvobPopf5VzIIzCzXuFZUjPTz+s8uI
YS6QXgVJSkL+XqsgE/m2rSK1a3Af4V2CzI5SJ/iBidZ0QDQr2RmW/QRJ4xPaPA7DZtIlw5uTzQgy
/93U2e7jJBDWyBanOJlm5XyxwXpKqGSink5oWIQoKFvFxnQRzc3QH95XhJJDEiG2ZloppHFZka+W
VXQmgUR9WjrqBH5lxtkS/HajI4yNeN3dlHT+BwPBU7ySEhNCae26xsrpibEwQsl75wY3Rayejwjk
krNTLFOXJAV/aMHSs8bNuiISX3J1WS/tbQ1um5gCzX7jos/1OUJeeeWaGY1wpJy3tozFdQHE5pyP
qGJPuCdBi0+nhwRvNlgWnl1+6Rysn66GcgmmcxvPCS8pw9fDkP0gt15SpOZ6FE5cot+ADTKSJQj7
Gb274YFq+6GJEWzrWwepkMBfyuRYkNJsME/mN2IS+nhj9gxr1nEG4HMCFxfaJyacPeoBDhbu7kxO
35lpXmM5kfLESR01W0kQRgNNksoHEvkrQ5HkU06bsBopRPrQ7T+ZSI+s0Zjw1r2Hd8+6ilBIlh2F
W5i64qvKx2LXZUO2HyeyK7OYWZEIUA+btPbHhyErvwQd9SO+ROIxnEsn23RK26XodxdpKYOrZeHl
c+gYd+g6OEeLg+O2wPh5H4PnrNehN5THAbOMJ4l50JOLKTr5fmnj+yv5ns4Qdu+pRMOzak3EW2aK
fr+s+0815kafJGoWR1MSjQZd29VpVGKlPkwzpvOlRCS+nMedtSTVESUmqpY6cFbkTsFt5XTjg2nh
SIWkcvPk9R1y1S4VlrConjddvXACDI3Vf7JzGkptW4pr1NaRYohdoskQ1+HGCQcqo9h1IdQ33sIe
6XGosBBB4f8czKX91tSSt1IteEBRHa48HOYPzNHbq1a0dOVsBmorGekjNK0Il57CRRnF8vYzUOjw
bM20WRALjM6JJbqrTAX12U94ccwc1b42bW/dhPX0wCiU8n5W2T7UHSAmleK6KugPBRllMkPJ5UfI
Ll22WbiIR/zI308yEF+Rj6fcNj2cqGsXOZs5ZULt8pfWhk6c9V1LV1vxhADIunXD3O+snBnjUL1V
pY7vZlHMG8wnxBevlUiOdlWOnAczuy0+4XRGdPGaSZMCPpVue2vWHV+myUlFLmexqJMahnZiq1MB
qgwPj26mr+MgUUFjlacrA3VaEgTe5ER37bIMYcmTSCT4yB/kaKh3bkLHw+lVe3vp+NQOywcuGpbj
qEhh70QVjHBUdihdEqqSOed5jH0AGro9YCQGrwFYdrCm4cir1428JUNFrxA0hOY0/dGFWBUtbLd6
LVVCMjJr+c4woXtlClnctQIIFNryRaTlFj2QrMiltSMKU2hb8YmT2Sxx9eKJmNvbNHEWtiCgClpw
MTZxtHZMPKNGfByinCWIkJ01b2v0Itcw8ZGgLJDQI+ExOxpfDFWZ+dARRMCr/bw4WNGvvGFuvyEV
gLOaOaiPNdI3q9juyqOhmysw2ghrVPQI2+tOjXY4WIWkGtjNLBl/U2XT7GkXQpxjcflL/+ZySMqC
3m3dpC6+VMZ301x0uhwYfL6yIllqewBWP5cmjig74dIaqhsrvjOtsj6Lxi42UFTCczj07efGIk3H
vYCeGvDd+jxDKbmZXCotxMEHgrth989w1povMiHZ6cw2Os8BcbaZU15h6uEwaaIjiqxHMVrw5Spa
OT7p+YBE+lmv57bTYRjiUo/tYUlHMsoCct6i48c5RNUpA05zn+quN3mJPgUo0L5YIUvCXcb+eWzR
UU+tOLkJ8A/cWZ1eP4gXoUZEH7L0eZxYd78u6W0Y0SFF7am4q+aJLhKuUhsfONj95WywBlrAY5ik
NwEhn74TTdTJ8NybIDE8joo5Cs9tRBrSqsK+nzvkwqMKnUMft8ijSzm8Tv3cuhc++mTZyIeEgo+F
UGnWZ3Rm67Nnk8RW+hukpIePPaBHseuWhuR8tohm2P48qJk0WRT058ymtO9xYiTYEsc+o04nHqHQ
oLLPgHF9aQlOA03LEIm3q6ROZ8TmST97oolYU+YUO+1buWsbSXIyUOxUbGx0ZRy6oE3JplDm1Hwp
bYMG9UzP2MliSoWBxNlB9GBj01zectizeC5hVga8DTpH2PQ1bvKJql5h/WRXup7AsfBKdo5839G0
+SgCsnYDg3qFP9PEyzQJb+nEPipwFPpk+pOgxnNYa4YZ38mZfpldyio71q7XXs2ipImoQyWELXvb
FU5xg5Iv4r9+5tH1Qt/TaSPOh5SWCXuyozsNKUObFFkwjdpg/B5o67mBW8cgrWDjZhFFCOL/4ity
caQcbb+Ux7xmk2UiS28Q+fwyTR5vDX9S52iHKVtlKngHQ2lSDU1z+5msJHdXo0Srf4VaUETeMnrZ
NbYABNkZT5CHponJINWkNtPIB1ch/JnCpqV++eVlY6oq54gxsOz65s2cqYJD5Vgvg3yPMq3aVWme
4U7SsKEzssok8AgyzBqTG0hVQCwWL1veCX+hIpsDhUh08WN0l8bHKIUC9tIoDnCCclG5vZt1FqBk
S0mGx9y4p5HAE8/4beZoy4TuI7YvKaI9JLMDDZXt6KGWvyqw1Lka4uEXzvH/RpVvjCodDwTkb2Oq
v0aVn576NKuToal/H1b++rFfw0qA3/8AR4WXAjfcQWGG4eevYSXQ93+AdFII/D6odKN/TM1QixhK
MT30HG7hv6XmvX9g/Wq+BDIyLgAF638zqPxz/O7qQu6njAj0Qh/q5IsaZEHJEDPEES7PVFb4V2Vy
1FZ1g78CUdm/odjwZ7V7uRj8Po3iYf7K476AVSSedDnjEdnGN0w81m7D+Al1sYcCIxWfQZkpHhO4
EU/RlHeH377JK5PLVy+teeShVtngpf5Za2VGYZGmWu7tEpETYvxnoHGpGFFug5GZhRNKHFV6syPU
4LpGivPvl/9zHqyfnBrVZsyGbS8f7uXlbQcrzCgvnduyYkBBaJ+Gdm0ONI2uskZfTlYcF/9+zRec
wF8XZakAVbX8vzlN6MLGYyIi+9Yj+t/XCEwc7YrYswMeGD0Ikv6zm2mvjpFw1u9TMtJnX/TIWBpM
FtatDxFZBEkuD73RJfGWSsJ9AqnWt+sYqWzrhDmusjbZghPpqheWtnaHo+O8gclnb4j/V+H/fAwg
qh7cIHiViGD8+enCOcTMMUjtW3DvrJWxhIBejoXchT1D1TKDTCkLrwdL8D94g1cWzJ+j7l9Xjdge
DNW58EvJJN8wg1x6nXWbWxNjIWOBlB3U6Q9MzNpbZS1YTV3kbfGjQqEyHd8atf+9MQEj0J4KfEQ/
/saVo6NeFy36l7e+4cs7pN7Fo4rwF0qm1noDaviiEXF5VmDM7CyN9Argvv/5hunDIvVnjtYt/H15
ZwgYVLsJcXYcAB2nf5aF6z5Npq93Jz5DaxGQ6vxUJs6RmX3jc7/24LAviJYWyg90SP68GRsZ+ag1
Y/N2HFo2iRvEZXO2h0rP/mpGX//+mV/bJIEGeV3+C0/9Bf7IErmZGc5k33Y9Mhm1oldEq0I2pzEw
m1PV5e7RwXvn1LYZq5w5gHVdTZFERi+3jBkrwaU5GUjJ3iWtJ5NtASH+DBY+2loDKs1piskZf2vO
LvNC9FSANZlj+VZn7pXwEth8PxNnItQZ/sKllgmNLRVZqPflZrtbgq47XNaNHCrx2HXYSpfhTNxT
vECcOCPGZksJJkIhKyMUY0LEriHg7pd5KTFQik28pjtT3v37y37tNsGOwEpkqO3C+P7z0xrSHie4
INatR5aWrS6vmdIaHIPJ6LUtu7dWtv1yMWkoIRwGuIUY4YXWyytWQ2LnJkamtzPClCdvqLwnPEn0
P5w8WY2mznepd33soWPUHuhiM/6cZxV9yGj0A82r1fDsIFL9PgeUsDcNNgHFDIFTr4nLK+o5NXw6
1/QJ+iloTgqi2xnvJveIVJ91vajxLbL3T5ra7yGRwxrIEw1sGgIo2rxE7S8Me4M2U8ltw0+tI6zL
u00eGPlN65RqONT0xuZ1jh3GwLjBQHUwm6o43UVpkuXkvnQkSSwFVme5PW3xtQ12THXoiKd+P5KK
A4FFT5mZ7bJB3jhi3pPOxkdhVAmivgHdiNWc4BEA1ADfhI1pm+yMvJ/HLUeATwqaMwpzkfi9hQmW
nsK+ys8AWJtrJKeCFuvZzhwZ/pXGZ4sWxY3VqPIbsxlrg+9hxwhfLQueGnJKn5XXKJp6Kq032cD5
fWVGiDswJsnF+9ZMcZyWaQRrym16c0P6q1UJg8AQD2NNkgw6JQg+RBdblDZPkDrt8K2f0IRMYDbS
4Vbdml57+BWX8C7Efr2HP7/IZbBXLZ10fMxalRlHNMDds53gdLYSDEVoJEQf1DxZ4zpw6YTeGrNj
uavcG2pv3fY27PqKubCgXV+V3VpGbooocj5HD0k6cuwWrJFAjWw5QA8RDV9cwLekBtE2sAZGURUS
lE895U62rkOiDSkggXgSnAJ9hnLXii4V+JLYqQ1GoHHp0vDKy+BMc74YOZmt1Aopg+qRsTLinKhR
vmPe2J4NCUFxh2UHuLSVyGR4dJMsvZ6KaPgW1oXfrBI7NbXdd7dBjTy5pp/c7boIUea2EY8zTYjP
Vk9D0Z5CudGI9a9qaDCry9p+D4o43tmL03ypot77DNuBEs0X6TMLRX5PxjgfVkua1Bst5y3WaYzS
fZcIhpdWMK1ZWJUJzCiupaQpbyAYHjbDs9uaeHl4WSLuDUzji9OEjEHhXsEhiar7YKK3HLEAStUE
myrAVZ1ei3IB0xd6cBrb/K9lz7Yn1vQSDNzAM2UohILDwopQjKacdbjdAnGXjWpVFSJEr5OfxZN3
TVHwphnbNyeTXq9DtDfcpzacQV30qKOqVQV246M0YNZhnjxwKMA3GddTEBFXgOtke1zQm36VhuiF
71xcvqksrYApYoeODN0xBIgwLm6MNc2lcDNHM8urTno+vUbAdLjL3I5BuAzrBY/ypxgXbhwiTfLV
oQyJRtXsPaEWGz3MNt2bfqFT5I901wyXOIQ5YrSt0I5nosgODdfMRvjrVetxc1QczYm0Ln5ArT3c
gA5qTnRT7PvW1MWqohN0HoaJ+Ew4i+kP0oRMNpY18DvJInmmKUPX3zZNfgN8DE3i0OPldDYnNeao
Dn+iS638eqxbQkzkcVcJY41zFDTyDtg1h3pmEFEvMZIcDuCWxyEaMH07xE3YP7eRfpVRR8+o70f+
9XK31TjSp3DAqrzXI3ob+eNMvW8vuUhR+m53A9ylg78/WddA463rySUzVDa9vslaoi0CrupuzCg3
HISt7vPY5ngeJO1LpbNHZfPurUrxUGxJrlSkU//M6Fne5frfJlxdgXrnZJ9mMXlPYckpCn+bsW7J
adtGSfuYFxXZr8x6dXdJFJairRWAxNJ/sjVcK4cR89jBLthKO8yfQRXrcT3TwWPTGua1mbKl/SY2
r/uuLBqcHBe+na3vtm5aDp6+6ZAH4o4Y2JOENw0Oqwhqi8cYHawMhqdtdNsY3POT3y80Syfc+ppj
23fc+cTPTKhewOjEFQfrhPUlwRl1qlIs+fD8s/hxdOqj8igHD4YlEP7jRtFiNSv80X03eyo8pxgj
PaWB05V7jh1uUNgI3GJLUmNFICor/loaKRevL1sI9YZc7ibZ6TSIk2fYdPNt6M79cxn1fCMRhyR3
/BJFOA5g2kfEtkaXKkUKvsxSNIQIA84RPPx8jVB/cORxmhOoD/8uUyPoJSMFPEXHJtNqg5y4g16e
Xl1a12aSczIVuAt123yiM+wipzS+E3MCGavCqYUsza9ZtWO6hNhY8Z8zyAEW8IDWN/+E1P2AGW5A
LzPEaWNoTVpaeFFmqzItvae0mnmnUjA8+BkECqZBdyqreStlASgTzyiUuZjPn4SvL48FMfALvevL
gYENIInmFCV8VdL99tDGDl8Vy4Bwg6+1fg9MIE5YQsYPRqrNeFTiP3XhwH7FxbRC63cxfPAK7Piu
A5m7uqxEV+ZWf5ozQoBn5QQMVAMJPuBHkv59JGN7Pob4Z8Qr4JCEJruJUfrrrOgBiJgENEg52m8X
fyApssORHMjGdecDPlHek4Ouzb1tAFddM9/naJKhdT87HS/ZsZUFEibOo3Klskg8MkBlo7fWLN9f
npCTiBxZ85lXHVbv+0vBy4xWPC5w1u6xALDvM0K3ucKVCQRny29i9stnGXSWtiDNBR5Gr87LsakW
kxUlSpp9TqgnbosnonNth8YqH+1q040jlYx+a52YZLTJZ5wENp2+nUuDt8hi90mMtFJhViY4ZzCl
vjMXxfQ4cBZnNyL8Ga68PiEcZQWbixE00THtOw8DFpb8yAKP5V2aYUq7naegPajMK6uthyC0dye7
WTf5Zxd9b9yBvCcQdqwa/nT0UEuTsrUc3WOB9waTh4jB3VU1YZa7LcfUbj9A4YPRi7EWL3rRhws0
aR37pJ1jPZVYBHlSkUSX5C4TTz1ya06XF/AzFunCfcpt4oIOrF0ScOJc1m6cIJO3koNg5hxk6is8
nvj2sj5de4z3OY2A/VS3bvEuGEOWSGiO3cH1iukqTQBC/FoQFb5gPwSmrtO66qbugDxatC2V8J4S
9HDuL6sC12M2RWHH1rXv0v+22tq6zj3dbSh6A/MJH6pwvRq8mkiklsJYB61NE6LzsJ1F55kHMgCY
Chg1QIU7d9aYbhIh3BUs27q2XB6BJWfde6lP890qE3ZWELecMJpFvQM9It+PeUO0dzLrBgjBckul
zqI2GaKPtMsJ2pcI6BZDgXkAeHGsMVAr5vgect6SE8xsG30A4a2eOGpei2kgKDRJN8VAj8KIcDXq
u83HgW3mtEAMdolQ8q5SbuevBKXaQyQViZ+X8NyjQoEK6Th3MOByddJCnwGx5A8MVzN5GMapTm+s
Pge1jVuRdd2ZE3fhobzDGCtrWO2mFS/d/eCNJCGJUUQP5gx6phZSP28Qze/d0Q4+jKGsbmzH+5Ya
sbEuorw/IAZhroKOvQO8N/+RMKlfBeCHVo5PSb2eGocNLDke80xwIqkMJ/uBlmdEhqL8hyJH/8sD
nbCsGm9eQDCPuYPDTgj2LWmxRMPCsDpmQuTvsF23rDWnZnWkspeH2hKopeJEWL+Lwbr8iGSpQQI2
2gMg6VhhGBMP2IEzpTevWh38r+Be0YhEv4qcanQbKpiyZp7WgCmp6bKN67aMZ+MDcGw+TwcOik5V
ZPGSHA+PGzqA8yp0AFXgOEhcaidyHMiN8q5NQ3lXJIzSscyDL9/O7BldKBcMA06zo6X4o7RlImp2
3B5QO5pNdkN+4MYzdwpDnb8vTonbdPGb4ntDjsnpEolom+sz3DLy+CEOY1bQpTBMzKQWV/gXC0Le
QExrfBnEJ/ppyBqn4M0QS3SPs4isa5hv0QO2Vv2zvQDH953CPVKD8V1r3+b87NBJOYxVQrRafED7
E1deX+JmlBcER0RBnK1qa/ZEqfNNETPmqjoGbJtY0L6apcvkucSSohmIe13LFoJAT5IaG8WV0Xg7
P9GReVkaTiBqu/QAYiD77k6+2Z8QoGXHDQYjea9gOGj8zDBaeiQGJ3NVILJ9ZGBkBkcKNjkgl4k1
SjiO3b4Z+nFXurYdUqsM3pNZLNZ9GFq07LyIqESfh1cS5AAsV3FsU0lU0Aeu/Un59ykd683SBs5R
eJL9sOgJ5s+UGQruDz/5L/bOa7luI23Xt7JvAC6kbgB/7doHK3NRYhQpSicoShaRUyPj6vfTi/aM
SPqnyj521ZSHnhGF1OHr93sDLtugZIVJN7Dw/K2cO3vHleNPseqnuykmGD525+Su7iN6aswQVmdO
OxC6CaHyVp4sTHs9u7VxpQxZTWvK6dLfOjTBDnYkjO/wRcTvadAvP4jlG56qfGopt8ccAYmcbRIK
WvMDHORqD5lwfHC5XbXpwzCH39qUabOlbdccBVqJi8SDvBGlMvlc1F10i2wRDjP2gfMma4W5x+hm
vgicOrzDWDT7XjUzf5MozaSlUi6D6GopDU6suRmN1trrTJWuVDDILyd05t8Ozy86PDZipnc7PJfq
R/Syu/PHr/zU3XE59Vvg5s+tnBfdHSGRz/o4p+IoKoGZ/0wTlr+dRL86gNczaeaAXf3Z4rF+w30Z
dZv28kERbAZ/p8WDOzy42n/hIoExIA0PsE1hsu4jfHyFu2Vtj+NKHyRX2NU6abBGcDo1kLAyeUl2
j+teu7Jhf63ocqtdGNLCEatxSOQ6C4dqJJXekVa98sCjV22XZJ1zE/u5kU+fhT8YmUmvXpGhN5TZ
IVpKc7zq2G9+J79oZC1GG4FtqrJi9j67tyqIAlVsZ/4AR9SNtgUt4KPuqT459L+rVdA2/jfDZmmY
JKmkHqgkh5ZoWU+Y9t0IqsA90fXLxgly8zLLkkrLpGXfr6geimy15LWiy+q4xp1nGt/8ScabQsBi
L4HTLmQ8JGcJeScfgLSTM28Q/deRcnHrmnUAOlTK+EbBckS9U03z1UDGSUDvdSzU1ql5YtY05ADo
WPJ6QwxMfN6EdOiHJFp3+H5+S8ahu2sHGacX0AQMIohq7zJRpjtSEk9xss45D6zJGo2hMQV4NdNw
QsF+64muKzd8ifkhnKtyZZjYOK/mKYxu8bLEhaet5jBD7RwPZ4kM43NciqYHjIMssZfuZJ5SXrcQ
/ZGhwMUsrB2+T+RG4ddff57VhFdM1KT4qHiknBhtSVIOeAoJL0W4+Jd+Nno9CY8uQyJFEcZhb4rb
ZQORulVwvbz5S9fPjbziSWxzbWdDMW2CPJ42idmDhmj0szDS+MlTOUpxQrQObeL2O/QlciMaUlH6
Kvaum8WdQFTw9drY4EbX8EbUca5cttuisa4NEUC8GQp5DF0PJQ2ZV/J3vTduJibNBXZeC9X3M3gV
kfpmEfdi1B/cE75lPoNdmMWMQF+B4Pzlb3kRbr0uUD7VVxB24upsKROAOtMBOCWlyU+kWvVF634Y
Q1wHKc5LrESAxiykAJQMvL3rviXOhiSYwbst6hIipAeKVt/ninp/xTkRPcMJf4T6BxbpTJMOX7Kj
tjqmiDE4/9VR/HvRePASgOjIP81J7jE+DGBaLXq8qbpoDT/5MGiYVIbl+AgXXgOoGktFNlTMZ2hG
AVpbZH9EDyEFwjUkzW18mE2XILjOQhixHk/YrakKb1dGSXKFVZ3FoaAZMHGpVEiQKoJHj2qvnhPO
39g4UMtSFwwfliXpG4QvrrOu6Es4GzxnBmuNXoXtJj1tPcSjsg2poi+8j6QEjhe53rFw/O7ReGF8
xIhzyYRL9Q6XG15yYYBJE6N02ge1T6raFHp7tPVG2QW4jR7hst8sU5dSkffGd+O067anHdgX6Swu
uspplx1+SkW3i/q5ephA+siM01v7Ao+k2rthrco9/6Ou1pHLdwdWovnWhVRSnf0BMeW5Lfe5GXPe
9dKQY2JVqyeiG+6ExsmcRLSU3pk91IcxI+DsTIUzsGZtWOcOkD4G4al9DbeI+Ri6wCHb9GTKBS9k
BUM13S+T4x9TGF0ZiXfGNH2YLApKz8EZbcOVsr2PdmGbWxFFeMK3qjgaLOnGXlznGnNic9g5fYwo
Ikjt80pygHJ8qqCtkdRaUxDT2awXNwF/z22+c+ZG6TfVeOljanbGHeDL8KU1p0FtYfK4zDV3grif
Ls62sKTRnSlyhNe50xPsJeM2Uuf8ARcvTTxDIK3ZsiZGi0SLIj66rSHIPQI3FTUJrXPuDigYcUpH
Tmdy/pAqclYlZkSkuCgHC62uGIlFpMIHEKrKuieRFgjlk8UZ6X4Yl88uQ5hkyFafNANYkgcJanoN
X8zaRF04bzo7bs6wMvTMLbwZBIEG9Jh1NY3TTRm27gUEzB4UXKHf/TiqisTPbpHp3m8q56Hppgdc
2Qgk63CbtzZWEub+ehjMrl31Qzr1H9Gf6Z6L1d4UaUUoOoDXFF0jug6VrZPO5oWkZYcMJpECbYVR
eGxaVo0LF1D4uSv3bz31q3pK1xs/NQbfMGY+Prbt4/e4b390XfszacZ+/s0/yioZ/Ib3iMSCRNAH
tuCM/Kes8pzfBKCfELjj/EmP+bOssk86fkI7PIHLAFZTP5dVtqOdp5B9SHh7WAb8v//7ffqf6Ef1
ByGgffXvP2vhX7YWYU9yBfwxaFPzM3f3qk8dODMxe7VRH/wkf4ohx+/JqQtXiU/R89Pb+Qsqwl9d
CTjdxSAVntAbS7u8JOFhgeB98G3iWKmrvtZlNa3GMO7/Vu/9+Zm4Bu1SDDJp1Oo7+cnaLOoMEIY6
q8m4yfp12JuX7VCkmLkt93/7keA22BgyczmTa7280IDRRlCppT7MMOCyPHsKjeQp5b//yWU0g4u6
/K1dAFUQwRFiqlFxaLTeR47fwr9cZ1PyD14dYxVLESz1MZ147fQZ1WbhEpVaHwaCUT9MZg9ht4IL
oMr0Fw8lX1bzeuD5EsUthm0OjsWvm78UcajOg7E+xOOYrWQ/38zRBHow37Ol+5v33+BL3tRpRPj4
v0hoMLgO0qx5+aEMS1TMzao+IM5DFgf58pD6IEeVkTyaPvquxFXOyqIF9veHIocfnR508kR6Pb2k
qtCPULsdEOtUtz1RfSsRGNk9oTfOL+aXHmw/HY+eXygIIKsC1DRm9ctnXPq0nxN0WNjP04Iq+nre
prYZ3r7/Jv9iFhMv9d+raDXQT3NLe5IMBjL4gwEB4dxW0/1QjOWxVP/s1f10pVcr05gVcYWFBAMk
7+eNnNJHzdCiAv3l9DLfPhT21VDqOMQGoDivnfursBB+UdUFhjp2talNjoOrue6ApNxi3gYYVWys
QFGs49VyAFerNqdON1288jg08CVxtAA79bEyXyuk699PwstTvcax2dr1XvY0EzJ1FlGEf6y9FsSw
1iiuHaDKqmr+yByHxRZhjL3u2TEO3tQU17MK7M+ZZ1dnIkzDrxS182YsJnEIvQWF71wG+zFlPGfe
JCNYMD2WEDQA0Pw1QHJdhwt9n+XlFp+n8pbsZxfiwTJ+b0JWeXg93Dsputdz6gIc+u2QrmPPj6st
/TLz24kSlbTczwknK0IeOgM53lVBVF8ifa82HQRPnNwc2Dorq88Dgv+cLthLsrl3UJ+mbdqgQTVU
bawLk6dbChauguRIwJ/SxnKExYWDFqHJJKUSyj1ZO/zhqm49QEI9ugXEa7ybq3PL7LB6KyAI+wEU
IC837c9RPIjzKbLSr5Ff5fdyxC+haZ36SyML+3PIs3PSHwE568LtF+5pAOSMvTro1o4zM9cn6QJm
G6gf7tvRF+fQ1Itrernd15BXQyRzU1/KPn0yLb5pTzTp58JPnqZ2DG87uVRno14a4xb6zMxBBnUT
BG3qzIAj5VWawHIgAso9Y0Xv1pip0MiIcmdFGZDA2rb78phEgJ0rt0fZHzl1cJnKqHySBiiqVWGG
Jmm/lBxpRvStp2Gft5F7XEz6jDFo9zZLeAnY0KbrxY3nddHU0Sd/IamXAL8k+xqQG74qwIY3oYh1
E5SE8IXQeCXzfYKuvv5oocQKNjIOh4c4rCnZbWug31dWGRi0BEH5QNLi8pl+qPg0lVnxZAP2HnnG
eUsUMcdd028ObkrDrbLpljhlxfghHlSQdYyhTIaBeTyQ6jzRMlckCIBx2nyCLoTkuJrsOuL0HtEv
wWsjuG8bxbRzzcVYDy5b3MLRGH1AraNzoSnE91jZR8O+98v0McDLbxeUzCOio3DBSYIh37cDTawR
NPFhUUu2B+rt8Po1lJ3sUuDPZbtgdwNW1EZjv6KpY31bglrD1Mwt6mfon/ko2rvB62AHpq6A2pKz
hiIdEyuFwPGIfVOCbH5MjLWV8SVEHGVfm8guj+AbJZLD1l5nKn2Csh/gdCOdIzdi7ayomDfG3NL2
iDH8uIgy4hT7KA/2KVHQq95h6+sJN17HPvQJWqDhbToogrPjeop/lHUgDnBa4GZIDQO7Vv9Qt/Ow
xwSYtPmgZyAso1+SSps8tRj3rBqDYO7Wyvdk3v/oeuVt4na6hbZx6KrhWx/PybEAi9/2YS3P2Qq9
67hnUmLPMG0R3Qwfh07BqsuY57i3hyu79rLPvlUv58Sy7kATcnQOU92tizFrM1Le02TldDmD+tRt
iHNsWOgmBZcORSXdJWY9TFeECHTIUVam83ZRrG40kIe9pffd2uW57SJ9TIAQLn2s2x/Bp/1rZ6Bf
WAEUf0rd0DlOPSOKeK7wa697BiZkmc2Ad/SW4y/TqPCbgLiDnuBDQ+VqFbWsObGb+deWVA0SzPxR
CBZKpSmEEnT6ekkm1CRKzRu4XDRLhNP712GVKfRyRF4SKcow7APVcPYu+k0KcWbNia7ayJFLc55T
h6T1O4wxrPF7jDlvXeYlAd0tkeIu1kAqyS+dmljzeHR8PkJRX7aNrqsruzrPrZrBhFajT1aF5eIY
zNuhp4r6RiJNOq262Dp96TLf+mGOrFaDHiPChEeVhV1CB3KKdsMMMOKNVBIrw+jERRqJXYs0mUaY
stfCgbzTdPQDhkVWd8nEG1q8sNxMpqc4M7YjGS4dK3du0jyK2A0+DXUUrn06msdw6YvrtmftMSJW
jzFg0gOY8c6Dqt85KUbGUTkkF05om98Cq+/OESdRj1Y9OFybHzhzD/uU5tC+CCLjY6eSSydxhgcj
TdvLeYq7j2G6fE5MZ8TwhU6RP9PqdRdLHJYgWRBgNsUl4avhVZ598RpC7LEseKoinfTYJXfM53s1
mNHBJt8HqK5o1jTXsceecQ1hW4z2LO7fDFH1K9tj09Pej2dGEuf3xMeXR/BReo4FPf/EtGqdvjDO
9fMiK90Wm0y+wY6z17jK6HSt2bfLNSmQU3/AF9RVe+ShKxvx4rjq2iClq5rnLGYph7yGIZIGxRo/
q+ysHBszWPnYT9FiJ0B1Mw/NolZ57SQF1gFNZ2JoMjYgzoV91xZ2cRwbpzhWNEZqFJm9FnO3oI6Q
eewc4dhUefJ8Hu2pWNh8wO4+ysIbw5sG/SdN1SyNjb0LQTI+jmngDNPKLsLBP7pDr7Ef2cNRXlOL
YwK5Wgj4e2rnNAb0GLLiRy2wprGSyDubUH2CxM3Qu+gECxOJ3sS6PvvaYnDdqa67KqVHIzB1+4DA
Qz9KMe+MlYvXQG8N+CRY7Vc/MzM8eKb8dkydCQcuS9L2p7jGHqT25uEIqzHbJLX5zfX7Q52mWG7M
DvpHgS2jDddnw8IxXAuRGh8t+IHYN3kFIaauPe+Zp7azqlL8Ffrc7w52Q1jM1ISPWSyyLb3ubGtr
26TKa6wHDC6ni549GjVtpMxNCT3AWAe5s1wwXaPvUe7hkZJZrYFocwooLQ3jLJmE6e9gPbK+uZLl
24XwCBrrgX+PLma9m5oHPmRoiFE3z2L4hTndW3dHbU/nU8IHApMCLYx5UWG3yxK5fWvmB7RcrDf2
OHwkXNL0aMdSJ4C7JxezYwDo2gt1RRao6pwJL8472I4J6vNfHdReChc4Oz3b5emsRpLCOE+/vB8v
siPmAPejCuu+N1HdZaypo5c8lnl/E85sc+8fMd6cDANt0W5zJUQ24ByvePx4s4giQnx3GBqKMNQf
IRsU23FJZ+XcgA539v713lpe6wt6QvvlBnSjX/POS0WB48qMqCO/GY0Vq0S1SVrQwg32h48dTP5t
1sbUgzRurk7bzlgt+LsDylo7HLKMdZjBo0KENOynln39/ftz3hxPuD9BsDfdL5wi3xzKa4IKSbju
s0NcFO6xH9riqXIa5tQI5cwsVpFLsZ3TosdzNLW6Czg4HGYz7ri2KLQxHnuklCmPvo0fyGxz8qSn
A2Eln3tx7towvEqVKjSwbbDthob+dIeHxCHSEX7OxMF163pFeIumxX10JGawq4B/7H3D8q5xG2MD
BnQmdiFJ0q+nXbEsiX0G0M/sXxn6WvoU++KUq98FFSXOlFJgw/RqcEQ9fm7sXtmh051+YcAB6SZs
pEfHfWgSzyCbr8baCd+ZnVD4vxHv+HeDschZhhaMRRyfhGH66g6IZRglPtHJIeC8vRdGBC3OHX+1
DLxBLLgKQAVZikSkklrwCrHok34IZVklB+lSPEsysghCk926wfcF0DurnNWccnhAMz48vD/e7Lfv
mBLF0fgPQtW3WbOzlbmDykec3tsxChG9w/IwaKh+BSwX520FgfIyoNV1X7rzfRbMzZNRi3HbzYOg
h1iVMUKwSKlu1eQ9jI6oqyknXVit1N/YJ2Cy9HsTWmF3ZoSE5DwjLv/i1b/Cqy1Lq7v+Iw57i1cn
30k9enyh76Q81b/0B1Tt279hh8qaSxcfH2qUav+BqgPzNxflSUD/X6BGecEA8H+DQIqdqcT+xQRI
5i/8LwNABjqrUEOXTBoCtF9B0+9B1a8ztkC2LMdxcYtC4eW65ms/52YysMjLW+u8xCoAWuYQFVDO
lAAowK6kJIyhiuGBf0gzNE2UvCQjYg8T19geBND6vGQobQvvNnLDJhI95EIoKWGbbnoe2YgnVphH
MbeasoVF8NOb/gvsW8/Wn1YtW2uF8HoF7GHhECwbL/dQv+3HHJN/dX7ij1qaIS0o0z7Mg2ci3Z45
Gb9/QTbmN5dER6X3bHZwydd8tW0bSe7URl9F51IGH6oOWc06H9hb9qT2RBDpssZoDpYy4fITG9VA
5HEHzz0EkoVnJyLdSwy9BEBhGUh1XZUyBEexO9RgfplA3atKZHyEzUECtVF80Mwsq/O01fRnMB32
CCsL6ak3qoEHJ0hSh2Mwlrzrk8wsX9iK6IaLx66sYSqnjc+lAuCIaKu8UB86RAg7fpQGqITki1Bc
w8Lqd+Q/zB9nTR9TlsMgGB22XuVQCs2uAZlx6eBNKx8cY+1F9Mi32KMgTTnp2MzYhXrZxJH9ycIA
BIam1/JsrcLm68SyjeTIbUx24sOEFFBP7WGEUCcru4kvp7jgjgJNhqboiac7hYkw8S+NAanPTmP4
ynZFR+ICmopn7KQ3y/rBxm4hPnYKWr4XtbBcDdsTw82iIAqTgG1Pn2vfmoyvjt3x5p77jRALaACr
WjOUB+LFl3UooXtydtBcyrrPuDs7HdjBp6UxB5gWaRprexsQxQpOPJ1XXA4TndstHlOW8Pt+5swz
9IpfxzWEA1WTyGuiWPiroeDzkp5lHtKl1fUQ4yNbH9wFkeSW94hyQZz0tSgHwTEmgZ/U7bxUfNbB
FrZ1ThQDhMcTo8/TLyeAasz301K1oDG0tDbvDG+9DMP4MY7G5drwTWwZAcimg/ZQ8zHGSSwyH9XM
JMwxAOWAIb3R21SDnW9xP41g8TeWdv+b5k9onboLdh/OZkUa4jmzEPryGKWd+DhDLb83Bs+6GIc6
v3KcLHq0AUcOAMeuDye99B7LKBs+1w4CWCx9GLLxiCfZAOfFX8eprukLGMvz0Z6kwHEJut29QRpT
d/1MUxeDx7AZlOYiQ06X6tLsJoG3P9zYkiyKHsI3LHpY1osDauAa9ncQW74dJBZ3fJoh7tdf+LFI
nwj7QRFbwKJOpdY9VCfZDBrnfs3J2fqEkzOfJ8+MRqJiG/m22CZBrl48dEy8GSaXl5ZMyqyuxnDX
mkbdPpx0FT5LvNoacD+mQ2LXEAhO5FCBX2m9CqeW8/6QglmexCM0L5oDygEEFU6p9Vxe1XOVZ+az
xWxD5jGlvBcv0EzXXnDegP9iq0/ZshjGvdF7S/Ohs5WhruYJJ8hdzvFkvINkMQd3iWsW2U2olfC4
cimEXQMc02XQReQyF7xLzpSaJmWOlJ1BEPEi6EEhocl9nLFdVpX4WDeQodengZxNBh+ugmgJqWfQ
k6JTWIMg88cUi8UcLX7SG/gc032K5cOU+719mYbYt2C3Y2XVd88ZrYtY+premmtmtgGXeDp4YaTS
r8pSWG6tRI8tqxP6XfZZsUJYMUa2i1CXVVGW0qe2MUJkbnmETMXOyDCBjGOmx7bx+Oadln+m3eJM
n/0+bLIfwittGwxqbiC6F+Zg25cF+8/SwCPDNesshO1f4BNYSdM8i20HjABJMfi+QX4axskLDi5J
5F+UxBw8iKEPgXGtW48gvnFtFVV/h/W1scWnLt4wMNq100fxmZMHIbrBMMlWRULCieVYs9jEXiEO
ID9S55aljZEAo3PU3LkAACUkm3oOSxaZ6qyuffO+FbW9dgrzqwHUs+pK7FeyuYQTEY+Tf7AyO/qW
t6H3Y4ocZDKWKi+7XH7oR9XM2yxX07WsvOircIZyW7BJbSj7nBuabuVXy42LnV2awE3eUoiV2XkK
ecWcrb0643RiL1n+Mamj/M5OW28VmG23W4wOCGCYCIRTmFDRdKovh3wpPggQjm2PV9M1y3r9FaJr
fDu4+dXomVO6V/Aids3cTCuTunM/JFVyi3wjvyNts412qiux2WQD2+RZsxxzI0AG5oBToHcutZUT
6E0yONUnNp36oRRFHW/SpS13fmJWn2Mp9ast8N+iZ9aXa+n10wUSRweq+1BsotBrnxLlqQ0yCfdg
6zDWEU+yCxG1nruJTVHOmGdSDmxaNJ0AskW19/Nm1l0upzrz4sneRQLxfljVe5McjY3iGR+wJAJ9
wgVanpWcv4btXHj9RdO54W1Qx3KPnC/bCYOYHSM1Fp8QDykvjLhrzlmw5wPpVfPZaFgBSTTZuJ1b
pdYdBnLrpp9THKda+WlIhuV308zTcxTny7kqVZD/oiX7ClagJIIYqrW/+ozvcPZ+WRI1VQFVKMcw
6KTjyCDfrM1Rq+5cA0gYlVd1HjLLD+/XRa+apKer6ogOwgy078jrfqwbLrEXjyI4NpjwfMHjm4Wh
7tAq/b2+7+k6WGISaUy1p1kPL59uiCvZtwG8HBecnDXVVKzZ2sdNTJpZ//5DvcIHThfTLV9eJ6ps
mvcvL2Yxh42IIvB4UvNV2m/rxA8wkj7Yvn+pt4UsGAlWcNTiJuE2rxvpTRR4tTGZ8ujI2bootY+T
IMEKJBCpS6sjlv729bAZIcoYYwfpwvp99Wh+xbTNC3Fcpji8f96Cythkx4AeSTXyrCV+/5r6db0s
1nk4ncZFQgQf73WxPheR2wWqc4+4pFFdeXiXoZQLOKtiJgiqCizIbyH3RY2ODidl+3j/Bt4OUhqB
gvdskjsG3fnVQ1el25hTnslj/6wGRB12ouX9g6sQjBOgZhLkbbwaNTkSujJMWnmMMBtD9oW8yfN/
GUT1V8/CgdLH9wQ44w1eIzvHboTBs5yYFzKhg4Rl2z8YJoIQatOBoO7rAJGXwyRr6A7X6HWOdogo
j/gi5tyzL85J1dzV07D84kj3dv1iTWcN47Fcnez16vWVyRDOI4JddCehfLAwa6M9O1CK9MQdblEV
oTN51q++/9neTnZShqDMWDwtcUOvHzUA7jeXWtjkVTC7w4p1stMK6CWFD/r+pf7iERkcUJuoweHv
v14sPbzouVRhH09OnnOB3mVp6ZDmrgbA9Qlu0qPm/Yv+1fNhBeFDbBNAfK+NUwZ8Hh3YyNYxh81/
KAtYE7npx3sOOnzU9691QtFeTnWsqTxBSK6H38jbmabbribrCd3aFhO21CrEuBKemd/Uw6IuKiIw
aJ7MaKwnrcml9ze3F5gvTOEOENLlcFHRsMSV83ei+5A1+UtJ/9/PZP2rrPW3Cy9caAdpBisSrL/X
VLMyESO6fwIPbMTZGMmFSf0lnQz2yyEFzVulAWX9L97O27kLyZBZpaFIeG6vaTFRDl6C/wBD3Deo
dSdfy+87XNBxVcFDYR3XoR7vaWJdNH3efMG6Djaro913cJDAh6WJenyaqJLwdsORNf7bmwPNAZiT
8NQcvt0Jx/yJi2Q2pMwMPrO+WHyKblOkX62IZn2bO2WCF575KxjnzdiEVKhnA1AOQ5Q4hZfLTJO0
uuifl+Pgoj9rcb1NsSNAr8bOzmn8/df/VxcDN3IAugOWmte7AGyOgHTvAOU9XOGrVJsG4d7LKUeY
Naek9y/25lPzZMh7UHeRJ8VyptGkn15lkRlW3YbmfJSh4GAZJR0ji4nIKfH9C71yKqILCh0OsiQ7
Ag8nwcVeXil34mSStTdSQai4vXrWsRrI6ggBJku1Pa9TWM5bN8KeJh5jGn957TkKLFlvgxXS2DjJ
wAmMkcMS/UbMaE/6x5OpTQDqhaYz1+jH2GQcjke6V1ddSThB8YvF4+33wZMsoC/Dvgb583UplJTk
p3hF2x5PYseRptE57rfJPjLxQ3n/pb2Z/FJYjAFEVAC2yKlejTts0+1umLAEVdpDwEc/jSRU2yYY
9lSdu+X0S/xQ714/LYy48bAe2kx9mgAQkF9/pXIpHKtRwj3KZnJ/SGkPR+Wi+j4BItJrQXWaJRd3
1TTZv9gA7NdDBG8T2h5SYjCn2xDsAS+HiJvDcYBqkx4tUmIK3HtSFPUIp+XSO/aaCFj/GwbgmbsZ
KvrNFydhfumoKDnY3QyZ4+SRYfYFKOKSabymUZ4+WPSKnxePcaQK2aYkRFjJldfNRsnfNCbiEEBJ
olOd+U51LdIWmoEeXrnBZrCfO2XVx2f/DFu205UYJ6CxNqR/fJ4BHEHhaIZIJx3Shf4oTCNTaJ2z
4noEbbhQsjP2k5vIq2q2jGVfeSX95aEju8X0iBT5ACxtluvWE32wil1VY7/lkrzi5aS5byrCPDlA
L8kRL2xrjVGu6PF7sOKGRJu+SbCEWlXmQIyPs6SaVZ1jprNgFW7l1u+j8rHhSI2U+RLgFAIYSoBG
fDXMEz97RgOdTVZAlLCGAgJ95ZBxKiqbhf/3JFw9FZ9DFoK8BLmua5pa4gBbYq3xBFpOaEpmRZra
ikoryM4i35hualQ28RVEJWzPsqgZuusW/k+xgVHE7K6sos5uqgVGCx4HndXs6Aija9a2Y6jvq+wG
HgKWbbTBFxDeVCw/HFki1VCNpaGoMeczYwnNL/Lo4lEQbbDc1hCbadXaqfvhD5+QmsyWHVI/bPYQ
i3B5cBCQq26JAcL9Ysb0AP4ifyNSkRBS2OiUZ82U9sbtVCVcuskWdq3AhDnQrOLcae3LchxEd2Ml
Bp5RGcMlvuK8irM1JlBEdJzcYIZBtV626bGfWS91ifb6JBUXS8QIKsuBg4TtjYmH/VZojWcxZtAh
+6oFo6ZSOZgWqrZ22U85Z9gV7VlQRggAk/pklQK/Ej8RDDByTKV9YSSKveFUB4DZM/owugZqwE0A
3MySHtb3IUAIjlLLXE1PyIbDK3/BtuYZghN5z804WqfjprZ4TMI4Drdt38LLfp5WUrP2TD1nRs9J
/cdSJNq9QKCltyYrpgvKrtis7Q5uxVpJwShqfKn5brngvdqtxsydtO2/QU4eh90ENxJpl27NWL52
BHJ0IRG51HZ+hWlmYaUaiVXA86ta68UnC7X1+rT9ebIHZIzBrrwPwqMfscrMZEp3ZF2g74ZqxDQt
aoNOQz67vFiXwEJnlwZ2lFy3ZcONWCbYya7O7famXKxm+oolo2MQnuOJLLvxqwDtjZhy65NM09Jd
98TVzT9wZGLIwhe3XSwTa8xK4pna2GH+jV7BfkwbAM1nDFzBWHHp5sAMdTvH+0xhnnV0qVWHkcMq
T4YaDWcYwttYs4SL9JirFrR+zgEldyBoiw8kAeHtWJjmBNQGQt75AGQLqqDxecf/t0/6qz4pGAnV
zf/eJ734Mf6fjz+m5Hv1QtTz/Gt/aqVNB2dbnb6JyERSxbBj/+mEa2J6K+iEMjmfu6j/0Uo7Hr9E
SErgA2iAfmkqzR+dUsf6DccdS9LipEl4crD9G51S8aqcI62TywsOw4J2LE3bVwUD7uQ5q3eZflB2
n8yPbqWN6UvX69ytGSM1DFZ4S4zpfEhA3ArjrLIJCVKa5VQe2AnNPW23+XflRH2xNsyaGL10Hpbz
CfLXj0bl3ibh2KiW5lB2EVszrYl8nN1bg4Lc7zl697YNvTbHIp7FY44AknBnWtI4uMSmsvOuh6of
LGdby44EpFsyBlEPSHow5hemAl6omNMbej2JK7MsjolvjGuoacbKHsivAxuPiCGc4g8Sl5fav43J
pqzGdG2C6xDXWLgdIHqK/Uj7qfURfW/9FJMq83PSeB0O1GU9+GgFYc6U5jlEjqzfYsOD0Uirdl5T
z1cEcZT0q+Yx5VflbCxfCXH0kufMl38n4K8moC7r3puAH5O21f+p6+TFDHz+vT+5CrAOGONMMsQ1
iNd+5ipYv7HHYTZtU7L/oadz+PHPqWb+BhkBQDEge9WWGMX+HVKC9F8V5xwBYPVbsJyk4wSAFq+O
TomXNAKbrewMqeby0YtIqyCKgNG7FOBcosO/v2sETHXa5JoHiWW/i6cZCaiVW813C1luDXY8OtSr
yiQTJrBm6olMO7thoEfc5qztpepMLXg7p0m/nIcJBiHbsq1tEhc6QjU90li09iDEw9edsotTUCYx
XRSoTUJMjoqdgCY7J7MbOrLeWqX40vsjNlKnaMha53ESdxceMYpj45UlAQvcJhk34VjWj05QLjuA
YSzoIcOf4VeWWisZuwbCJhyTol7dYurTG0d/ikcL60PA1d8HdNVyNwaeYd+bQxgl26KPJkw/MNsV
X2IzgPSrkwwQjVedQ829GpExjFeN7ZED70X+GF0sgRH7uyqbrehmjEzJ0S4rGneV4LTo7+yWFWNj
xJBSzixX/8mIuA7vYVJZXe5lY3KQxadarOQcqwxPyZZOsjX6i+PD4pdWlJDyIfFugaZQRt+KZY4u
B2+uthVJFRgHenNTr6yo8R+WfuqMbYnv1pZKkxRFuWw6/k0X3Vjop81w4fm42a0zM3IOOUcbGOZI
icYQfYXKr+mi5PtCFSbRcz4VXLCr1eCn6wGQ61wV465xG7xAaasyYGqPeLQecyljDsLrQc7TXVaL
7MGM52zl5WW8duh4r7GwED+MckpvODyjvQmmZlMGRrDDASA563CT/YL5QbYigAQ6o6fKsyQou6Mb
wnO0rPwGv7nsepjogAFxRx42Xw2hrqM8tlV5NgXzJ1bvAbl+ELTfhE7lKEja2eDSlJxl5MpvzbEr
zoHKWsJn3WINEyK/qwbiQBpMKvdYnAXfJcmH+UqFKr0a6KI//n/2zmNJbivttk8EBbyZAukrs3yx
zARRLJIwB/bAHjz9v0BJfUmqW7o974Ei5IpZCfuZvdcGauiQCopv/DpQ/pKGPfThE1k2/JTSK/1O
dsQ5TS1GTcssHnOtMV9dEGwJ3DLxkSEL/OT63FTIG+wdyXPghUQ5YuwE3CSt6Wscd/77gr1jGzS1
rsiLTfp3uXRbiBDyYKSTHYpmuhrt1LkpEKrvrHFBeOyidDxIatAje3cXxJNnvAL5JcPQq8inNKf+
CKCIbBJbBchkal4rCGturMmpD8IqrSuCZOdrFtbLoYQGeodAGHjj2OQvbZXmr5zRYj/Pg3U11Etx
GKqquRaLXXw0yO7jKIZsdsqktdy2Tj+ey565KotpYwzjxvfuVd5TY2qaxWMFCM/FV9K6CxbdRf7J
LXEoZhlrYeNn2aki6e5m8IfuPEore6Z7IpwC5Jd+acSYXfpUtI8DwuWHLHOBqgqMKxqhy6+1rXIU
9W5/1Tt1oG3nwctP+uIt5g4UbnnLqiI+NliK9v2iJ7Tjgb+T7eh8c0YMEswS1POck26SBNqxEk1J
EFN8AUdFjNSQwgoLUFIYVXI0g+ZKObqK4BaHDUDDL0M10R2IqjjoDLnCymlw2hkdiWdZ5e0Auc6b
ZXbbz+SzDVeg8jIoTAjR3cqe7vLaIUtS+OpQy8G6YxqvXgY8Sx8Ih8Y7Dkh8M9fN8Lx4ylhtRRBT
u77f1OWcE7hp5/vGzl0MaUMtnpqMvorTzt2iTe0u8ETzhbDBfr/45dyFc6xb29mdbaCasr/1DAaj
0Uj7SLzymJKF45jfFnIktVBHJsWljIY9QBREts94wdh324x9cG3WZvJCrDt8aidodzNRuyPVUaZf
3Ezol6AXAdiJ0rwDGjzwogBrfa7r1cxTzDdFOzTkLXKjshVK0NvDMy2jeOrnY0b3fWpqUrtYAmK/
AvV2Gdo+xPXNowZfCpIreg2ztY0HV5WOGQFfiKOuddUHkpcZDrLmS8huXZ4fOsxKn4XrbWdapRPv
EnYMbW2+5az6jkAzGOqCbHk0ZN7dJwAIrhm5sJgn0Ix5hBLtU1cNwfXseMtlxIXz3tSDzhvNmO4L
6G9JyN3jnatpUl/I6cpVxGwAj1PlTCctKcd93BnjNSYk62QW5rpmb9tPE96d29lR8UYR27m3gNDc
8WZrXt1gqD/7feV9U/T4RQjtEX1TkHyZxJyviTFBGONkmnBTXKm5czbY8/tIq/k9o0DrtKNviHwK
9a4Y3xsMIQWCJuRk5BdqtGap3X6KQT9vaw9JhO+UWRw5bi6+VTZjhy4Y22c/qVx3a9dJ+dlKEn9f
tXN8GYzYvxr9ClPBvMhjGvgohQXOFGXyfgNE2xfXva1j+fPL7iJgn2wHH9YKFEV8MT3tZW4L53oq
PJRdYzU8+9gscWIFYxd1JG+TXm5Nw12TdP550QL1VbeGYljdYLyu8ZMmV8XUa49p6rivaLd59Ait
tkNCnHOSvKe+wQCyxDFASr8mXqiyrjM9rngs4S4VfqGMMI8df+/19fdrYsrwjQQa8jsjrSNcKP67
YCu00zPrncVzfdGSynnwk6Sju56t89QHNo9BZd4ys9Ij8h0BrjodC3fL2C89cGFVZWuKuXnBgJQf
ExMps0wr4AaJaT15fj9uZ08rdm1bO3vNpY4Hcg3W1OXlCI6022i11aDA07s7jwzgjz6VRU/eb7Ns
hmkMHgwnb3YVC4idzhjhEetsakel1ti3Im4JzTEBad4VCVnITGvraNKtsx/LidNe2vql1Y1Lb7vz
KQCpvWXM037FpmX2WFSm4BD3rXdAStlEXdGpqIpVd9tAa7oVqmkPiM7Nw2w5VQRaT4umaQmWfUwO
1DO1gPk4W0GObQVKxDe/1IbXsvadXSyaF6ctvK2WB3cW7Mic76f31B1YcrG3TFkS5n2Oq6eR2tGt
zA5do+3KmJd2u3xkjSyhARAPezKHeeMA+rtSwk+4NO1uV+bCuY2pTXdGxst6II0q302+9PKN1S7U
HwCkhmu6vHaDBfNTBXznBikcwKF40e0977tqN2I8wD9KKpCWGd7BrAv/xjM85p+0RK8UaG6HzMSn
AFHxYWjyOErQpJuhZ0hDHJ0iMSKubPQ4dTOmkbTn3EEOUVO+jh1CIU1M966Elz4t1nR0dYWMiMAj
7hP2A1wcgfeFwjfdoh8394Lc7Qt7e4rpmUoV8KapTw+jXiRPuqiLJ9ukBrSTbrEjh5TYm0b0wdUi
XKqVxImPoMQH3BLof5G/1rzBsD/FR5T2ctmgYspPeQ/AFsGPkQ2UmEF9KFswSF8tTMtdgPyJJZYP
Tb+F9TySE8pwRp6APbakW3TWxbYl/LtWGhuYgCtMq51PaTUt24TC/2Vx/avcdh8TF7vWYGbXrPQM
vqV9KoVnvGXM/kOJlyxqY5ehrleyVF5G86g0rwrHKbU2a8TNtrGWd5mSMu5pd35jA4AHAL4hz4Hk
spbMsrqvpr1uabgKceTNtAhXWWGAZM2TJ04LSFjMPFHQBcPGKihutCIjRS2zLp1jvxodIKt57AmO
FqLYCOFLspQLDkw5BWQK4pPzLasJGdRVpyRtATsO/g4gujr52XiTKtv8ZEmUYhFQqDLSXUBsBhKH
aNFmRKwCNNNSK7A7donWAKPMkuXWq2KLsYdACuYK228QO94NwDMRNW7FmJPL713rvC2y2fgRCbB7
aDDsnhwTulFaFtlmTCY7WnzJa65LAaM1Hoqnrl8iFloORKBhCjGVJ9cV8tUdnHR14+h8udwvttnS
l/QJjWT60JCa+EPX+m9E37/uUFDKmw6CdYz9hBvQH/68xkhjWxXZ4GfHvISETYanF5/k4vOUdgj5
fLD1qv1oqKUqXtmke/39h/+ynVpl+qarm+YqiWDEsar8f1zoLVklXbU02dGYa/mx5JKQs6xI8WcG
4v7vP+qXYdP6UWS88Nfa/f5VE5S1We6ijeajGpPcZ+4RhRRTJfXXv/+cvzjj1g9iBxbQ9ONFcH8N
yRW1gkgrvOQ4kNizY3e/0uIJ7CyqrL9tpWBDOhJMAkLcLt+hrdNRAxUj1DdO1+Y6Bou6/ftf6a+n
mI08C2EMOqtgyPul9x/03k97ugyWBtVyQbeq9la+SsjtImBFpiep/MC7zHk2ZPy7D+l/86N/nh+t
V8Z/HuCu86OaXd4vw6P1h/4cHjGiJRQJLf5qcuHW+WN2Gzi/eWQ8/O5U+XN0ZOu/4bkzuJkw/XI/
rX/On6Mkd50CmwwIDMKN2KDb/80oCTflz1tXtq28u7iJkEmh5cNn+vNNKw0XZEabIKZ3dDiGGIvd
sQ9tdNoqbFx7fNWT0kP77tT3WaOq62Wi5Wh9NORRFQz51vAy/SHvxaK20pzFTUqBBVtHQ9wbeHI/
B5l1wiZvhLA1mnbj+Eg6uC/I9ghjPAtASJz0aiym+qwncELD2izOmF3FrQfLfl/qQbqPvdjb24Iq
NkpKjZBqHmX7JUvlUTBdugwdZfoCrkhDiMzKlBRVMoZBZLjP2WDWhI1gkY54EiaRRc46GASzP4xV
Hd/XrY3DNtOm+Tjon4VY6ndPFP5lEVZMgTj7PTUAG8lpdOcdzHL3Zopnn12mC0OTKI5aP64W44OQ
pvYx8Xb/5jUZIIK88o8AXoCjzmbcAhlvjNssbYY1f1Le22DTTrnwdJaXvBqgH+bmV+DVepQ7gKJJ
gLSw12MruE70KrnqmkX7oM3G24Z1nPXb0lZHlbUvI9MXIrhXqX3qj09p0/cPQdCT6lpoi/y8ehhe
pMYTKhocW4UMNfIhXKoA+YxfIXBiTR2aeka7AFDYi9iZy/eW/ezA5GN65lFvcqSr4jPZMv0hWLJ+
Z9CGfSykMJ0zXd5oS+KchOybk4yX5aqJC4iijtftvNnvzI10MwWjQQ2m5KQm4iXIyJPBLNIO/Gml
1jFLswpCf7wYgE3p8kXnIA9x8wywgR3tkDt6usdnXTyiTkyfRZ/xgmY0aJkQPut6W9JhGhv0STp8
S9MSiNa5AI+ttIfLYAdLR6atbkHVMXAXpWtUXJEo5mVTV6VULxYVHY6O6VuWmwM1x7wKeKqCJWhD
lNFthhcjtFvlnRMJNZWUZKz90i8vDVSbs6lZBo1kORHJyijDUzAtm+QTkBzTpS1K7M/tPNnwKJG5
771C8n9hMTgszcK+FM9TsiEAGdxe6QR3SazSaPK1bZOWhKiqceNK5zorgvGD1Gdx1Fcj0pRrWroZ
u0Ht7Sqdr5aldzv2jH31FNR5/KKVbqKd4tZs8y2EQONLO+ndEKb6NNyPpJHG21EJ47VnXltFSdUO
ZMJV7ZtktU4K0mS8C2mRDT6qXt13KNv9A/nhE3kkPiVpZqouDEqLYUTcp1gth9iwPlmjDscVf9Pn
gbkn4fWsIZPIk8ybmqTy33LovRfhzEpntCeCx2UUtUYcjBevucPFWGzoJ+udn1blO4vk4InJ82dN
n5qN20gLWoyrvjqNVPQahlFXWwDh1UueDJ0RFTLvPU5WJV97z5ZM8ry8OfoxzPNSGym4ewbo59Sc
+03TyzsGoAFzlIz7WeoOmHZe41sflQPwBAaxyzh0GzjfGfTIgMXM1LcnURveydE7djJWmvscB6Y3
9TDwWJMW02wtaPT9SDbzvQmHYl9nupg3WgAjHOOy1F8JM4Ips5JhR9A3JE1VZZbT4DbFiidvr4VN
8gits9XfAxu3ObBemT8DN2lV2Bq9NfFEi4cjsQMVAHBtat6YEkPut5EtHaA8JPBDdNXd2J3UPmrH
g83SGflIA6y4DJIgCcKc7R/EFtsed5qftm8wJ6avbZFOr8qujItFB1du+6nzVWg5SsZREFstBXUQ
A+Y0m3JjaN14Grw+0CNDbx4S0TUbarnpSroyw7Mk2o1beSe7UT1klIqRc9oV1MZZfMwFj83asNv9
rJePdOvDvpOU/mucMfBeiUMBF4yqoqAf3S3S4+XLgkOl3I6G225qa2DWW6cj/jPdz29mHU7McGUX
rVv1kS2B9z8vWlJUB0VXIPQXWKK06mEqWU30L8OguvwmnplRmkHu3hg5DqHFKOS9Wxb6vWt4yS2P
xZl+QCxHavlPjl1V9y1qtfvB6GIzJMop/jShxX6xUFoQWMFQ9pSiYPnkr1j5sJu4rXwM7bc6tKFb
1qtMZ5ISRHEmbMRBZRfV42Juc0dC/DR45UVzqbLrwQyGXet7Lc1wV5bXeaDz67pC2xkkU3Fg0P1w
q7NFCg3ZuWcMaO4NwFfz4jhVjHFp6eMH25fuMc/E9IhDG5VFOsbpV2vR1A3EoqHc91pbI+1R8XVQ
N83DwjV+JFBL/2iyFo6Hks4eTyuh53G7vNGdz/BIWm05JEahdrmtzHA2+mHb9vGAx8fheTRkxnJl
9ot3TDMGMuWU32KzxjTUmtZNXBedzUNWkLu7xMfazc2LnOukJqnbXlkmQ32b4Avbr8fzUdazcSZF
mtG4rXl7kos0YNTjaJEyNDl3RbCkX+Ie+1w2a3ARZDtjpXX0Xp0UQ9U7U8hpH6ggOI7G0H2ScU0m
vOGMB+4nV4UI4iSwXnj1nCLw0ihQlL7pc/Kho8EK2rvJ0ku2LLkVRDjWjG3qZERdt4V9M4gyvpBc
MB87XowIQczpmpDkD73Ogg+js8yaTBOnfcmGIn3TAR8fu1pr9ugVNZKURx41XH4pL2m7sJyIPFVv
l425uI2DenprPG/aiN5wX806829MVXHnpetDEyODmREeOAGMktI064dKBS+4BnFujSnBKTh0WpLl
yIwwU+a/U/CaabF4QLzXtbeuZKt5YPvfkgzuusLBnmi0+tl0yb7Yw4Cu9DZUPXnbxJoFHPka4eCD
bJPNTPCB2lmp6+0AeHtRis0sjvJkulsMs86veqJsS5KztfTFaSwnezdZfJOabQrd2cqJAGUW8O7c
Lu7FMODK9qSrAAgbTlyyphQnb6wYULy38fJK7Ts/C6FVH/k4m5+CfvAejTZpTlgwH9vKU9vSakm9
aLsm8gaALmvalVssrzwAv9lZ+p737qs3TMNnhANUELZ08M86w6sXaPnB9fzitjWK7WTDh+bkIGUC
xMlSoG+/WYszMrFpWsGUvbV8nFVDBlWEgcCd5UxCRcNgp23YyCBJHn13kNtyMZe7lCka/jOoA6UW
fu8L/tdC/WML5fkg/P+mhaqr/r16/7mD+v4z/xLA2L8hznTxIqzOIxSw/2qiaJV+04l81tHAGOjH
TfqlP6m2ax60zn9CPo3lj6HIv1op2/4NdAiCGVosvCLYs/6bVspek6V/FLDiHYCUwuDDsjB7+X/B
izZLTWoPxdyN13DrRYUG3J1VqOlETusKdfAwNlc7/K5Ena/m3EtiwnEpMkjnXewvJMskpUl6vZ62
8zFd2rJigu65H4s0g21JGIAd2mWjznUrZPGcLXZ7rrtF/5ITPRaEBsG+Q6hj5FRrETRa+wwy+JPX
95557NpgHE+zlcnpIhlybVP0iZRNZqFwWLri0jBpiYwh7kNHaWd9UE0GL9JPIiOvFnPTKvmGwgbz
qZkWR3uc2aipHFQYIvLBCRWe6l3gM/PYsrx30sh20+xSoHA9sifwDpoc5HGsy7wJ2bLNd2Or7U3i
Aza1GTxP1WztU63o8UEn9fpbqSV/nh0eB9ZgNZsBm3BKTg381IUBr7GZBCAP2PhFzp4MnbbDK7Zi
2sKcWHbM/WKiUkLOPEdZXwZaLzNzTlDKutuumXL3ajI854Mjoq4ENK1YPi5usxwx9XaafeVJkp62
uTRCzNPu3Oyl36TF1pzN6VKjcYJIfvDYWBh6tXNZ1Y2wq+w07a1DzpIIrXjUCSCC3hX7eyyMS2RQ
vZrs8FMxEIcXBonERXk0SqIUR9YmAeRGVHe0lP53GavnNZsG6NfraJnGfdeRw1W0gTZ/oapv8m8B
EWXfVKyzNLo2q84pjQc4OcaOB/6qN0bp6r00E95P1obBeJ4Yqp7camg4UFLEaaSKIT9mdlBZW5Ly
7iisyW7NqB7jVEw3nSpYD8LU4bKcRb1RjUigBxjGyc9FvU0SfdktWSb2oiZxKWvm+94dYK3HWmFu
soCVSlS0fXLyfcryyLY42iSl+vGBRfvYbwtLOcdy1uWO52v3XptN8WH2rWExI+1csIftup/3Y78I
kz6X0NO7wDh1Vj+FtpUUjISz3DjY1fCW5vZIwCMas1uNI+jQhDXJWyJtnZQgu9xBLNX2o2VXG4+P
u6COaPbGYsx3Vd0b+3QSVJWkg3oAK33wjMLUxRUj/hbeFgoPqly3Oo6TThsGr46CqC/sM5Lq5UQV
podLrrO3GngzSStHpEJuxFAkhGQwmdgMtnvGZAfTYBbxGzVBsINbMNJVWvaWIJDqNBhe84TUm6g9
z7lbr+wbdCL6hokAYNLWuCw5DSUv7T7yrcZhI9nQQ9tWo3+rDaXf1I5IXpImwyTb2viqRzBSXUH6
gcrcZJ/no9hjsovDuF15k1AT940rg4fE1pClQPVYA08/LaZ+U1l5G3la7J7FMjoMa1u67rybnp22
ntKQgKTpPGeW+YoCjlX5AIGB8WahW/euaZNZi7v6mwa/lfgvjsZuDUM8QsH8wMgSRDJDGbHRCMAI
QjG69kNjTTNwfG+sP2xfJY9OTgYF+iPpfO5LsE9V0HX8GY12RNaADRyWSNgOY3GcdLc+Cei0kQ+4
bYuzf95ZVeIfZocE26mpRj8cgPXueicxuNCHPrsygnR4ZE0nooLj89jN7R2XdX3vm+pMYigsFBEH
B81LG4B0VuudfKnhqQ7swv8yu1V6GxR+BpG6rr4w4Ao2hU7pEzaIZN0t2Rs6C3fjGLv5fV9K/6jo
XTaCq/vB0GD6skhTJhtYK46mfnnydeYUanYSL/QIH77OMTmF7Kitt7pIYKamg7aZJ8POASW6zivE
r2BjAcC8r5meRbST07NIO0b4Vl5fzKJh0jF684c2V+N2NK3+WyIIvRNOu2zrIu2Q/JvWi4mf4mYx
GEeNs7/cqsqpd2vW260pZXMFa1J/YF22iIgtnGh3dd0l265u9XeE4HJjz0N9D/QKMq5iDwSmYtBC
m53St3lBAFKNlfcKPmTRNguX1nbhkROlwJjc0E9S8ioJDzj6E2MPzx/di9kuCXG0msWizDCfcBg1
V/7kpKc6kA3FWzpuerx2HNkgVV8zJfsHZyR4BfJUTKKMrgq6HKNDezADpjAMVlSLVGqIkMh/LcvM
2rJxQF/qmPVlzps80qxWniFtTHeFp23ZvQeXFh96FnoqS+OjBX/+kupGuzGYl7wV3UiqKQmjF6/x
1YM+GR3yAjcN7u2ATK7RR/BQz3HGQju2p2hMM/1Gjo14Lll9Pyd+JW+roYg/NSLOroYZ43+K4OvJ
kLbapnqd75Uc1TZWfYtWowKaYPNt2WuzSeyPVbGMDQTd4cm2dfRDmd1VG429eoQBtKY1TvXbFhGZ
tfWYb5wqcjhAoYpJXZH4UQpIa4YJMsW2OI799GLPnhM6I458NZPgEuVU4CcjM9wPkz9fi+q4ym5x
306Rm+vBs1qc7qDbCy96v2KwF3ZJl+3QhrhnD7HkY+yNMiHzRpIInMQMKojsmM9DW8sdCizwA/8r
jqs+69U/FMfM3deS9T8Xx5++ypL6+Mfi+I+f+aM49ozfbA8xqIvNDbMmStR/FcdEPpC7w7CNApfy
mO3D/yuOnd/4F/DkTPLQ150he4k/9gy2+Rt7JoP9AqsBA/yW918Vxz+XxiaCVcSv6M8tPoQLbd3n
/eD18w0SoTK0BwcfQRRPPDCgeYJ754dj8v+x/SRGgPkRAAT2IrjSft1lxGy9TAtm62HIycgkuBd/
rU8EzluFle22dD18vQvF86aG2PT695+9nq8fq3+IVzhCXUz8LHNYzv0KvyIcoZiRlAaHxA6wMHqy
mzbjbPC57H7vc7rq9yQoGzKpqszadIvKvs4aSsitK11rA8IFhg++1n0/+kVkQco6DWuV1fk55K68
YK/cK9lsuyRZWHl4aCPdYvqHDe6//RK0TwEWfToFWqafz5Mu7cYq+yU4tAtLztmul12plfYx8yb1
1Fr6iKJVQOLSSjUyFAQuMQUA1506WfO5cOHeIhchZrqD46uP4IADokN3o4+SkdQuQCcjeOUyG/qd
IsIGCCttzT94+bhk/3Ie8A3j/8db6rm/GmY722L+5yGcocOaNrjJC+QFLEm9+p8opb+qsNczDr/T
woiP7+EvOBEH+BWbHT5pBLF24PHOyXP99iR7q73THVDTf3+J/br0Xj8Pd7Rvr4wPdsDrFfjDTWQa
HZGvWsHnJZm844kCh2qAbvj3n/Jvjp+tk9QFi5FaEMDmz58SMISC6aH5B4ntfw8M41tjBdlBdP7j
33/Qd2rlj4ZPvg+sLiZh3HgYU359KOTUApDVXR9KjVEcF68ztylzl71SnDhVEtUUGqlLbmzdi3tA
j/65KVyxgQAf36dDtVzB+GnvJGkyyMdH3CaNkeljOBoWw8wV81IXldpnXJtPmCRJU7VQGGkkkTO+
IhCZD5kbG/OGb2aHDn/l8+Qu2eHvv+TvRtmfvqXPsIJHg8cud+VRrMSDH85ajJkN1JWcD5CJ2YIm
VEZeEndHQqEEMvMOZAPxrjM7oo0Dw4gq28sPRZkPu9Fo+p1opLxuRDatPCQEOfBBng1S/q6dQNlv
HiZQqnV3K43JfDCCctU+T4URSZe9GV0N0mx0GRsEA/MTohlzQ86Z2otkx7IgeeNxJg4uyxLMfqZz
AFVUX/F2IeK7idH5oxs6YNxRUe1k5TY1bWPfWbX/KIkmP2LuLDeV0aYwN5P4I+XFEwEwTo52s4w3
TWFM7D4Wzz6XBIDvIYs622Y07Qi46BC5g1sXUW8kqJllLT71BPAVbYWGgxz5Gydo0Goqlk5+kfYr
G97aO7GdYydwU5Q9onE3mrfYd05q6Y8YF8tnDwXYtwa54IxBL1AsXGhGaQ7YAIb4EucXz6+wNZSm
/G5aOEJXn89LG7g3biH8Te9nq0GpzKaboa/az1UO4U9vO8TKARkVsfiqCc2/wFvTgDNnyVbz5Kks
XX5r12jxfwbHedSq6zoGq27O1dSHiaT8RUi115v8vB7PDQMLRhoBQdvwTJEultYrGcz0tnNKEiGR
1WfS2dSTVoge22CpL9fGoGGFVCNzFZ33S4QmytqbdeAfh8W23mXsdrc5x6k69voQRK3XWY/C3lVp
wxUxQs8aWst6r4k62InU1DZWM/u4donEe6pUN0Q1HR6nZmajwcT+MKlhl6bWnRmXw5Zn23jsi1rh
rUB1hl7S/GJJzrl0jeZOSXBZBD1E2jQKdj4F2PBYyDAtkVtKXT815gopS9hs5cGcPFR5cokT9y1l
HXhI+16/jw0kA7l0n1Uv3k0wZ5sJJSK6PrCBiLn9nSWlcfbmYTpVjghCFiozoR5WAv2BcXc/6ugR
8WrwiCKVzygrYsnyer7S/CTYi25mWK358avWpIpfBnoG2Zl2lAqrrkOptyMX1wjvj9eQ2GWomCuS
zrNsMySuuZddp12RAF6fe5SRkUQJDNSw0++GrPN8hEYMAEPdzJubpdY5Q8x42iulDPuYVnNxMCy2
Cl7N7eJqqtYJpmjhiw1bcwJODAwKZ2yfxgDo8upDjnbyksfG8GW1uL9Yo5xOpe+PRzEGfTgmjX2W
YPbg6gu0wLE+Hgc0ejeaEg3YF+iDFpgxrzOOVRZAxdsYLcrDEtFGOGvL/GSPzKmwqKVHcjSarV3U
dpQr8NaBNWR7lm3VOZtX7oJeMvqr+Uf4fqLBbEcCLztOsXHRLqOJ9buw7XSxi/NRfUMtPdXXuOyg
xDcUBcuodMLp0eM3ZulvsoQ3BwHpxJ7rQ7PFJG7CyIQl4LnE1k2S5D8zheq99Hr3vASTfQPURL9G
lt4OG9IGXHQDTT1+NXI5bZBaLEQ35vIj9YggIKHd+5RmfXVGa2A8ajr1BVytlC3SRHUyUvLRfOoY
LIKc347E6jYcDDx69Nbivkjs9iXPLbFBUDxtMuhut5qDAaQQBnZjuyUBOgmGT6QvF0c87t2XRcNM
VeQwH3OW5djQKb/coo5PC0Dqg1JWc22lS3zyWGru1WThnydMR2xgSDXbQI58c5GlN4FeThsHlgB7
NRaDtmMnZCM0cRcKe+FnzKDonrGhOxiAoRUSIhawXx57vpKGayjsLY8euhe5s7UCrCQGDwZ2Ol22
ByW2HIg0KaLAG4B/MQUno9INQupISdwO16uB1+obNfD4KRslz/XabE/kFY5klzu2uTfIEd3HlQbP
XdbaveID0g2RmZQXJFXwa6PReZuAdCRA/dP+Hk0rfyeS4V7qZruRXmq8AE256gATYulq632Xm+St
US9aV86s7/uWh4KBSeB6JL9o16zz7VKYBPkUebqrrThd0a6PRqyBWuj7jLDsydkyd7mVcUXYq0hJ
YpEN6RN7Dj85z9L22/SMkbklP1Mx/+3nalAhsxh9I1E0x+eAfKWGJ6tCns/qzE6v599zDL6/3v+3
zfmHhpUacA1k/s8N6/XXz/K9Ez+vc37/oT86VoRvJA3YXOloLP/AO//Lz8ymB+SRjjfZCb53pX9u
c1YPNLQYHyw9nJCfwM/6f9Og0vL+3DfoNLq0PDapaWyRHH6xn+s0Ij81dubpeLbKJRhTRGBUwow9
LLvNVXUGwmorfEYwuFLk+eviXaw7eGfdxnfrXr4ofVb0Fb/+Ra57e4T17nn+vszv172++X3Fb1pS
20HVGF7sVQEgv4sBxlUXEFCEXJurVkB8lw1AADG3lDRd5CjHuu5XfQFghXanj36JgEGvbvtVhxB8
lySAHRafpJqm0wozHMJ5VS/o7QSIV081+Bl+HdwXqV/eS7PH0obyoYMCvEdXn9y6rbPcI7KQ9ytZ
c4dpANlB3M9bbbL6k2hYY0A7FRHhXfPWTm10yxk2u8chy+d3zytbkmnqGKfNAmmhZex8i1c7fW5L
MRBzW+fNxkpGcxekHusKp03vndnNt6NujwyX9Go+SwAmZ7/tnlBXQy9gY+JRorMCiXSrWR6rfhCR
bsyfxTzLLrRGwdRKG7Nzm1WoDavG6d4AQDOzbjmHT4XIy2t/GtOd1qfLSZaoe8OUJdWmGH1vBTvQ
nuaxlt2aQZcftCK5mUSe77x8FpslJeC0o5I/6FPN/DuthnOlGWDvjRISKyGu6oFeb9gJVE3R/7F3
ZstxG9kW/ZX+ASiQmPEK1MihSBYpDn5B0JaEeQYSw9fflaVWtyV1yNfvfrAibItEDUDmyXP2XntA
d3LnkcV0WBAi37qtPt3QwVsOiInNd9yvBBr7YniE7l9QvuA92FZGM+SqnPKOJT2025WJ/a4VrrYB
SFk9EKdkPg6LNbzBYiu+LIjOnww5phuHid1d2dvayUxdGJ1IR/is0BYhBPbv294rX80ulTvhNdWm
ormIbzSHRqTb2lYzuxlJWN/fYVoBzDIPc+ibkvimjBsHBxOWyz9MM0MI13bU9IG2mrCF5yLJtxbt
8Ieql9Qxjt8O2yUq16DUa7nz8N4HSKvepSG96wuZkXNlc7I6EYcjJQWzoxW0cB/Pu1mQ3reVTGtu
iOe1DkXceAd6vsXnrIqze2LEK+6peL3L8dI0ZNtE2h8eEtAyiOJe+EE7OcUcIAUfrytIAKxfSXKV
Mgilao+yjWJbvKYUzS/dTGXv+Lm+Tax+vE3dBiFf3bTyodPi9Y0EcsPGgtDM1w1h0k8+xqc7D38v
c76YHddF+qf3A7Iuiu7cNgfsM3LN6emLylUVEgiQBP7yxukHl1T3qdKQkHoOXeUsi460VrqjvdBN
DrxW4JWgZc1YFvNM+cwy0tCIx7JZxa2+Radmb1Ot0W/ZQHFQ4N5EAIFKbYvZor0r4zK+6xLL2Dit
Y/5WIAiE3qN180sfJeThzN64PGqSZDnACnr60dBmcWAgUl6NK1INksWJ6gml1tpyV2F/BUlsChFq
NslqJw2/zrMrQBkErsOhJbTaNmIlSXE0rWX9qeDYroYq5Xxrrm5JWzq3U4qaRWrPsewJ7choIUXM
uOMZ+prI0BBlZH7tZiQh5At5zfxgFLp46fqoGsOYAVbT7gqnRmR8C0XCm/FBm3GJlH5HKz0u/TCe
FnLrKdMIonmM+sVYnI+xWzbDeVCy3UOtgIvV1doYvbaGg5eVc7OxpJFPj102x94fVsyAsyJQsNAn
+2MJvqR1t14DCXKnjeOQfVqYywvipfmKOjYuNrd/6oC/qgPIUaXT/Ks6YPrXW93lf+5cG19/6L+d
a/Zxw6Ov9S2w4Zs23vU/uGjgLQcV5kW8QcnxrRC4dK4VPtFx6cLBvf1v51r/YIH3tUlspOq8lA9/
h2vyfVlAuawMIDaaDp0Wn+P80A4T0mmlrsf1UcLkScO8iu07EwXiaS2mv4kUvVyLuw9XB4smeIcf
uq8SnjqES1EdXUUM51AFYRDZ2vPCJ3CDQ/2vGG/q933XmrIVDI/wUSWZQfD1w3vrNNNg4qVzvVIB
8Ce9gSiWzUS+DTMMzGqIMEGasyeeJhV+8Kf74H8061Xf64eLY9dTzXq+PdCbP7zZVtPpOfQgAtZu
GD6VRdk7IMSkd7OIdT5DP/efiXr7q7f8U88Wthuflmk5zEp+ds8MPbqCyXPx7pe05nPaS58INYDR
5iuqVfy3OXpqLMBNyuWAmdIq/hHZl+nazIrV+YdEi0i5VyiBJRnQ83gmCQyRdP5iDiF++lxJ70Yk
BQjIV23iH0OOl17oaxzN8jDWc0sHyIkgiK2X0AZvskBGLsg5Tx7Z2EcXSfi5lXb1XDWNO4WJk68k
Crq9ex4WwxiDTtqjDGAL9Ddi9ufXxfirJrDt/o/XSznHs2/xbfKw/1B3VxjwCPwbxoPtoiJ60ki8
i677uKDQjWvFJWhjMV0JYlYKZH+DLZ54BpezwvEfDB2Ow1UKceeIUdB+j82+cwJGMdxL6HihI66e
OM1pQkSd1A0yBuBLiFNpgPgBtKbQoaPRQ0jRupTgj8WAXE65IE5a50IfHTGNXjfaMp8vUR5RShBk
sHaytn/3pEnuJDyiWW69vDWy6860mX6wSjiblIg7/5DpUnuB5uoTmNcZHbdcRAIzNst+IcAJ4nwi
xGfu0hm7rUCcMGMC9qX1MFfLdFPpCcBNHA5TIJFwA1tVC0HHxJedX4IC1LDh3/t523kkBbTN25gZ
EFs63Tx+ZenNUjZvHtj/ex3rUhn6LX0I1XJSW3dnv3udPp+/ot9KGREQQVFz1uBoPNkDE510TUHc
QRqv4L378xuwPvAyTBjpFV0CH0ar451CVEDAUPTA+ygeomcjyxmvjQz334uRz/HCfYs6EltGYPvn
1Wv956klgsXRYO+lMYVEa04A8wCzwGDzZw3c6yVZ9eu9mmQxPJnETCcquXyG75TVyupm82aNRTb9
vp9A8ocaPaXkynejtDyqlBmaWY7he+N2wJ/7ksjJf/boH4gNQhVSk0tMfU6ARNV6Z1QFVzBuePhR
TN34S+c/N7TfOcxUKXfGnJPraYEWue44WlC0NPV8z4SJ6YF06MOHPN3N29e4iriGULyTXzNPEhpK
hOUS9zCB5z+nE0F+qCNI8bx8/tY8IBMePWub5K67oSvMQa+tfP10+TtDhE+jBNDIurEmB433+pC4
g9xMse/vxrbnBkZt5m0cePrNoe+zKLoWFOlNKPuJLlo7e/4ZhqhARjUAqRqDofD07DS0Tt/YgUf/
ZX5ECairrg7qBrkrUDUFEYJ3dFdFKvTjJAaX1CI8V4D9+n5Itf2ij9m0aWOAc+emqWwCjmubRkuV
jEN0Y6z+AiHBmD7JRaM1Q1L0mt5PmG2nl/7SvmGCJfe9gUU5WLFPB5on0STAVkdjIG0+5/6pUe2g
WXmH6P0sOx84QqsaRtOldeRl5smm4xuS7HKI/GW+HtAMPjkgNS5sYL52bTlZdu7AtaQv1asOFS1g
J4AZIe5QdQznKWnpCg34qX8brBzdY2L2kxnGfjpfS1eTB8sDrxCMOoLCQK/Xk9eN8ae2Z9l0ytS9
qtLEOTV65RNNslrLDcV7yRFqVsFw5C2gZGrW4ZOfJgoWrxG3vOHm9qHg0KUC1id7xJquGz2bVT9U
uCysj0MSayg52vdKuBn6INolhxatOolGrgoZ6XQFol5y+pGJ4F8C1uX5zDbHvWwQV0JkmxaxS6+q
B9kz27bF4D+XSwLTA6oROD9byvl8AdorXNKpsUTztvQ5UZkyn97nmuNAZjssmDRxgeDo2UuGkWcN
L9FDkU6fMWWId/QaX0/gXRDqyjZaPzk24TApGJCet8FQySw9G3v6irRk7RvxW9lp2npcE2v0jmbZ
4bcPRdMj3+oEInHHMM3f11jaTCuq/Krwm+hm0pr4nkFAcow9/8lNkva5GLr3pZzV6p+K577ER56B
izkxmmGdt5n6XeF0MH5jWMIkAIML8Bl/ch8ZLeZg4+R0JMJTkxtzakXoJ8K9tqK680h0Nqq7eTTm
cbdaxnOZeM2mnnsObbJExIQTosWlUli2DEozqk6Vq1m/F8Lk7zfsWN1HOyFg+nffm1JYwW0T1bvV
g+EZ4HYbMcP3uXZDP2Pkoysj4l6Rp70uroefyqoAGjC72mS8JVowDTq1xYj6t3r2qEWagVmnOcFz
yIXka219snVSbBYsFlYRd3SN+gXRWeadtHlhWyhr5jKqY/uJ/Az/xr4AlXNn5aZpR+6UPta9TTyr
YRK3Mva3OKnFCX8Qa2nrGKzpGaaKZ2nwapyBOOl+4qsJi8JnHSxRJawIueD0p/Br4iDJVUbBbDJ6
doomJXTEyFnvOwnSP5EgYsjk6yG72o534zdInDOv5soZmwlmR0z49+Q08SzZE4PBS+p13XFhM1qt
93XJWPAvS6CbjDAw4USpW5/42YR2V+XBnm0m62YaRx1jnU2mTzdo/afKJHuSRjc9N3bWluSrgv2x
T23W6fLCD11axHFQJWyXimHhiLL/+rK+Ak7bJKOSiDRF0HWxr1y3BRnFciFwbJDUviWivK1YGShf
McVBxcWctrQ4yzoxiFu98+u3yWgZQxi2QkmnZcN7naRCuVZdurhnq20KOBrgBy2w0EUSt3kRTJ4u
XTeMZ4vghbxHjQnYbXkESm2/OUxUkXR2uA3hcMwpvMMxU1k7In6agA8yldUJv7FW0+t3UJvEY1Fr
zN3GRPsydK2/T8aJVGleM1VOqhEqZcxYcBipduzkrT+IJ7NTwZuxyiLdda4F8zSeU/WJtjCNAlC7
bOtj44FSKjuWqsdIfaNMT/iaLqTjoudr1ETLqYEhhE7zHdG2lm4Lj0HVs9AWmr98TpSWj46ZauOj
dGZ0qmE6JXHinRm8+g5bFe1FAA9e3C7pbslTLRYfM49qmVDlaYDcIez5DNqJZoluRTDVyFDaDITb
BZOzGPtS86lBXAZKV7nVJSf0KzIElbts+afdzBgAropsbW75+ttzTUwno7VEe501P73SBox0sk/Y
ehavPMSGA0oOFMyuGJlAFF7rbCodgIvu+tdkPUdhW5oPsceSDvt53Ak9Bia8ijLoaHwca0nvMh4K
ca5IkaqRYONGziRMG5jMDCmcMv+ipRaKXllHmGBrvEhDS+IuT+AUsip8qfAQa8Vy58/WdOS+pjAY
W/3OHxr9zkZzs5E01Zx+KQ/zaLdbauPocXZGfFtsopusTSZEO9adpQ/WLTix6oFvm32ZoeQVO1+5
t+hAQnExURaXzjb2i9sxZ7RFtu9yp0PV+whqdnxjkmeeaglcMETZQgE5k0nuFxXxV/dmKc5UftXW
QEL6hX6TfWWa0DyIFcdsh6Opcicr8g5atn5GmMAXYo08wjvbNqdkU456UVNoaxJuMTtwj+ZJqhUk
UWNU9itWwyGrr8fWgDxjAsO77fOCm7RMWG1Sp+OOXCUYNvpqSF3vl3zKUtrShFH8+nSqTh3fnU6J
Q+bAQfytgWgOrAX//0+qDSgomc+O1xwa2lwU/TgeYKVE3Im/vs5Ppx9USipXAwgdEwgObt9fB/b1
MGb1ANMQvxTGWpeZZtt3wNatmewLh9iq5OqyHP76uj8d/bkuAxZcL5xMLU6K31+XI3mBmnhuDnNW
OOQNE39W9jPxZ5ObsH4RO7acHSdRMEdabH+F/qdv8+Oni4uHUzEPOC/ix6RZ7Jl0T4RTH74mLkJS
MZ5oohPmeAlHpKvNmq83HccSVXkbZNs1weUD+Kdj95cdO7oQf7pXfspsPX2W75++n9sxp+VHvtmw
BMM57hmkaMwAQUdwy36b2ymx3bcGncGkjqwtFHiWLVSY0n8adCa9O+48dFFI2YzLEO9vNOigr35/
N+kYdtVl6GBxWobJ88MzlAzWLKuuMW/dqHefl8myqY2Ehm90LXS6LWXLNtDUVyBrWhHUopVbWiT9
Fkh+sef831Iw6aPxSrJmfqpx62Nrn6VphUbT0ugf0XE/s8TJ1yEvu80QL0wAGgJaQl96DLCaIRs2
0IM42YzTIs6j2ddvlYzk3dr50Yx7u1IWk7VzSQWA+rVLSys/uEhpmPXncgxcDNR7B0x+HTQJI6gw
juGNbwion++tZXGdXTJDJj3QM1zHzZxn+u/ZCAssKJY8/9QC5bpLY1uWwTSV810UIeVXkizee9mU
8DtJvczdY710Fu4dMeJporvO/zVV3N4VKUILGFC7XY7kSdrZpiyXGawqL5Cch2jVEAy1Jdue4TX1
g08BeF6zXN61BZCjjDJrQ2IG+vGor2FrTJ17KNkq2jBDPBpj46UMYx6ZI2q3OnLXbs3c+Dg0zeCu
DaxSvR7aQyRsquQyMmLT3QMrQp7mdkQO6Zs5K7tKp+vqzScUEGUlUMFK7Wj1oh7xY8RtAhDRsbyq
yrepV2gF45GmsHrzLHPSDjoTsVLg2Wkk51PeSssnELFIOx8+U9yV1E143IIR1TKh0LaWZBFWnEXb
YfwQbMl2P5gYy3ChuMMN3VlJ5dzSka4Pej+J6NrokiLatFYv1Y3jrocV1BjQzDmbQHeVzlTIq2EY
x0Y/iaXMBrMLkBbJiRFJPhlTL15jPHPG+sY4ZKm6T8PUDmWJ/GFdi+jhnwXv/6OtvySK/HrBm/51
eC8bSF3d5+/nFNBx/rPuuRcmD2NbVjyD5fDfa55rfLDRdhqwmDhuE0rN6vNtCUThwOJEI5aQPIQO
SpP/X3U9In3+uokgCLGYbv4d8cJPxQpiCJOeLxnVvApUE99v5ha9NIjB3H6E70LqXXFFGU78/KcP
5X/063mL3+/Z6iJMQJDy8z7p4nx/kaGWWkNm03oALNkGs9uvhHtKN6QFOGx/famfygMupVjyLhR5
V7d/FDrXJUNTGn/rYZYp4Z9FijnPIPFTKG9VQVDQoRQd0SYrxwvfA57868v/9HF6YLwt5f8Xgi/t
x/3EKACmTY4BXLGanozSffEgQP76EmpL+r685BI2RmZmAvTqfywvkYYuox6J9mCL6Wm2zWeMjnU4
GgCQ9LX9/OuLEZv18+XorsPmJ88H753OjfjnataMW/CS2OsOFl20K6Smogmh7pZXuc28uJDWRyua
WrAscTvo+MxoJwQtLAZYSnnHnoe4A++UETOHB4aSH8k+9Tnm19Jv0QgUdLMZCWdVYLSClNAy8YMO
3cvRyErzdyOb9oyMBximKm+7G3Tjeel96v/FH8sNXADzlLQjlje0mZtRX+bnBVMuxX48xQETqg7D
VOuX9JqK+IWjdA2KpgO+G9f2nT1U+dmx8VlLq6NlFwPdGyXeDybKEYydsQUeYaue7LoemXnfjpkm
d2ZZfrHc4lyn1h94eB+QvXFYt7zyqtHn32LJedIvM2eL76mk9ZOtnFHXdp+3NqjbSnDKzabPGDvb
o5sldw0CdMyvGGktA90sohHnNGMFgffqRFfsac+uJqKrDNFiiJOrgRYhiZbR/KcZ/d5mEVkGdLyN
nwbHKsLRQ+niy5hkXY6m8xTJA5TraJuRxXqL4TccExIgI7ox13aMpBE5pTYsanoe+xC4s3HepSRI
P7UuZ6KE4is0PGJfGvK6dULsBV7hau4656NFO+slyWV3V9WC3+MRq/RUixxTcpeOB0pCRD5dR8qP
QdjIdVS2HUdo6A9GhUoSEAW3SNlCAqlpRWRTJSAMjcZOpoX+bNVoqheJGVpLUmN8G1F2IgnRF3FD
RHT8RGt03VZpLRAUlqTS0pMG0JCqeFiN82oUJd1Ds+Kro+9wQ5fXfAMdOjxZo5kfWi0Rt2I2nUNZ
cS9AoEh3aLbnfYWeOsFNiqM9HeNd5przwepT/0GHfLXXzKa7XWOtvkc1uzEAKd1ytGiYWzSFviOY
on2rHRspDJxq5jGzne473xqvwZzmARGuzn0K2iqKTLo30eCKwBcxhOI8gXhiv8wyvrLKSNWZ00Oz
5B+xaSNtkpnGkbuS1zAkc1KMOe/KEcYG2dpibyiVMGCd4rCUg3W0mx4N8UVOrMd2fVdeRMYjLQmP
LO5YfzCjdnnvlR6ZgG4EaXGm0fxGrWzOfrJxCpQdm6yklQNz1t20F4lzfJE7+6C8w1ppoCOlhp6V
LtrLhyqMlFY6jqLpesZZC3iD/qmjNNUMEiKefegXhqUzColGxEtKhW1iOrpajUTcKIIIamDHf67r
OkPahM3AcZN30GkvvtJ2x0rlnSq9tyHN31y+V80r4se81qHbuHzSZrpe0Q2jl6+U46ulDZtIqckZ
gScAkbNbrW+bBxyMxYaopU+ItHsvIIh1CbwolscI2s1WaPrDjGx9UPr1TKPfXYOz2q85vzaOnPZj
JzQXGkw/aZtG6eAhwpnvvdLG10olTy8aSa/5xBDDDyuRM4+uXNnfj1pjvrNue8dUae51kaCGUpKg
hK4k+TuYHE7RRahvKs1+LbzihgVpPTInpS42bJooaPyZQWl0+aI6xI8CT01PbvCL7hPlDSglnvgg
jumeFaWoTn3pHQtpfMxLAOZGJOB0wXq1Og+TLVCDTaQcCDFWhEh5ElbMCe5oWO+jbjWcB0w8FygK
/cBWfgaWBOcuVR4HYi2Lo6N8D+BP8k09rdNrjZgPf3nHlXX4wAsmBh6gQIH9AQxoxQveDR3vJw4L
sr0cqK3gLARDMbw4dmHSd8WV4QDT5Tlx5k8cGID4KPdGj40jB/X7bCc2cCYfFDR6sgLxrzWjOwdD
qHpqHLpWfCEFU72WeRpq9rL3tAO4SydsW/cPBB8x0nf6LptWOU28zHOfin4We5KgSjCD1hK6ciF6
LVf2HeVXIbqgvq7piR1s5WZxUpEzOIvj3zx7WyrHS7EkfPzKBYNhi0gwZAmIA5fiyfSgBdu6gHSu
DbnxaGGmcZSrZiCM4rdZOskJg9760mO+qS82nKzBkTNevDnKpTMovw50wi4oHG4yNs8vlXL1RMrf
A+a/P7I/Tkep3D9+C8zauR5EyQFsYxT9+LWu+Ker8ZddDVoMf6qK/kdXY/rX1eeu/7x8X+Fffuyb
Esn8gADBofa0kPt81R1/q/JtqnwWNNegIP0u5cUiRUk1IJTgwvghYMn74PPr6HWoXpfQaXP9jT4H
J4MfqjgsmWQ+enhy8euSj/tDT9JoO7a40e4OvtQgpFediRiTgXJ+nTDLvAZ00crH2O4xvulpMh5l
Wg0PSaPJcp9nAgB9hyeoZHwDVYAoMzOIRqJRjGaO6ThEVvoA7p2hCnj2IPZx368guE5xLuBAg7mM
nmajsl957N8L2Icxv+pJ8nw+Dnm9PqBweYKAmIVFxYEgqJ0Ca4MtEAqDyMCwSlOmCniQxbl3gK8P
zaC/+vgFHGImUuNcVVN+1XcwQurSQ/fQ8IOTg3ffst35VCIUYk4qxDlaDW1b9pr/pTe6WucUb4J0
liXQ+1jSK6BrmpMdI8UAxq/3w9Xqs+DyQV2yg7Eq/M73n5KZ1/PTk5CINWF9e3uOBH6Nv2o8rnlm
ha5JMkHQ2xMgSwP1ZBY4pV/6LzJb2zismKS/uvhkb51G+qFt+KRwwLA7QNODc6ONXF0QdRNUGQzz
nuFvOKVA7RCO+p0d0CyHJTH1HHC6zKMGNppYextHE6b9kHH+d0ZT3DDjwwIy2aJ4XvLC9TBZjeK1
K1URnc86v60ok/nOY8D2ZU0mP5zNNrrKkzn5pLFYnhpUlvvL6+vVq+LO7pYg48+jwRCMPj1QkhBr
ZjXt9G6s9uOIpbf2mpX6kQ8ZLOCwrVapcnGG1GDbAsiYBOOAz+aGhL4kOUSFyNcDOtjO3CW2mzPC
W5W7KqNpFFRanV+tFrq5zsLONmSSpTKNjdeGpB5nJ5rF0/fcKpwnh5J7wWvyq2zs+w1XT4GF93YK
SdG2H4GnFM9I1YrHpOmWV2Zs/Y1Xmf5TRhDvLjGNztlQiJq4xMb4OmpBhWZLQ/Qdo+trjqxp6JGg
AK1soHqXNW8yW1FE26vRV3tiRshnsdthChx/cALoEXDHqmnZe1bv74vCML9MjknKYtSVZc2AkRk6
807wezumHUNyyoua3+WPRYM1yWE2GFpfxyGyq91sO0BNPEelv9ym65SHJlvIBttTdFsiJZhD4IPe
nlm92HVFYj4XVP/70iNbEbha4hfg3tPS2+dC7x+H2nq1h2K8wU/+Qj9syUIqbIVpGVdt3QKBuS3j
aB3Ip3WcXeqtEegQcFJwvgGnR7RiA8jgHVKwor7vnbV86DWTsKRlIW0ltcQVg2GECUYbb0tke4cV
s9bWwOR0lWCLKmDkoJGYCtv8CKyIQ2K5AOCPOlxCE8zYwML6GTJQT7mpoOPtlOV+a9SDhYQiysgF
nXpt3zZmf4uQCaSjZ+bXSKfte6biBqg7SZiG7vboVGAVRlngMda7KUh6HDfTrLuvEoDrbSRE/MfS
ZdnnaqiP3cJXvzYqIops14ko7TohHDkjtjPU+Zl3/J0oZLSMAechrsv2sfUxY4LzFcl2TKSJ6iSv
1o+4+/TtyvAMe1LTEane1M+aYy975v8Yx8hMqYegixudOKZlpZ8oi8HCwVb1W3OsbMGjbE8CN96k
owlyluspolOazGv/4vP+TUIh6Qsem7J2+42zxt3VSEAE519HxUlOVOJBqTIuA+xvRHglbk0Ga9V0
YVcYyZND0Bb2iwKJACKy7FrCV15ChopMJTPDSSnJmz7sfDnvEz2uwmkp30k5bbeMnQ0wxK17qpdR
e4Kuz+I/Gvjl/GnOTC5RDHABvbWjQQsmyoWjQ33IYg7rj1Wpd8bo7bKytPkQffHnEolGzRNqQFIC
Vqyeogav2yOCUZ7QCeOfo4Exhnhak1BDXBgM5dqp9nPM8txUhWHxOEzGGV4jF8IPOG8qAxZjWMh8
vZ30CRBKMml+dUKovpz6Dvr6pobVsIVDvN52nrCvLzXAP+XSX5VLNtKaX5VL95+rSsG+3qv0+1HQ
1x/8VjBZH+gDegJ1NgGTMO/oK/27YPL0D7YgY4cCyLjgSGgXfmuLGh/4T2r8gxCcvqX9p8kQgm+Y
AEi6PcEsRyH0/kbF9LWN9l2bzVWlnIu906KZR4P0+75XUZr9Wjb6gra0ypfNKOqU7g05qicjghi0
9Y1MmCEEIUYB0+BAqkKq2x3Rfwl9t7Z0BcKk0DWc1f1Q2JsESQvmbZyPm87/o5FDdDep571chL6x
UgSPwYoACpe/1hMAJhYyk5zCaALNRB+1ddelGQKD1F9j22XJuteAgjx3/dJdLWr1IZxWR++yrh8j
Q2Nxsgo32XaXJStRq1ecq4VMvyxq4rK+XZa6/LLs1ZclUFerIa6KaDMm1SF11/QzZVP8x6RWz1mt
o/ZSZ+MGv491k1wWWmo0Fl2XsD7SlNRaXKtVGVFucS3VSp3WyXAr1eot1Doe6RFLeq1Wd0+t85kb
Z5JBCav/rPYBTe0IRVkiPUHOxWKgdgyv42PmIM42wgKkq9QwwljULmOo/cbw+eQttQcRX1PeD2pf
GtQOBbyjvs/UrpVcNjA8SNUV3fgGSRH7Wz4lJHZRfA+hInODvY71LfMyNsWOjl0Gjlx/oXYfbkY2
z96Oh0fBEZVqryM4d2NoWYyyQO25VTeaz3ORGztO0t6+pJJlcyay6JZWFj06U89DAD0rHF7Zn7HM
eNnWuWgflAqiV3oIC2GEK+/V8GvT4yTeQze7t0YVqtfX6CmgKY9vQmksOkjad7LP7NBHhKH13hDa
F12GUmiYSquBthkLa5NVD7i8rFuOuS/oR50NvZN8w7axEDaE8mNRGhBHs8vDhCxEr8UQ5vjYzsQ7
6nckt7ibSOlIYqfmAGB629KaEHmPer2JLtoTX8lQMtJPdjh98i/+NP0hIl/b1Rf1SqKELNzk6O6U
uKVXMpe18IFt0R6HdmZY4J/th5q7LcTZcU3rKglKJZlByvq6llD5ViWlSZSoxlbymkkJbeKRvqYY
Ee0VSoZjuYRrNEqaYxdNc7souY7r9S2OLiQ8nZhlWFxkPbLlvrlofWYl+2kW+qAj0sdNdlEFNc5o
b9kh5vOiREMgUsjI2jtWuSAn8vCBpzt67BNCI1usFrKj7KsICcajkiQtGmrhRwMh2/Ro98qvCt04
T8SzACyYbXU7S6+dTncfSN+IkpfZWhH0jCSek0fjK0lyAe6e65OnzUTCePHRCetBgdRXhl1kJjSH
Ra3Zr3TNquw4qfDboKhX5N1zpq9Wtcd53clHmabWxIkqHdF+xbGG2jVHBpq95fnQrdUGhnrFGDmx
eyNcGsdfQcIbMyvbmMbxWynSGEhEIoj7IYCrRJoz1dQ2M1VLnCAyn5XOalqIpCzIKPC2qJmGPAZd
41lvYw214g8394mpRD9KSUtG9TjUV3jtTSx0VQSGY6ZLW2oH+OJpSvy0jur3qcohtYd6a2LoNobO
iHiwsIn+s1P//6aXjmBX/YXBCm1k8q/wvauL9Ad6Ln0JfvTbXm1/QBXvuBhS1LiSEJL/7tVwcFE5
WXBqGBB5lsoI+fdebTofOCZimLHhHBn8GD/17xGmaX7grwp0PKZPf8wHx/s39mrGej92NwRYQtzX
VBie0E1XqTz+pLhyFeAR6HR2ADaipJy+iv5c+xgRtSE7vKODbPQ68HQ3cY6RscTWkeOG79EppjwM
jclRWMiVKnVbw6NqsfXWYuqCBn+PHuhovD+xJGEvihLrSDqTONHLtI6DNWIOXgz6/wXVLE0TQX93
ypASoLikuYAbHBlrEqHpUFaBRl/RR8mMLOGAoYd3I+DivH+1lfgo5cO6AuMQjDVyib3BDt5t0QGr
HzEjpLE5ftt7o0WdzRmfC0+cKhAB9t58jmcbzXYq5nOXGeYxAggT0R6d3e4uNqq8Jii3q70rx3f7
T72ni6eiUm4QkcAHI+oSu0hjQYtdwJCNIfwI3kbjK5+DYcTdQRemeKJLhTLWmCF01dp4MGViflwn
BLmViS+hN3WUwE7Zi1NstLx/8oyiZ8gS/GpY3Q1oTRTX0ESBt37KupRPoLIImUtBJ74xnbiIgjv+
2kW6VmIMeF9ipTAdY16ALSZe7VRwNSAuABcjippwNB08xIhfeNdWzjW93GzesCLw3v2LvHecdPPk
WGl5XYFOOZk5glhPRgLOUTrfZlEqj2btA/xWKmu0jerzdOZICZfnEosK9zX/5esXWujUUBsCChDD
juobvgh8+Ur7/tVZakDDEzFPAo0No8sNIY15+oAhibdQLxm/hTg5/vT6AmW8XYx8LuRyIJhNZk3J
URcIq/BUXSwA6Dig0jeql/9CRWSZu6JcOdaj/fiSRDCgA11WOPuK6TysvQ0OLXGssIjw0NCYyB5c
pCoWaY6tFjaiNJ4q9KRvF+l+bZfc6PlsjdGOaoLftEYGf6Lb47Ul6iYadJRDkIX4dywj3A1G1/PN
+uYAuu2i6MeLOVq3BaVRG5LCwc2nGUiVI6n2JXdqhk+u5RPhoA+NOCVTy0MIGp8vuMYvCGHdj9FZ
51mDHLrKiJ4Lc5/T5RZnFPeb4LG8qcHKWwcX0/FRyyQaadgovO50HZEWl4TpYE6JITThneCOgX/T
f5opVmJ6TpRllI3cJxiPMDYpDbZnDli8bAI4PdHzy4ZWTxGYw8V2sensFyn97cXT0JEG+Hy5hS+S
5yXvmQuoh13xPd8iBxfEZI58JJOB7GmOeRQgviN0SqAC7BR4jRhgJYsf6gYFfFN4ys+kfGBfBZqX
R4JmDzr5VMmjL5JVJEHmkVT39m11UY23dlMykBsd8WSRvPKsZTjBggZPA72xFixc0bk8nE69QE5l
OrsvEnuSamfl7egptL1+5gttL34jjlHcYJrJQ97nks/n4qa6KPUXHVZ/wODfPLpJ7d9MdeHDtHL4
Cod04TfUjSBQqCBp1QtHt0/M+6yFhLbROHOwnsarv9GLxj04dqfvvjoH2hlKFHzcjrTDnI/BnEEz
7NZ+GRN1WuIJownBC0J1Pp9LA0zweelnUObZ6G/TBQSeCSr4nPssz16VaxgdRcHvsZjzHgl68DbZ
wJKhI354Guxm5BNERn9uuNFJI0ry9i3Xo/bgMz7d/x97Z9bcNpKl7b8yMfeowJLYvoi5IUiKi0RL
siTLvkHIso19SyyZwK+fB6r2Fy6XxzV9Px1RbXeXZZIgkHnynPd9XrJm7Ic3K6xXkBtIUgyelPc9
jDWB/Jkl0qEcvdZFwR1lhERDbEsqj4fYXJb2lDQ+unWnrsr0BCAgu6LMyq5GYaNynxTfUpnF4qXP
bJZmK565pzhhcIPP3sLXKvuV/0U4A5a52kKSO87WQ+6S97tFEIGJD/4B94vV4+Rsau5SRe/c21TQ
my8Zic4PFY5ayTi2XXMcwlXa61uwtMCQrxJmm7HQl6QAepylLnc3B+kHZ733ZOZa+RlCmjyM1sr6
eLvnhQ0xNjIHPnNkkzLq8G16xD1nU/gEeBMTEHkTvARwxW4Aru4WmqzUnvUN2X6wpbO43o/h3AdR
2wXhE8HOfJF/Lml5b6G/RqLPrQR1S47HnOob8jIqCLlr6brfCo+nqywLpo6j4vI6yITfnrhqCsST
qgdNwHbnynT/trI2TYq5QqVB92RlTl0/qSSZiw8uAJGMWn5dpaxJZVciHdyXEAL6Lh+76s5KRxvj
R/0FWlt4lG27bgaduW7OBLkTyIqP4aIWl4UMOgFPcECz2trolOxxbBdzOh9YfhwwS1YyUkJskgZh
Q+Q1S3iucFqRwurHmIiIzAjLuyUHPGFm9NUjgkaTJ7ZSeagHuponUZs8NQWn+UvDMym3KUsMVjVl
AwYBLOx9aerqqUkseULeOZpqMwPFpQ5x5ANKZQK9142o9+ryAbZGe2aPCW6BR5gxz+7k7GXH2b6z
rOGCkbc596DDowls8mPmdxjq5jr+1IHJMuymQ3MYupEc/Mj0SQNXm7GyKkMdhmE+9unYnv08ZIp7
SwhTE5H99YFgp32LkGBvMOa4bcW0ySv/Pkaia36YMesY7BNkbcVHwO8VqyqIfIzLdFExCNrbFgP4
lobOUkc+Tttk43Uijwgdqw4WiR0pcOI2iAxROPuitqdw42fL3hy1Orl5WhQRxIl52jAvSef97M2l
fwi5LWWU9CMHCNtPw/PgiOVdoAf/1Och21ymYcdog75IpaxHYU2E+wJJfpctRXDy7Zi718Kg4KUB
+Pkgb1cymMYNW/jjWeoJdgYOBWfTG65+KUWTP85+9Shyvyuvy64Xd5zhSBwfehVEAjnuPpic6Rsd
l/BzGtBx7lVo40SkIdO5frYNaCnvZyOH/TJ103bWAyy1oAVbLgScGZS9+U0g03y+4Xp5X/IhqPfL
CGOH1E1zl2TqMQxJAi4yku/8WH0CrRe5We5/Tjo936fujN2vhJLhFD6Dt8GVdz15jZQ/tbdzdaVf
89F+MEjIgiDe9zdBli531QJatfHHat/MhriKwwk1T5iJXdL1D104on2SHpURwL6uuRmWmCWqqKhP
VNruEuqG01hJ60Rjyzi4YdMfi3AU1w0szIiLVjM46GjhesxtQKUFOyNcUAyzYqG2q4pb4EcokYKT
sRTWOzYBMnbEVO8TbM7HkiSsu6RxIqd26oNt9PIqWHcIZ24nwm1DLN0FX1ifzcbHHknflsl5CNze
BaNX2VvYt+Z9wQTsupnL4ZGEBeN6rlpY30bg83OK2vXzMJWIW2I0sifckx2ZrUPznK/hqjRuiBTk
/sawCPErOPjKMS6m15kRO69PrrTYj767WmOKCoa8778YRYXtZx1mWH6Jfk3Kfm/43DbkhymQ7ssw
XplxkUYulu6IxT/ZLojOruIkHY5T7X5p00Ts7MFaXYxmua5W1nEmBOAllibhhiiv9TMV8Y7qWlIJ
Zma9nQuz2A3o7x7ijhWFlV9WO5RPzB4y20dHTPhFlSJJ6m2EGC7sTnUNXgqBUeuMeTiykOCM6LaD
a95PqigtYoVLCRrT7xgq3GexBV7Gyqs1lmLpp+QLi3+yT3Nsr3jfW6IZprolHzlGzNcAd7qCrmew
MMnMOwTFqJ4MxAoB215sewyIrHQr24ETSNrtfE82BF/yXGREMDy1yOWPi4cxN8RtvSeBbmGKstpB
cx9mOIryR5XogFvcqRphnDJkeSR4FWNFghLAjuQah/WFQU//wSBn7Qw4/8YraixtVAPvq9FmCqh6
DwIqZxeoUx1+sA+9144msDimcyejsxZ7PLBqhXsHfmGn6LHCn9wkHNwQbg+hoppFlbhBvdUEH+Ou
ZFGP81y1M8v3bGLYdWHeI2DJ82ZxI7sUhrlJekLnGIGTZOJ8JMyAXdce89mLgixwUKJDvqvOHe62
bk//DTOd6VZ41SHp4cp0R2rQVKZUW7XqKUS8SbA3Zbj95pO5kixmG+Qx9rsyqjpFWY686l9ellf9
/5KvZJCXDPHr/6jH6rZhYt//13/+bObBheFysLc5QNuAvN9Auz8cnVEEYpEasvwQN3QOt1XDVPzD
IpaxfxYz6Ie9qEKqkQa/NoNQVbD5/tBy+MUbWPNI/6Jn5R0EaJz5ZQ0spfX318O7Sj2rWewhObia
zjHO7R6L3Bhasb32PdOEYjNurzInS5Pz0MZLzeSojy9JPVgPgTlaF9qsVJW/f1e/uCxINgC3ULYj
fPV/UizXzhgzEBTJoTYo/TrN7o+xvKEmXbVFEVNtKp+xWiiODECbH3//6m8mph+HD1wMXt5b/6EE
xyjz12tSz35BwD0eCHcuOQrlVjcjMurJTs35QtLZJbPLUQHEVj82jtZq3K1FKZjw4RW13wlvZiy2
MYshSQ/DeoJuu6TOv73RF1QN9eofLtcvvkToHBauNzrmgAF+vl4TTT3DQaN3qOMJKQXm+rFfmSDo
ISUoiC6q2wpcue67Fxws83030KvoUs7yWaPlfYXp4x8u4U/OHu4n8oNW84UjfAcBzU/foOGSSzdS
N6CTQCayeYNGDLSknnpaPABc37zByrb7LwKj/LGdOF/UCqrFlUWueRb1fbuewbiyv39jzq/e2Bod
RSA0w2737bv/4Ynz4Sygi+7SQ+slVKgIvJpy3NBAl76mKnL6+j2pQYE4zs1qv9UklxWnSdjT/Sim
sCezDyIFcQ+clpFkUxdbA8dYI+MQlYiF8j1LQGOUMSn2gMno9QCG4Mk2qphuSYFBebyZaQx++fNQ
ikRR34/L2gWo51bfp/FKrkCrom/XOu4lq4mprpeeKe/G9VtOQL+/HPbflEkWPklfeEyoaCGGP7N8
UsvosnnyjSsndVkD7WaBGBGM61Gn1rx7Fv7wGnjMZLyv7RUroKuUtzVn4/Jehx5XK3EI6YzcxaB/
jX2H5VXY/LcmainZvbWHHHs1BSqZ06UhDC7JDg0JkFUE4G1KdsnUycMyryQf1wb/By1vRp8YcCD4
8vZh/29m/E8zY3YXlrD/uRP9Ls2av4jr/vyBf/Wf3wbCa0QbCjomw/gqfuw/M0PGa8He8d1R+H1W
bP1BR5hxscOQmV/WzLfv/efgj5XVyS3HYIEfh5b1b/SfrZ/bz35IYgCeDMSlaL3WyfNf2s+xMpIp
rV33iNO3ZYSRL8V9ukLkQYVOEdE+iDlQsu1byZnHUjo+BcgnPoa9qR/dmsaw8PL+gwnT40OCV/jP
8cf/eofn3dkmH583aDue9/NCGDICjRGuimM+iebFTQWYTTNdGciadbHDPXYVtoCY+7ZBfffDt/iL
zZ39+6fdPWBIH/Bgw2nF+fM2H/ixNY9Fjdb4mHXE0cbPVRfTf1BjFt4UIfqOrde6/jXuk9rjMnn+
WYswewTdnH3SS7188ceeo1S7zM4pKXFdFt5YXg2lHIsdnAHvzge7MUeaUv0Yq2q4tlqn3QuzFZCW
4FTnukJ8LKa+epfaM3gb35qIwwyoDtHvQc4ZxwU+YQD2ADHx4GnWPc/+iMoahTcttw3LHtwtqB47
RijjPaqdmpOUqGmqDU5Q7BPoGinZtymH+0yYHwy02TvAIQ+jXmTJqbFj2fG9tr5IQQFhpGvFKRtn
Oswsx1EBKXOTc3KYN4uvpo6YHC+N2rROCRfW83Odr/gVg9njtavyGGTUPHxgco7AMTNRDG2QlusJ
EHNAPe4U816lpUdsOiI4Q9iqJzLI7u7XY96d2WfIF8hNMT+WjelRz/mm3Aa0S3ZqBP25nxxNmG/G
owQ/LUiQZ3Wdh3mdTsuDNTbprh58NR7DICwTpDf1cK+zMUgjy1HEhWUeogfaVmC763igDb9xPfo/
O5EszhnPCI2OJMlsBY6ZYwmtOMHXmhvi4E62bWxKQemuXPfZz+eAYFWvvi1qqcnF7UgvGzHXboQk
inWTmNraY0eRezmgNCCo3biiDQphJ7WnfWFmkHCnacuTGh6x+1b3C6QnJKPNmJ+WPMi3gTv4L8CQ
2sMCJH8Xlu1wmDNSuvcDJSiokhx2JL51EEvR1NX9FapKi8irQJ/CwIqfyFvnFKFSxQjWd9OvQpnT
O6vB87HJar/6yk4HmgiKiLPB8VNXq9Wjy8DwL66z8Xzp5VuevfcwexjPjn/OavMYt+d7SyLqazed
XzeAuxmJJFGuY+xIAcjXL3XOxgxBVuZXttmoL7RDK1JqCmK/001bt3Qz+i6U2QsemrI9hDV74Lu+
l7DGx4XoGtPJp+cVF8ZeStTVywLHYYzicNSSp6Izhtc6HoGey3DoMFAgGMx2wyhrY9fgF7oBf0UG
Rm/6g7UbJ0ri97PTzPMBFSFAECOu155gLatkK0eAWJ8YAEBXxWqCWJShQU0fRxXmAQFsylYAgF2m
KmsxmjjNS99Qfq01F7e6NpsjfffinpjFdTGkP4f7Oavf5cvoX+yx6UK4sCGvJtfPxhzffU+CvKXo
wfTxWhuJ/sOQeTlM1mzi3esEa2PXoK/NGtXSSnCBrUygezehO9FqSBUP8g4VizaANunxs5nL0bzJ
M+malzCm3x+1dtu80NQN3S19RRRw61Ie8snp7NBz2Q35m6zWGCZocfbyVPaOgXCjUM5CfJ5eQzzI
gBfCml/cceSwfwqmzOSXAhwXOe8EQiYC74m1qOm5TnSZ9Qib3fplnIeKW0cu/bmRi3fpeot3zBm1
MfaKoLp8A9IVuj944HfMgMBtAbi3YaxZuaZNknAOaBoerIxQxHfSLQnBY77YuNuADuwRN8FAEME0
pNV1BbOOuFHeAfcuYOEjfetguogOIC4HDTcet3Uv/U/0AxRC4EwWYVQmC3a2JvAg29PbCchv6Hz1
sSHF7pJ6M0YJtLPNJg5McUxo0OwK1Tefe2t4RHbtHSe6Xe4qX1V3o1c65dYghnm6Cmj9YvEJsopm
YAMlVrh5vLcQot6kzhTT3zEAaqelol9Km9VjdDW6ryT1ehStjgURXpHAaTdgXksEHdcC6NsZMnd6
PfoL+OehoxGhu6BF8KGldXbIDj2GtIjg8/YxSkf2mYWPHM5bEXbwRqyu8m1gej3+IQazBHjPA3kw
V7VyZla/ycslegn4+m7iCnKxWfB7pGMf/q9w/F9JGHyidX8oOf7mzbhPmy9f/+PYly81tTjS3Yz2
9Zf/+k/7zx/8LmCw/rBsE50CNSISgTej9Xd3hvUHwFRhhsiMkCJS2n0vH4FQ2Ba9ifWY9i/f9ncH
Nn8dXe+3StR2/53SkXbUz/URMBXHFA7vgffl/Hxw7kABySoMG/IkiWnM57R5HxawtOhYhzT7bPdZ
VdN0AwSefuXYPpeJaxxNxWLYjCXCsiUlOKMXFQaMqr4tR/MJIEXCuLnscsRYcGaX0XCOkq4lnCLD
33MGUoyh/UuLdJa8Ges210q+hE51A3PgxjEUwzOq2IFzO7UaBUg5jcEG0fC30RyzS8V1jDq/BaZV
N93GNIKFnhlbO9CFcxOat57VO7T51AtWMQ2PQO5mAUkCTNe3vsyRGDrJvKMvfPEdfaU4gjFFrr+F
RX2Dp+I+1i4x3dm4Z9p2Q2rorcjns5nwpzjHM7HJXhBCNtumW17dAVHxZL1ii3ru5n7flHRmZJU6
H1DyHzIZ0K8yOQo3/crWN4KLNTjPxVS++HTi9mai7k1Z3KxXYEDIt8WH9Y2pNLNSAmT3Tjk3W6fC
wDkmfsp4bHpIHHUf1JrmHg75oyzDV0SM4ZWVigNTqnOBPfC4rIIHQ/VcGNNk8cpO9jqb0oV+8NL5
XrXiOXWKE6v8i+xyxNbuBZgbR3lP9DvBB1Ii+9YM860o+a5mZ9h3YcuqJ1ZDBCWtZrneEFjMCKDh
QtmpBGfkEh3PGSDdZUU4RODqGhplSMoSY72WafUyWgDYzJnu/ICoK1pfqxX8AaNbblVv3g42CPF0
OVsBE2ZjMs+t3xgR1cU3p+SPuVZ2UxT6jPCVFL4m9NgC+ISNmJ8g/WNBHLwSF7NjbIueF5oyCq0U
9f+1dPNTMy9PUnQxwjP9UJnuVs+1iupU4thsspeabsautPVr0CznyU4yNGgyg7fhP2fa/Bx0zrsQ
d2/kKWs/28NhcZlvglh5WDr3gIxk4EZ1DknFd4Q5pIyKAWMkdf2ZEXm6UyDWIw6IDnxP7gS9DCRO
2ZXDRN18qhPrNXQU4yMtSXpPypPlTw+dHB+ELr9VZo4yzWtIi670gxNbKd7god2XbEu7xTNY/CGv
Rm/X3aq9C3v5Mxk4+Z7eDwYa4e+H9ef4nAgrfG5Fx3tmtjMfEJgwc7Zw2dhG+4kogTDCCj5vpRFP
dw5Skm2pkziaO+FGM+XsofPn6dQ17nTsKy9Yw6KwTIK03XVLW72rjXbeQ3ydThVsysg2Sud1sPpP
8yS9ayugA8dd02Sd2Eowd/k2xO+y9YtFvcR+g5U0aW0ODbno6qeijp8qDcVru+BgWalcjLDT+CLq
4hPzmimC+bjTbO7R4mTbdpjlriOACowZqKh8kzHvPwUN0Xye311KI72tG2JISR19agws3EzyXMj1
7guUWvla10CCayNPd6XXAefHJ9Uuobevsmrc2nMT31oD6SxJze2/5PZrA8GBDmiFzn8yI0/b1t7x
G763mUdgJEQDQA5Sas35HIaZP15pm5tuLvxn3/Auo92pYzzJb4aSZ+EVpx82nV+cc//OZMDAB+CC
RroH++vnnl4GRga4adEcxGQQ+zF2A5IAfcnc7maJLe8fTtU/9xsChHMhGxoJO6iugp8JEDDrxtqb
fYwpPOrkqBUnu3QYBTos6L//XD+3wXml9fzu82KmTcfkpz608n3t5DhSDjZBW5TDpAiwHOeWIhCP
QrM58jtz//vX/BvBY31NXIoezZRw/ZUd84f+aOLUYRqA/kda6qY7t58eIFuWkeGIgzLccnVanxBR
nWXP6vb7l/5bb/bt84Y0jtdmNljp9Xr88Np0CdXCEbQ+9JV0yGGqgtuZM/m6XJzzJi8OZqhfVa85
a6ppOuVTz3MbYnqU6fyawk5JiBYcE1rJVM2HEFFfRC7Gzg7UWWGJ2dDubyMK3U3X5De1J9FoTPe6
Sp5MN6XvqMVlBEQU6aYJr1y3aT8mUMEjEbA8/P6T/uIWIu7UtGk/E9Bqr/CtHz+oXWYhuFZRH1K7
34vGvDXDBTWT7P7hiq5Ntr9Md9YrKixAJbhPBbfST1c0VFag+ZfcqyGKSdTgt7PFANrEX7GpvTDf
0lm+GRKruiun+dYfzOouXfWIYkm+dRPr8lqq4FoqkIbpc2LQbAjV+GCE3sWR01UasNy7gESxoRJc
3GlbPyeuPV9Vid2uKGBSlU3Z39eFftLQFvHwZ+I0ZEEFwmtAu1Vn3+LM9TZ1UfIt6qC50kb+LW6W
pwBI4zIgltatc2DkckAtkkVJtbwpK8+FT7/ZHpdbf+awzwnC2mPY/yRdHFa+RY31+y/sFysMg4wV
LAPi30ZS+9cvbPGNphNIuQ6LQjFDOaFZ2WBwYYJVzuH3r7X2K3+cPq3fmWuyT8H582kcrv/+h6dA
2nPGZHuumcFP92AwThV+zH94iV+sLOiMbEHMKvbYv6HmoXgUQ2ma9aEJpxafq8b8GC+v60qfLc58
NXC8L2xxCA37ouIw3WE5Oxk6/tDn+efAIwXdriYJkTR3DsR1sMmGrE7tXN3gWfm2eIrQ6zgrDqXj
LeBjHfQvSDWvy8zbTUH7GOAR2Xh9QOTknAExQJ61gbUIZSXs2r0tCdtzSN67gng2bEw7++bW3IJd
VtxMugB9k8yrNZQC1UKF74LEqbETRJM53De1ne6Es/xpN/sfu7jiF08s3wXzEcBSpkCP/dcvZU3+
0c1c1Qer5KAwpVUWZUQbbWyUCTcWfQyIKxDYyjm4VDTfYKpJc4Pv4t2Qcy/HBVIWrx73Kl4UNFGr
weVjPqu8dbbIohkMTd4lRhoWjbF7SZHrbV3JStQyndrSlXsybfW69OYm87P3jKSoqjo+sDT0VZGa
TzOF2KaN0/bKKRXtZHWfuN7a6OP+RJG2SpomwDgGaLoqLsMr212ewlZON7+/q37xkLBnrP/BAsbp
7adrpJLOLwc11QeFlIASh3ma4u0ITEpxm/zDNwLR6e/PyYrfYllDbr3K3P/6lXTCmRlnj/VB4gcG
JtE32yDOTzE7VWjx/Sw0IzbLzAGJkKNhk+dUgEmJcIECcGxij5YZLCNaHd0uxLIEraofmMIFn0nD
uzam4F0ZVkxRQ6p9XTfO1mn71ypf7nWJb8xfN2Nus8QpXmK1Vqn4h/PFvOlGWC66sSPK1R2Oz2A/
8JW+HS8XoZ1t5vIHwxWhbQz8RKumfRuPw6YkZvGokc6+HYLiWjdbhT//VCPcywYOkgHmNdghHPXc
RT3IIUH2IkKkwRO9GOsWFSY4V6o1yx+3jA3n7fobo+L/IaqCG7Idp70lZL9bH6Neu2Dv1IOXrAcI
tzB4nqDllx3VEqbfG/Ingq3f8qcl1pcud3nEhri7Dl39SujHViENYdyX3WREAQH/pxRnAP6cpxMi
XcE4oSGTtq5OcHROCxRHTLg8wMNQnjgUwwtkZ8mSiRuTp8NTww3dok8piUynwnIvUw/x25ZztB6M
aOVnVwr+yzmgsse++2xjj/2H/dj7xeNNrQMoArold9TP+eMlRO4OqV116P35lcSse5qtF+oLLp7L
Y73WX29H7WY1fA/kYSPe55mvU+KwVa82BM291nhytrB58l1YhNtgko4PtDpBM2oH9S7U43word7g
gFZUDBto8QJeSV6R64c3yKvS7ZKwLw4LEO+a/SJafMyOBmtMPsxPk0O5ZUqnjTwzGyOdEERWBlTW
CQdDErFSp+ELwXIB2Gp8GFCDb6SNGijgSIrF/WYax3vhAultSk/vaCESSKzIYU4Vcn78v5VlMH9t
5levX9q9REjkczo4FJl3mdhEOGSODw4RcWs1P/jf99f/G83+w2jWcREH/7DK/q3D9pTJJPvJyvuv
H/reXXP/sBnwOZ4N+W518rLsfrfyOn+QtigQ/HNrBysF5f/315wQU5FLDWqaTCVty/zByotzCN0G
+w7pPvabc+jfGM8yhf15neblHfgqnsO7WMmxf12ngwmFYoOX7xAERKjRoGiCSK7q2KWeu+uMUkEj
nJ3rAAktSNP0keTZJBKrwhbR0XhxGqzy5LE6e9ePrXgnqXVv01WfS1Bi+dDU6G43dBKPXTw8xAg3
A4JyuhfTaQuZbSUX+BEFZf1kM2K8bSuFgH+yDfnFjWscBikzGcw37kttdqu8we7dF6clg3uDNglD
htcYXwvt60d4XJX+GjLv9XOCa4S6pI2/k2wRzOvys5kXLdSOKa4fWAHpYW0SY+RAMdDlhDjQGA+G
cNmmF2izuzbAKOGDGaJbvfYGfNvRF0vqcqu60fjslUM1nfthCrgsdL0PFLTJdd5aYzQWHhl/pu00
uxhOibsnglBs4r74LKqlPifMdTZusAjqB1E8y5yd0bViQeg2AbVl7KgnmujzPRYfi+KrXxeEtmpv
43AxfaYlqTiadDg+EqKLCozzwmNq9um2yJB2AGybOv+p7bNpAD8ChX23yAVJnM5jFHZxuB4cIE8N
9rsuc9CuGS4+CtkFkK5awRARABnD9kQEhPwhmwdltV5lUDIEE6zK+7BAEIahC9UdpEhUQmXrro4I
pzTXuS1WkN5xGHj5Q4/xxIFLUO0Cd0LFE6QhehJDdij7VT02ZwsAA8yL9bclVk/Mz61Hm4/NmT8H
V5ifcR26E9ftagGAAoPByx0qPFMiQNPjjuDyh0kwoYf3jwzozeEVNAUDKfbB8Il4b3SsEhr8xK0p
rAfbclffEkj0KwWMbbnSQ4jNYRXKtxo985UYAmjyUvfLOaxnXn+uoIQDZkTTk4uFD+SvFwVUEDqy
oSB+4GQEM29AWR3Da7zaXN23vJ8SxhVH3Xgqqq07A+nZBohtxDbwoZhc4mk1XPQDbejj0E6oapIm
H74gmySnhGEes1y9/rVE0CC2KvMcpU9jQASbEGmtVgSIvPz12ls/fLBQvm6QJ3EFpVoFC0vHuPDN
EqJ1ytey9Egp8ISTtGMgXwdMZJu3QTZ5pA3wip4/IomaDFw26GO5N/9kkucKe5qSBWJMR7j4WoSy
p+VKSku8mKSiI/le6eGeCUe8A1oxMc7V8pBkuSvu3gwrhdOlzRFZIiVKDHXHiTqbfuQmcUo+1lwF
wTXaSu+DGPLZeHp7l0G5jMmhnEVWR7BDebNu63GXGcAOLqEskR2URY9DpOf4gg+PwnB5P9BWKuht
r18pXZr1muSz2V+GOWzO6J+a8wzNqL+E8yrc+tNdZTSIFotmNUPR7oOLr0pWKD9H5yQq05r3q8b0
27KsjqvcM9Z7yrIZdjFbCKqrZpwUsger0sQntYVGSVUMajuEhEX3nKzuzdX2N0HK+UgHbiTCohmt
gPu0ZiQdirC9HgLy4VsXQYFrE+az6W2ar2NVJ1i5JOd5tCLx+S02hC/TS7crh+GeHuiA40j27UeM
lX1MpCoxQxN3MWjooNovsLUic0pWCfjQv+YGbV0qEDxr5Avo94FnVJFvS25sWyrJh+ECXHumMPh0
VQE4amlcFMMDk2ln64Z1j3+IEhBSLLTdg7JC/7UDSo1HvW4CZwfVFAGd3ReML5NcHJ23SKeZfuiT
BOl17Y0dg3rfrtQ7ZbliRx6tjcRj4KRJ4xHaaSVFe3R05lDxBGka0SJK7mqrre/LCbQJw3tmkxu/
SO3HsFn8PZ3J+avwK+cUMys55FNgfSld/60Rof09QUf5NQ6S7KvTafVAL3UGC1NXuzkv46jJjEcG
JPIJR2kP8rAYGihG+MNmC5G/jceQFDaSk8pQ13szqOZdDRrm65r8yxOgyv6MMZ8Z8JT7s8C3Gjsf
5yLvzwNqE+TsSIeP48K0pEJmtHXRKiLU1QOu7Sxe/Gs36S7Sk9VX6ttU7GDykw+u5w6H36CDS6mM
e7wntsYLbzkyKoKpt65LVLvd3SKc9DiZ4dUweXq/YLHY9l3R3tDiBGRkjPFtPUlWk9nf1JnRjvdW
XT87iaKfPIT9QuzqmDnXLbEy9mPcOs0TGhj5vlTiNnWnDgX1KvxLevBf4Nze1z5eHtLFhuBdx0kb
ykVJxjwJEs+JrTTI8uBhgZr5YYRyftVot5FXrqqbFe/YIquYJHqZwlEH3cKwHVv7tu8B2HpVm0In
NFMTH91SRnPcDeZdnzbNTtu+uStzaXHQcKSmdz1grUC7U5tbYADqU9zqqowsMbr53qzGsTrMXQn1
0LBEie+3a6JAm8ODTe7wx8wOzZ6t0IHQkIsRI5nRHicP3ViEQfKTZns/q3IcL4NtflIy6G7afpkH
DCG69WD2xIDIYWNuJxHa72dO4+dZ59ZdYXnDNxQv8tMcEpv3ogeznO4IzIgRXMulOCZlUeP+ks/2
vMR3aWrF24JD7IZSUF9PA3yOEgDIhOb/NCJ+eAf51dthNUtmzBHVV47k+roj6mkXu7N9hw1j+hhk
XrxNKtCoYRu67/SoEn9T1PD2NyYy04tvxMUNbj673gKdMO5Q1bhbX4xklFSlv5mEp09tX9WfsnEQ
EZ3Sx3hsSXEx5dPAlrjDxOBu+9z8aNnJMSdM7NqYXfGsVOJUPHOzjKy4t3axkabnPhHJO4dgsJvR
l4dg5FhV+DYdJdOic+E3rRbXKh0EnzAAiZsK1ApMTcaBzc/AXsytAjPvuiLU6mCX1oc4F/4mKT2S
XexGRKARClq7ZblFvsF9YLdEMWkvZKcI42WbQI2kE8oWvg85F+J1slvnLkiEh7dPDu8bKUY2+ppO
P5I0KB2LxngyTDfA+9xNOyaPntlZ51oaGe4JjV+jnl1kUFX1Pssb+mQ55cferq2M2UiZM/kzV63L
4LndZu7T9JbpF54sx5wfTCB/57l3ViEbPzh5SXPDCjThsurBWA9VeOcM5nTV1mPK/7RFe3aqpcOc
VJVTNNe92kGCAC6VqgYmGOqYuyzzzK2MvSM6Ksw6RTI/Yo2m9eFW41M6ps+c/eIII2JAQQEJ93Fq
w27j93pgx+2dk9dW+qDNBK8qU4E9xli+B1RQCsNkRc86CvyRNjoJfqgvvWooolbDbGaAzO5IfiJW
WL8qr1olgqeWmLXN1Gr5Ps4bf08yTZzv2A7VIcCSvwVazUmXMDVNQB466DWoCS8LHJ45QYEjZuGA
ApjHs5ai2aMc186en9E3fqXTIPJZb77k3eh9C4gRYxTrucshDYfytfV9XKnkOezKtbRqqx7e5zQz
1hJWBd11xUVnRtfu8nqCODcG441qLXsbY21aOW3TtsCgcEaZPF0WOALOI/sbTfOaoc8UQcupbvMB
qGNfuM09w8rEuy9DfJqEEoRyQweIsqBW4nPBlCfZh15NGPVkUgsWnlXAB9DvATLqa8ij/W4ei1BH
eR/Edz1lwA3qzZaVd3YSoIVT3TDXgOQai/BjAhHpfonpIG6qJN13xLVfu73rXrr6v9k7k+XKkSzJ
fhFCDLNhizc/zrOTGwjpdGKeYYABX98HjIzOKG/pzMp91qpEIt1JJx8M1/SqHk1aEgBta2xV7aqz
XRfDhSbBcJBVqm9Nd+gfk6k8t1N70chFb9vAasG41v1PLHviMA5tdzZHNzp0sXxmUJv2ft9tR79z
7rJxLiDojnkOPYi9SXGmRpzNcBosC55Ohwj3pi6qOmN36S33yhbNh85L2j858grqSMn0hnal+IFQ
GXaZq84of86j7m+NYF5ujAStZxc3qas+5NA8Nmquch8rmXKitS2Kw+0UadYMie3f12bx0pBnTS6q
ovWjS7sS78MUNFeaFgpqvfksnIjL4FlipQQjO88S/z74jlOmBCtxSEAaqqLbuiFzuSLcaO7ZuM30
QuVdvXHsTsb+LVuM9pa332n4M735t5v8/2JtieHElTZiKQ4XWgZ+h//HbFJmK2au9bvOoSWRm6ib
EpxeZjgRQWf+u6yP+7vKFeB0AfFjOTYaNqPCbwJtkYwzy7e+PlZlF1wOCaN7z8H8nhsDSRosLT9h
ZjnONRs0hWmlI5uF7dA0kvIqczOyw98xB6+tnO6m7NY6VsMjsN1ZJg10CYHqMa8ZAJ2lihjbyrXU
johnwIXeGZYHi6ZDVtaaZFdKscbr0GTuO3v1aXigJt7tWfeYhCc3lYdE9wZUuqExTGoubHHkktK3
4zXcy4nxWPo2ue1i7j/5yFRfVJVWD3YQM9EP3/WapHqaV0E6XQO/BGS0np2CC5ZpRHcLMKceAiQX
h8N3O9PM/7DDq9cQfe4SE3WsNyXEhvUu/J0K/9e/9FXt+Pt2J8BE7zkoNTD92XP+vuPMmZAjrxc1
2aL1vkzGlLuBMuFbnP71F/p9xfP9hSA1MAaQ8LJ+/3TJjhtcS/nasUhIxCNOlIiLVcvv57uur09X
VktM/MfD/syu8z/96lLYkiJjoveUT/zexNAYMyH4Wdfkfxrr0ZsQsFOSJsyPlP/WGtZY6A0+lwBj
Krm2/esvbv6+GggEvkaM64Flrpmo3//tU+ZSQhd19RHPJn878AWYGX7eQuPIeq7NjrmiFkZnxqoT
fzdWdZXi4lfFfnGMHW0+fn9D/5U3/528aaIw/u139//Imw+1+v8wkIjdrX/0L5FT/rGKldgKPWHC
GeJk+6fGadMMLtagGTGH9b/8RUBCGOVGQ0cLDSuORUblnwkU3IVcMFwESVpeLDqx/hMbIVDo3x9q
3xWuQGgFdM6993ejhoIKXHVZWlN74uOGDujDwGRVpVQ5Viw0vYo9Fe7fTN4FKGN4a5F8ryePHc9Y
JFJuO7oh0eFT+8Xrk/kWHad6GHsveqNsBc1yAWNLSHpxj023pgepCXEv0tV9AvK51ptJ5165HSgv
woNtUwZzKfH/XIMXxA5DC6p9VktbtLs2SLHXdvPMEhv0V6KhkmXVV18qHhI/mJ19bvTOTYKD+TZP
Imdj1IiBO9Ea9rmLZvz0/Aoq+q3sxOLaqHueoXr2rlBTo4ZtDcQYVdo2LEBpn1gKiWqH9jVyFPNN
gfqNhl98FRMxz6mIhkSqwqsom5aZ1feK+U/ADa57j0sq9gB6oQAaHlOec39H6r38SvmFH+lIpa67
ciGqmEsafS7M0m2Y8+p4aRbi1xsao/oXp8HCXk0ivw9yoW8jqsRvJoU625AquRkgVs8XGmXN3TpI
VlQWJ7DrwB8WZrQRZgsCDmlT3umc76tlN8ZwakZRGQo7jTQ+HO3fIaY1b2Ys5W1UsKgNWVUJcxsF
gG220DHqvS9LRKbFP2k01pvcbINbly6j5DJzAvfY8/Pbj3jqLyHQtYclSdb8eGDt9XcVa+pW9QPw
BnlnYJPAhJGwaJulS4MOKzdWaPBSiAydyOjbZ6MAPkMSp77Ju5as3gI9b+f5mXl2esiBxKmVw+rR
cvsjtWAD/2bT3qOptB80WrWvHd7qF2ibjr0JcPZ5q526/zSNUu46xgSqR6c5uNMNxIOZpeMDK7j4
ToPsitlrdVjoXHoi8Cf25PZos4AQQNbmXUKCoEvXDC6bxvbjvZpFfHZ0VqVHZI1hOQGuxiuSRsq4
tEi7T6B9/BIiClF04AMgLIdT4sL1C+MJ6cFnSMgvE1uDx5AG6pOJ8e2pgtV5lfwZBLe/U+Hyz4i4
950Xj2mxIDxu/CNK/p0rn78z5rR3rkGiNXlOnQQp9Pw7kU4yeI2nS1/Kfdx9x9apHDaG8/CdZy9I
L6UvVtOTanf5vy6s1vi7H8XGwzx1OADziCsJ8j0qef+SkJuPAgL0xXeWnvfSGqy3/ozZx6XwK7R/
4veuTXgmXUjoizWcH60xfbEG9gdbFKd2iafndLDSrREk9RUX0XbXs6LL1tB/Wqw2FNQ6RMCcz9Az
dMvYO/J4G49IftGh7joIAoo8ZbMRK1ggXRED3gobYAXdwx2o+B6Os0jhEYzKUtt50PrCoHP8VCss
o3NQ3dcLgnjWR8TYzH4TyFqfpzRTO5/+M5yzSYKnCj+x4Rif7sJJU0Tdpo2QwaWZHebUopyV4rhr
6EUPULPoyImnNdzjPpvdCjdXSoXLrOobenXvTVR+HM84fQhfwex22hiqFD3MkszunoT6BgJndSGq
pv+Vzf61WKzolWUKwhC9xA+Vx+4+G+t+Qw8EcnfRj7dICVwX10zulCbzwfGW67SV86FwIJAmSV/s
ZzMHSWPwp0zsTlR6d3UDiWJ5rSMfJ2jh3yxNd4UcHBFJ4eLHOqg7tFHV7ZFwxVXXRdON1xcyTMlZ
kF1oD1Vqyl0azdGevC9E08jtN4zH7XGp2dUW42icM6BxF3MBekX58dsaH9nGJsaO3Ic3YgUKFXGo
uxcqbqajKOPhCTvbwAdjMg5xp79U56F1AzXZDR1LEzYh0Zudu/T+fU+v5HDKDCSHJU7KwwxxtEvH
vajguu2ppUbKbmI4Rg09smcZcfvRhuHfqSYJDunCqykr6Q4fXKfkU+Et/vXct9Wqm65SkmzT4T7o
2+g5aCkSt90y2mHfT6hDku1HVSOagxBN8x8NuA4CJHiFotSS+xLs0qFeRmh8NAi+BF1s7IYRCGA9
Vct1JS309Hai0ZQ68jub/3DVs2i66Sk594kii40ZwMmJ0cGvwVWaOkRMzM2zq7P4MshLiaxTEXcv
hlT5m5wt2dqSnS7sF0gaulTWbEbLtK9teooA/ia6C42G+LZPzOrgN35+NrqYGFYTq7A1lPE8NKJ/
4RNXtdtUTc2FsLt7D/3iDi+zuLYzyhHl4JwIRvIxcODxsz/c6NWTbkE2CcfeMU5d5Ge/bEICv1TZ
YTOE6QTIaogml/egh0iLC8zeZHPrbj03NZ/qRI33SZDLTy1VvEORkZdtZL0ZgfpK0yr+QdyWypeZ
dsXecZ8qxzWAx/RAxu2cfnn4/DxKbfQUd84B/+gb65Gf0mrdw1I77B8jygPsdP4xj3OwHYra2vp+
996W9OqMtjhRQ0C807SaX3Hkj5DiDEqOAXccR0qJ6421zCjMXmTeFgA/dnk/5ajq3nUVEyvDwah2
JfLnTJE6BXCbKemmhvtUuVzH8xDtEF8+VZY84rJmlGK+wGwGhN0eQaAAPNsSnqChLlgP19xt12Gm
lZsB0wpytmHvkipK3608fzQsj3gAVTdvieUTJ0+l/6szu3s1ml/UXYWs2pDNDf+1Aji1bV06ynUu
/HMwIzs0XEehJtMaFWN1gJZ6nirkVOzZzW5Eu9/KeLSPmZ7Lkz02JxDzUIs88ymd5vyy4DOPFO6Z
e7PrcVJlA5FRkR2Q3JtzPegHZ0n6vcmWF5FprfzKlk/ISc5msFX9wHWWhut+4WcdlfaMXYxlsIvL
HXZUX+61oqKqM+TPKLZ+gG2KXkXr2jeEqUGQSPeuNQc+V+7P0irNEzw+1MQkbS4a1MkL1Vq//HKi
7cD8xNTZJlvFtwReskdga8Dy9w7KZ0pbejhKLzkwsfj3FH3HW+JciN9MjzdW5Ue3XVSfO37pddHB
OBPXydwj8foNH1ECCpSyamvbmZl5bTfZE50dHqGRRKHxIduEvlUhgiWKQg6cLv4IHAkZM3R4pV8a
be+Bpl+eB5hu67DZmtUNMTh2/VOAiaX+ctP4SD6gCBND3ERTf7MU6wJ2AJLf+2HWlG9dEVTsHPXj
1KvbxhxuBqO6YloDGOEtGAkHsE0zKhozoIo3tNElbMPRPbaunbpsNX3HvSTXy/6obCsIGV1ozWQd
aRMol1urq/L/Yur/THn9u4ufjbn5X138HsHU/+r7X7/+Hhuz//xTf3EHzD8A3kLFwbm8JsP+ceEL
xB9sZ21/hc36ONVXdP1fNz7vD+JitGhy9+e2yEXxnzc+549gZRTgz8AqSBvmf3Tjg2Hy241PWmgb
Jt5FzNWC8sxVffmbSddn724kk1udjJEJtzmMTIDZyEZjmqhMKZmzwpW8MV0OKxyq7Fv8eCswCi6r
f2xLJ8VYFvXljmsrtobW8XAUg5vyVvBUHHu0BU6dTQGWp3+UMLzb7Ywr6D1YsVXWCrBSgctYnwC1
8iP/U1UNmCsb8iKp53jrrRAsc8VhgXpSMDaF4HpnQ8taAt3vXaZS2n4kNK1srn84TSvB4PblSdH3
AH7Q26ueeL4YSHqMWRrfmCukq5rT4tEiBgqtsHdwP6A51T8SU7UHi0zymWa2dVizPO8j+qaA6W8i
WNnFMcuSeXjKga5dajyS92rqrG1V+HejMoMrkdntVpZUftELD5OKtxgVJgrdPeWsjTLRHaBu4ipN
HSrKAJfVTe2fOlLwe8+gUm7h1L+p/OAcV/nWrXV+S0sehw9s1ZDkldzBLqhDtcLSOigPu6l1xAZy
t3MZZLo/qX4xjpGxcFXKE+OMvbfZ0ZO6bBKDNxJLrPqq/aa0tdJgmTthf8fIAEwMKsZlHJXuwYHz
urda2+Vv7Ze7ZrT6Kz81eKXAhPNWONzMbXvXTzANIj/v75ac83iC6sdGpdZbo9HzvbPC5hTHF2TW
N1Gm/QGcQnZU7LUPcE2j51Gm9T7LIu+T7V0+Y362sqsY/Dxb+JVzpzXIO8kqaJsiKRx5O3f71uPO
MAsgeRI8RRiv4DxAecGH7KrpK+ZSt19EhWGqjeAD8dw4dw5+xuJyzpqnBEj6k8T1/G6QYiAvsLji
im6g8UIavBLrUoB6SwMWqk3M1ZlmIWorV/hftGIA7RUISFX8E4RdbE/kR1qWe3V+p+uWjuqK1jsL
FfrCaVOmGYqfs26TcuP0j8pQ6bzv+hUrBfAOOuGyggoZ4/bZN7twWVdmyQo0tL7Zhu2KOQTVyIy9
BLAPEVtEtSksmlDsaRmtLehWf8sUkobaWspb4t1HoEh5mKiqveo8673+XiG03+uEhsWCl3b+6pE6
gB4wjVP/5waiGBj4WN4EUxX8XByQqbs4Ym+xrBuMXlmy/EkYhQnDYcVRyUE9uY22qWhRCXNRkfuP
TtTjDu0UKLiiCs5TjYEhDKIeiFyTeM19o40ymzYQeeJj4/h592SxS8/11qU+YUhoy/Fr/0yXqOyN
belmlrjhoOTnXo60P0VehnSyo31U0P7STsNGNEZ83bIF9l8EOlkL0dqdzbtKByr6zCICa0B/gpAT
LkxMxyAYwpDCJ9fNsbKUCs84i9F8o0coZaEYguyDzfBsHGU1ggpwa6wFIVWtKt+OFKKvpoQEoXWK
S3DYc4PqDP2FT4ogY38yE5aXYdVCUqsG3/lEbBjyA6LBiLY1A17YjkbKDnBAZgl2lZvzJZci7lg1
ajR/O6b4ADWhwGYjJii+nH18xSGPVhNZ0LPAoC4ws7HXBlV944Pyr73VCJjYwwUATldQSAPMN/a1
Dx05qbwbvXoe3JVcLFi5A2N0+RlvPJiyj8UkLeyFgBHDvO4AEy5lMBHTs72rKnDaU54GPPfajbZu
XjgDSRT6z8GRJwc6KOWhTrr8trKKyyUOKAbuTLe+1Mnaxco+j5D84OCDcKTPQzWm4AdVpUyKtjzr
LOFPukaFe5DbMedX7KW7DlKjsRdACR8wTFBfYfWLiW0EDJlnVBURVlXfSwwA14OH2kZk32IAt4OL
GcZaWLSduQU6HRPq4JoQLosqRFhiTfjZzu0H76juGnGVPilgZpsUOIIMLdGKB3xv0V6LTD65Ttzf
OY4R8XKoCloR/f6mHqSxL4xZnMdKRD8XywMIEpnb3iedy9EZHWE8ih+5z+abckv5OuJjq8Mhsppj
5rb6wl/85YotlQxBbJKinuaMad7mMoez5xr/157ZziFyK6gDGeyE9qZstJ1dxgx/S3Qp21GHd+hp
rXtifzGcZqqPgIdVy8EdS7brxOSmzdIb42Yq6uQGkyxG7k5b8gK0bQMS2YYo0WH3IregH3TguKFl
okTGNKTdNnM80SKS5DsnCyij4B+wb6A4w5+cnISjcXF+2BBleRe6QfM+Smu4Mv3F/IV+Uu/dYbF3
OYW9R69v7RdD8/UoqYu3DXDkfZZy0eiqobjOxdQ+K57DK6713S17+OBS+tSHcn3ILrmJwb5jyXyN
+4J1MkHRY7GMbxgq08vZSZKXCHnmOsLtxF/Se0wCFK6FStIzW5e2uO51Ug6blCf/1s18fWBR0r0T
BqMTx8u3NlfYu653NeXRpfROJdeuO7rLyCFnef0xQX8JcceIXU617YmCqhdc+x4XCm7hBXfWlQVh
E5HPOwkJx/iBiVfsJmyFV7oKZtAOPUtV3v4069Lgy8olAbOhAVAYeDck5tIYtdCBgBwYaKf9iCdj
0xIN3CAhzGlYxRZxoBLXPokEVuXx2rI1SejVPNTdOGwptnbfLc0sr0GAw44RGSdBBxyDiPaIduY/
2CBKY155cZnGyWPvzU1699/Fzv+GDGGznvk3871+7//nbP/9J/4x2wf2H67gEQvMAIe6vy5g/prv
md//8Gis8JmRKdllwP/7fO9AkLB8rNdkb4nE/t/53nL/kDaGdtaNJPS+GRP/gWndhET2Pwd8cy2S
h1XhW1wkOP6sNSf7twGf+7AxUpAtThMQpJfRwFTEa/qnxMVzvUDN2yWGiSxBNu/en+QVvEIIP2PW
PjS18QBztD+rmehqK9dTrlbGaY5sLzqMdZbcMnYY78r36UP3atEeHRkRoGdCi/vbCvCtzWGb5owG
BvqFf1rMTlrXJPpF/dQDIaYq2ciX2j40+UDxjmw6GNMbQUGB1mEejEOJIzyiDBPSaywQcZqp69qn
QkLJJpOFCcM8J4H2LML4UTDs/EQ4/T4pHKuh1ZkHDb0DwxuXBs3lBTg8qSfz7Nez9exgxmFwWoiD
uwgzeO0PPKGze6IsyaV4Oie7mD0yIhhqJImUj+02Afj4zpJbfsZexhxGSQIcyl2X1GIE5gCkVtBD
x5qYpQH8wENOeOqC5fLSbxQFwRdRhv93Mw1c0/cj8Klxt9SEhLeyzo5lzOJaV+lQhkVlD9RIa7mb
hHRf59F1QiCwyTHt04cYKhO/LJVdYWmrj5k1PWc11tBsmLLQLIP4mE8xDvUWL81LqlNGgnlMT77U
V7XTXSSTUi99XFYbVfS3NoYjcI1jwPYr9n4OOsJKoqZX8MjI/yCScm2fYp0/63Gowjkws7OUzkec
1t3OjnL1sEjVM00b5YEZHqQ7Vkv0lenQ+5RiSas6cPe8H5f0mQayL8pjhoulr5nF8viasc7flGp4
rcv+XI51dcwHSE5wK7d6Ka2wp1roomkErZTAJZKY4svcyp8bjMtb3Db1DlfzLy+tPFosl+h2Cmov
7FdHWqDWmKCNtRD15OCMDmL4wohOT9l2HEe9iSlXQagB5ROporuSw2TtfCwOJ79OU4rpFzdURsyN
E0zqR6qs8VCObvohk1afNSvHXdO6xn3c4G+tsvgXiK36xjWGB7Q5/VCVc3EAYc6xnzbpscrXHpZU
eCGYK6acyqWBFD/FiXMh2XedFezj0kWVSozgMHrTr9oFFM2iinoszo6QpBweb1Z+HzWX3s3o4tMF
w4odW5Q9YyAmxL4aYDYvBlY4MRaUkfc4uy39aLqVCLsif6YW5LTQJ8qkRITOHYwXd6YUzc51dk5a
4CwGDI8vW7ndm1p8tDEShjmzOm+y1nNCdl35ZTnm6sLzBp54hR90azuL8VUPHon1ke4eN6x9KYB2
ZSPa1Qz7gV5soe7ZkE7+Q+Hkza0nrLICrQCTowF+sEfQlruIKz9rikJlvNN4ww/CxImL3dAiLRh3
BBzsga/GBwsKLeHEn6posYlH43gLJcHcjCMfizgYC+hmWs+fbcOhuot9Zz6rIYUHPkzzhCWYj5Ze
uy6F3rR8tyuVbxq+TCpFUjZyEXttrVTyNWc9hSdyClqWLaJtpmvSmv1rz2TNrish+bE3x1JcJFVQ
QpyRzSZpDUybFviINiewNmfegRoMTglNNrIW7ARctH8SHgtlK01r74inFAf0UIom5PJDg+999tNG
XxeZQWt9/mItqQirIq93Zcumzmid60xY+ZYUSEZXafoZ9bLbplaTPpddhtUe8mF6RcQQR2gJoW27
mKV5y4L6qS2sXIYwr1laOkV9NoMB0IU9XmJ0bu4BCRkPudP771bppts4D9r1ZkAXs4oTHuNJW9Yu
olZiz1JHXHnRXO+GaGCrMwzDdYEnGQJHCsXQEDOiBk8tNAIPUDzhpoiIA0iYIqGkfbwtEvKB6dzj
jBcJleTEAnmXLOC+cUbeTfb8SrbFBXhRBj87q7/zGYImCg6BG9py+OHNGYFWQe+pZY8npzDlNmfl
C4vPbAby9Q5ztDEYFzN0P8j6ytxWYqGIpdYgz2LJls0xOQ/kfJ3ScnqzGGK8mtOARuZZ+cRLtRXq
PuPR8i21GxwrPkCc0QxoltwwmquwMbvDbMRExO3hKlCcWsTKZzg5rDoEPPjTkDNwexOlyrE53Su5
wBsnYLOrHRQN/m3BsdX6YMwtjRJixGJPbyIugQDDYIPDWBikxZVpGOCXcvj0JfihEJ5F/xikWbC1
JQHY1imCbT+0JzoTY3T15ku3/lOZ+vVuwXu3F31DDdCMjdVwIKUklU72WMD12cjbz7XYFDlZXZh4
h8NlWrdKll/dkKkXl+Ah610l5mw/pYM4LdhMjobrB2HbYD4ccX5sZIy8RoJnRnnKuKGSgbhxW+9t
WdiOVEz5XF+GN6vO8wu3iQiwzVURks+aSdFn5iWfgf7Qp06ymfL8C0ZbsNfN8oZZCbDfwt4M6c6N
rqIaUDexAY5+ils+ygbAvSi4S0S5FW0SdrXXkyNHXu50WXoiBhDnfrFR+uUMabEvXAaGUTsvZaeA
XuZ9+1xI/qqlc2jfYrX21SmHkHIPN8rhEMUZPCW3lG9ld4FVNychreVyzOE1TX7+pspIbDlMa07t
dHyRAJQ3zmA/YEKuqEtmuZxpoFDKS4sPqyL8XMKZOSmn9PbZ6M+bKjCqPYHg8pJo+bQb5sXZjPb8
0SfRTGLP88OJlFc40VexEyzFnnthLbe53df8QBF+vDDxlaZGN2/49schz1557POBpW0lH1vf5c/i
s36ATXry6AfbELyN71RfTLfuEGWvfuY9uJ43YWGNrx2r7o82cUQbBk/WAEKJ+EHj3XCecCFMG+2y
O5gHuXOWyLO4UfnY7bHsztulZdWYUrxibuLaYrmuK1bo/J5DqzHrm9FchqOgXvHoa1e+TXkvXpWg
P6KJhptF2Ea2G8dkPGbNYN+4pTdicsl0xcnaYMp2k5k4yBggJLounwhR3rcycO/hwPRiw6lpMGJY
jbVxnb746jtbcoPuMwzciy/oYJthYB6axnR5ZCosNkeWWAupQtC12zm2H+BWrfk6cSnZ/v/ovUB8
VHF7LiZaCACyJPGmje3PAn2aNXtq/TTjjNzPAlk6DzGH6lMzIZeEaZ5QVardWf8UhSy2Ta36h2Xq
4NByeF7RxVUcaM64XbzqImIF5G9HXgf6SAg54+Psjf5nFPvlJrF6/yYY3PTFbTrnylSpu+3Kqdi5
KUnopm4WlrVYzHf1YNf3ne10Kesf4lg6t+iREVHthtBGFW0QnRzKLULdfFPJtDjEZpftI38a9qtE
tWv4vtBHPOOA0TUqD5AM0hdOs/yFV5z6UUxaPKBfR0dBY8JJuBMTb9R657Ya0YRTuCg5RQxT8Rxb
KYie0ZjR9ZaEnhnauda6RbiITVoEZzS4cZOU2sxD7VTN1hspPl1E390Nix5ehFzUJy7k8Sj7mmJO
4nk3Tpx0T7Xtkhb1e7J8W5uizrxco5FMV5AcuqHEcu26/fQYU+uLG8d1VLBdgsaG/1A087hLM56H
C7YimECp1PSepkgu3o+YoiiKKKXmzSqVE/AgdpplZOfh7HFyx0MZypPX0Z9oFaHJ5KEgs4vGQ3Hd
VVHp9BX5u9qzHSidbbnoAkcPyRpIr7EMHUrhZNiXU/kiIh3dIcpUR11yvELce4AXvPotW/VRlfja
jcQH3TUs8UVXMZIW1dgOrFHG8pGcPTAQ4VuHSZb5ZVZj155LtFCKAotNYywFFquucfeTWU13mN26
busuGLUycva0/ZnUrlcLLedWVh2Vr+NbAh7RfC/9rKtvdEzt2jaItWi9nDSDZzEskCcKyCDCMSMM
0n8ybqYs4kmltJPzQH+Jl1MYpeYara4/ZkFSBpTUwZi9KLRD5LHPkHdbEEZoHjnnKPgkzejk2cch
8dwXasNAbC1TTH0XXbeN+YGJNtoKJLP4Mh3HlGDILLpsB1h32nqWGmEW0c/D6TN0NYEfozkqoMT3
uqVdqIQee1hcUnzjMBu4+rvm1PGZ3KrBTi9xWKebyFL+V9nVzk9RrYYYEtFDdmA789jnQZS+msSf
NiXMWFwEBONkTzJxC5xF/qKmKT56qmQEN3F0bVpk8eclm8Qu9TiddxQP53vShcu7YLC+mJB8w4L7
ce034lDz154Xqx3uGjy4PxLtlPcTWb3z0qTTxiqdZusmJqxiMyntXZwD36CHlumgzeG25qCiuy6r
rx2nRcbne3zqmSJ3OJMCguNmRk4A+Mu6WCPl1Q07VfgnvBzjtubifj/EabDvcmG9u452jlRENWGE
NY7m1kaC+a+TQxoTdutqeiXttPT49fbJ9EFyYzxQd35j6yT4FFV3M/KdhN0gLGw/1nxszaJllFLx
JeEBqUNWhKtZzGv35FvcXYvlCKzagsJqZikEvKikfa3gNR5pI3/rmenDtWXqaKSRvTUo9CCg5FUS
2xxbbvK3M1Rb297XkYOKFfjGzWAv830zJUeFFfFKU0yBOa+yOyZwo9gVc5L8ahrPuYqiNOWgbWOq
RCA/5z0HvyKPMWP/3iwdUWnitiMvnWm+Q4kPrkcdw2rFynDMvdTd4ULjwOxrWmOFeStlSW6073VN
zi5+731cn1U9A51ocCRe50bb0QTAwtIsIifM6BZ+/Va6wVHj1y/TpHw1mv61tX22LAjijqtNEdbN
+Ck0L1YJrfI0UxrKz0+pVUQdFJAVKnBn2olDmqmBky/FO0iDZDfy2wqtSv+gwPAiieV2XlqIzMWP
PhvXzxutyDs1ULMZatve0V5uhfC1ojOURDYQvY5IyAiPjN5sUpxU6azYdaTIFT7v9rJmZ8KnpfcP
psj9jdWhrRZxnN+iPwixVY5WcjcCaL/uB+btTLBOalf5R8u+ORGzKXaAg5cj3l7xa6q4omVDNh5L
Z1DbyWjJ2w0+ikDT/RwSPZz9Em6wkDklWrXaJsncnDC1tbyADTByZHzYDSYxbWztB/c1RrG5Anbi
LFl5qlQz5psY5tkL5iHo4uN0ZeMGfmaUeiTA1G78bvAvEg/rcasXBsc6gcu+rDYaZXTbalRvgdmC
+ZztkIDec2Vw5GWj4+zJxsvN5NryJdFURaNrY2AVcmStEbmPS03SzV1y66Kak8vUqEhu+P2R9NpD
55lfNifpfpqZjqq4ga1dW6+I9QXemcr57Gk82ooYmltjlM+aGoGvpimNZR9X0htCVA+Gb90o3Fhe
eS/nQdB9GGfmdmhk9DYKhaNJjyOgxGCe7qleW7DEyQi3FgLEtHd7+FEM/9hhnEK7h1zZwT11PJAL
G9tl/5ONkU/cqEsGgyeh3Hki787YXMJpSaGsz3G05VfV+Fc5iJub0XMYrE0KmGGI56kZUqhW0LMl
4bbslEiaa4uq+hP/D/8pr+SXFVv3TlZzeFD4dYbjn59nl5crWPafUd6wGs+NnOoab3Uc+XRbuIU+
L6lP4ZownzteSXCSB2pWrVULbCosK4HyCap4GLlcwrJRarorrsmhic3iSPB0N07HrFZHf2zfYrmc
wbuhx6cNzq3YuIoCvJVLQbl41vrnxhyHPSUl/s7PveLcuMh/bSCI2DDqb5hMrU3ktJddPN5RD/vJ
1plPfDS7mHqru9Zpqi3CjH+qnNyinnVIDtxdEBCX0riZLOclNR0iypHRbCeC0Zu4sKtDIpqYkqzS
PGqKX7adq/pTBasI5YJMtMhp4oIndqcMgilZNKWbpJ7f8hhPqTXM9p6VJ6Ddwf6I3NF8mKS7Zjfx
1cLxq6dfbu+PD5x9Vuh5LuR00apz1/4f9s6ruW0ki8L/Zd/BQg4Puw8MylmyPfYLSk4IJIgcf/1+
TUAeiqPRWEbVLGpr8GjKJLvZfeO551CMkpUQvIOkX24yW6LOEgTqKpPX6xPG7S71YpMv3E7TIbYM
agfMKnx3wIlkf30GSzyQwi5G+K1NHnMljj8KIr1IkEp3X9aqT0NeadfSY2xG2bUlb6STEIeXzSE8
aVDhCrMLa02KBOok9JcQvAOd0r2VFrXtZ+IsrpaXRI8ByKnrGLqLy67wyy9SYH4HWtyijOhL+VlK
Gfq2a3QGMQOrZtQ3kGv67kZ5ozLt2l0JWjwUi60oPqYKGoGQKOindIKtU4kD9NLMddAsE2YK6KB3
bXIUAFAlX3ClKwVSsmph4AxOArd6aD3jHRGCcZ+6Xox8QluccA8Aimc5KDzHfl/bJhbe36r3ngx4
LPe1a1vJ3ceogcgVgTgbuXgVSMGGJF06r1WCmgsacPk8LSr/nBiiaI48M4thCw7MEj1G7A9zPnIS
HnsufGAUiTbIw1ELI6aJEJffktwQ3tXQFSwsM87eZ4menqepbSPNG1sO5OYyNb4WbdhFi134aMaN
o12BNZMfKt7AXNpp2X0oYbObc41dikYUqGnibdv8UiuT8sLi9KDAmdTFcZ1ug4suSRLkRinwMMha
ekRMLRPHilqgCp8VIhLCynxEtsz6pGc+iljrMixOEhsF2FRqUoJWG4YMyF2YuWXuqrk3yqSg+CSD
hAPTIdv8EhKkCDtgte+FyDV4rtcsqam1d+0a/rqFxkVbdegKIi2ak3g3Ki6aEDRKlpWWfK8Jr1e0
CG5bibC+y035LGEcYmkkZX2MTmd623iV+iEMicCXTM1E5OuGcpOnMdJ0jFvYd7mR4U+xZfHNppOq
D5IeMAjqp9RlhCb2ZdZKxYd1IslXclS3x2oCrRvJa67dgixgNpIePzhExXXOJclXP6PHtD4rcru6
V1XBMNaoJbc03mJW55Fhb+FfYZKZ8YIcDIdVQ228LOnmQtGSQZ52RYW/wJ84mbaBu1RlPLowa4Nf
OmIkvci8ENHm/KbzcvqDtOjUlUYZ6kHuLO+MUe71Yrvx2++bJFI+ukpOoNaZtA+pdGQQ5THQMvfC
IP1QmgZTwRJe14t1nBlHakmyE0AvkIfHiQSufE5p9DxzG+u0quVildAEvUjgM8iJ7BX5IoYv7h0q
FwVE/g3yYkww6AsGw13MSSHdJus0uYKn0D6JfMVb5VWXHNc5GFZohjglUlYXlza0mr9RvUWrE7mD
B5n47iKL0/qIeW/thHKmRZVGQnfXD6sFXCFoLdLLWHhJHl2WhfNFqhRSByVyT0zfKJZS2ymXTsXV
QPcCeulUO0Wg1b6BBLs5rVujOjMlCz5ByIqW8JygDUHEuKDenDGX65SXyAqsL2zT+by1G2VVuXDF
hnb76LWRv1B1aG5cO6SsqLgRtbKsfS8FGrQfmeKvEpUGtsRBP/arJF9UWaueosdMzSZeb1uVQlu3
9LVGWQIMsuaFERPLyl32MdjoLYJYfnfSZg0Uj5YCTBNeGurACjLTy62hVpu7xvBBJfk4m9AQQHGA
PusLyUqXtUH7hhor8/Rt7B8pwO/nkHNcGeuOf5cZitaa9rpGcGuuVuv3Tq7CRYGxBjCxCmDjW1Ip
eXS2QEYcj4ZHXfveMpc28nILf+eRqqz1k1qPjnUvvOtsxBxiKLJgR5PhyPG6a80PQEuE6QcmgsMb
OG1AhaknBFbFcdXp1SepoQ2iatJvmozcitwRITew7h0nkErMgWo/Rk6Y3tZless0zaadyzFDzHMY
R9Ch3UjXgBLbBfhm/zSFLeNCr6SvumSVl7G6zeYZ9n8e0Aaj0AOTNeoqJV1r6B2SpIHrPP1H0ODn
YKk62PjXYKnvikf/Wde6/w9D1xqWtJlsyDbFr6exwR9da0WfySYszYYi6w7YdVrTe1IGsJsotgCx
DhoGmjWDeU3WmE+EsJpG95t0DHYUantDxXCqQdosa+gkiE61qQlmzr1mdQwAmjgKpRiHtmJHIQPd
zPYIXRtwWJGuna6bRohne3Cm0ZZhsqttQcQDvLtp0212kqUwDgHAhnwSBc8VQyko0bWtcYOVzUH+
xZsGFROYtWu5JNeJIhN6njvJatF1XZROZTv6OyIlJ6IyEaHRYXp1JVjKNq507UT0KM7iLKTSCF5P
ie3vWmKhH3dSM9XZVKeeVSqBe+paMP/CE2+n1T1EHbJ+L22Bx61gDlNRzA3rDGAKDUciEiToFzIf
i5tP6BF6kQpUBfG9trjLIh1mmHoTXLlR5FPGw5BBA2a6D9tI9R+6ItZOWBQk7+gyfK6hcX2wQ50A
Ad33EGiicVU0VCk7kOhHfuyWj44iw9qVo0NOUZPqogladeHEECFY0F524N3PQkYdDAu/tKb9s6pr
uUrPVYLkrbIIsbxXvreupNOmjoUE+Vry2nuGo8uOWrm3DkWnJTFU61gNBIq+cuW4SE8U2XMVAZ+h
gb5u7syNHGSXSZPjc9e4XBXy3X5a/J8J5b8CqpuwJ71mET60cQRm+plR6P/PD6PAzTeQbzVleAW4
6CBJBqi6oii8ROyvCcD5DsT+ZBOMGU5C1eCst3TglYKZcTANujyDQZeIQ7YZJBa24S2zyQd0A8zB
GzLoFswSjSmsBCZo3zK4Za0w+JDWV2X01cs3eKLPe7vxAokFm7XPZ/CHDzgwPVmjbaKk4QPskAaM
Hc1L5zGorgKHKvfX1z9qx0/xzMwhFYj8IPPcgPV043DMulVyZWNsdAU2CtqrgvoE7jbGJEXjD3j3
pzxsPPsL99YuZOAEao4OUQy5dLA9wxSnXvQVS2lb3rVX6j5Ez8du5snHEM6X3wJbpi57UWZ6DjGT
bCbd6SZ3QjfDPsjtualLsfvQpsVRqAbGWU60dRPCIk+3FPjeFgAoqiD0OjMqD2plIkEyryvNIWjf
RKm/vodkxauyhYl4nRUv+RJkG9RQVXAgpXqWwVLwrm025fnGTRlc6zAv9RH4yY0WnVsFuEWDaOrK
VpiF/SQhIAc1F5i2uV2oGfrywigSSiTdeViQUd7XoD307UqrPNeRmMumcdG4dJUzQOW7X+T/xmoM
CxG0A6sdrO22/Ja1d9/yknLqEz5MvLrTZ36gZ1ugYPTWP3r9jQZZpL+wQzTYBNH7M43O3ZfafZnX
3mPzyHcuv3779790awaLDOTFirZj4XbArG3irTe8LGFSZnTiwNb1LN3idT5wb5P+bBteX2G/n6//
zWsr6EM3oRuFHILKOM+oXdDsGShAC3AgHU3x8Ib7u+CgPkpByJY1o9+l3vz//bvwJS63hTiNIL+2
+/4FS/1ze3DwDr+fBNh9DdZnwWZ9sHgCWIUxDkX+Hy/+8StedRnkRRZ8KfYXD0dhfyx7bv4fl/MN
94DgGvCmCYms8+IJUBRnZuKnGS0bLsLk7gEpRH8sf30XdDhOiC2Qlwe9JR5G2J7dAwHBlUlk5OH1
PjH6++/Bnx4FemeHGOO3mkRNn4EoUgUH0o/Lvr8JIkIzTSEHbpi7Teqtz6Q2wRhtEXVE9shJGZvs
N4Fgc38THHUmiiqwVYDpFU+/6xPaBNSI+tP569cBt8AeGLD0qP0iD9wCFhGKIaFjzT2ZmFfc3d1x
TlGdwZ2kq6Qa/eoPjIFtzkDOw6tBBaN/prYJkCBwbEdtgq7MYHxidhh5nd1zcAQsNmk3UEw1ZmJH
AJXK0VYA189ohMlc04+feN8KWAbBIfmopmAsxDO5TVCYMiW5HnUGVIjEHAapGD15bgRtjCADd8x8
kHWLZ3pmAMP1k4HhgUvdCwzVmYlKHspSwz0nytg/BLZGCkGlQievn+YuqDop/chDQIlFx91RRRhS
hENriCGgJsNE7GQTJX2nszHqKug6iRAskUw49Rf+ICwAUwUBgyO4QvtbN6GAAFIIodEzbv3yjKIY
U2lMou2eg/XbDjrDtskx+N1g8oHT2gV7rEEkVSRPghZj2ITDogGRAdEzDQ9ncJq9CZrSLmDRxloE
UkaK7BpCOoeHABJJZPhgvYU7RDzTWz7yfb2vGhEcU3OGOIXBuANL6Ah9bsUmgRqOxwSXT+A61hIY
MwbcSQOfQqMDr2g6M4BdCny9QxY5uV0Y2FJH2UNNm8FI7eg04X74/mexgSy02qkuUj/ZPZMrGMD6
M7psIvJEYQqMg/jQMokJGEhmg/rVTy4+JC4SA9GjzoCOYpgNJy7Bz4tnwBIpFDkE3qJ/fXKRAQyw
+lhzSOmM8iBRsDXkAoeJIkUj+mroJPf7PSFnyOV1xpZKCAxt1k6v/eXA0DbIkzlr6HxO1RBQ2R0b
GOkmTsERvdMhFTo4BI4+QyAb1IU6vTugGPLY5WvkQKqgUngKfg/sIdGxoNsmNxjqadPzBmiIj94F
mkVIyoPnGXwib7jvE0Xp1BLShsZQNJngLsCGMdYrgFaiaIYG18utBIGLInpSVOBHu4+akkFUQTiO
XT9ej24RmO6+SSAu17NT4MyInkVJZaoFdGIDAf0YFRuQKcK0D4hEENyL58AgKgrELVRVRHnt6fVp
5cuwRymjIySqBqhbO+BQdos8PAsWRROMJkig3jdOL2FkF0aXUemrkSegCwh4afcc5I2CxEcBwMSU
UF+3npJFQG+n/1K/njATIZIJIKRDx+Sl9VNMxzfSfn/qO07OL4AXHdocv74LGqRL4E35kQe7d2AX
qR0hpk0vfrrZgmYqY88Cu4DRQ8FCRBv7bsGigEhFxRaiJbtncoeAYrozNlkSywdRAtKgX+ShW3Ao
rfVQRhKG3TO5EEHnno50jiTOgDjpnwmO4WGV+2cBcbcZ/XUFsa/JLZ8wfuwhoKNiw+QGtujl2pFl
Qc9mQ6dGX2X39MX7CXkFfrc/AIHfijYRXgFaaJXhgB+rfHYIZO6CoegCutr/weTOgkAJjL0KVEdU
+LGfUiLRt9/fBVFDAsgrC9jN7ukP35TOAuWD/oD+um+kiAIbLN0lgAu756CmzD2ZEZUTTQ8bPqX1
v8Du+Na7oCnACaCXweT1fgG7t38KHLIJoicswtCJnp5FeGFY6M27wCopJBIeDWf98BQI/JlFfwVa
9KnZAkrAQ2lr1C0Af47S5GFjCayNiaGE2mTAKk8ObQKf/mhTKNqK9AwQKHu5cGLZM5MbYOtPoLQJ
7oKtj46NwKUT+DDn9iemcBcbiS7uUGWbXIgEOH803IDGUq9CyIF4ySHYMqBkqAQdBoN2z/Tcoomy
xtjggPIIN5679YQ3eO4WKCvThqeE5LwdhvUTHpShD/FXXzbfHrP//BcAAP//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  <cx:fmtOvrs>
    <cx:fmtOvr idx="0">
      <cx:spPr>
        <a:solidFill>
          <a:srgbClr val="462E8D"/>
        </a:solidFill>
      </cx:spPr>
    </cx:fmtOvr>
    <cx:fmtOvr idx="2">
      <cx:spPr>
        <a:solidFill>
          <a:srgbClr val="555759"/>
        </a:solidFill>
      </cx:spPr>
    </cx:fmtOvr>
    <cx:fmtOvr idx="1">
      <cx:spPr>
        <a:solidFill>
          <a:srgbClr val="028342"/>
        </a:solidFill>
      </cx:spPr>
    </cx:fmtOvr>
    <cx:fmtOvr idx="3">
      <cx:spPr>
        <a:solidFill>
          <a:srgbClr val="ED6500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1C9E5-22CA-45C2-8225-1ED3DB5297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0CA79-0B37-4426-8F2D-A0E1B125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5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84D74-9B3A-314B-8AF6-0D60C11000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02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F093D87D-49B4-F84F-89BD-B13FEDAC6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1517904"/>
            <a:ext cx="5618480" cy="279806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72000"/>
            <a:ext cx="5618480" cy="152704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49104" y="6400800"/>
            <a:ext cx="1865376" cy="365125"/>
          </a:xfrm>
        </p:spPr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0056" y="6400800"/>
            <a:ext cx="6099048" cy="365125"/>
          </a:xfrm>
        </p:spPr>
        <p:txBody>
          <a:bodyPr/>
          <a:lstStyle/>
          <a:p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233599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5CE39-5AF2-D74D-8796-2693D4B49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8BF04-9F04-B047-AB3A-4F72EECD5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575AD8-B437-884F-BECF-A92601EB1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0716B-CB84-B444-ABDC-B391FF96E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13A28F-17DD-4B46-9779-B959DEDFF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BA4A92-5CBF-4C4E-8190-036F20F71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7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C69D-3B3E-1C41-947D-5F8B7CB0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1196C-1CC4-3A4F-A1FD-574B3E2B7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7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D3179D-3A24-9F46-B0C1-0C1B406A8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637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EB9A8-48BD-5948-B09A-9A9B86B0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2F72-D31A-1B43-8284-A963F1D9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800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000">
                <a:solidFill>
                  <a:srgbClr val="000000"/>
                </a:solidFill>
              </a:defRPr>
            </a:lvl4pPr>
            <a:lvl5pPr>
              <a:defRPr sz="2000">
                <a:solidFill>
                  <a:srgbClr val="0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F1A39-2597-BE42-BF09-D0870B967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F3118-F1E5-D943-89A1-9730CAEE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91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50A-F3C9-D94E-A179-98330283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DB206-040E-A14C-8B5C-A650C0FF5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0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8F31C-AD54-084F-9B36-CFECAFD2A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CF563-4A66-FB4B-96F9-623D02C44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080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4AA98-3961-8D4C-8950-D8A8203B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C0B213-C4AF-7245-A4DC-AF89F9C7A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FBBDB-8DE9-8249-B0CA-87AA237F2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23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C307-29D0-5769-AF45-970B2513E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1DCE1-DA40-39AF-8DE3-E518A7199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B8E4-6978-0943-6C38-EDE2E459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C0C71-EC5C-BF73-A35F-FAB84E1C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B15F3-B543-2056-15B9-99CCF7A96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75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C7FF4-AE34-7944-53AB-25FD26DE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26910-1B57-441C-9883-AC29CABB0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C9BB6-B5DF-300A-C8EA-2A7C92C0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A496B-32AD-3414-0B34-3D631920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532D0-2BF8-D3DB-FB06-BE6AB639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CBB9-59CB-7AD5-1329-BC56506F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09338-0E94-49C4-9341-AF78E2A99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3FAF4-0FFB-9C69-3114-BA815C5B5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A929A-41FA-ABD3-EDD8-51D8F94B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23F33-B98D-52F9-D7C3-A5324D372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08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E48CF-8E3D-98CD-647C-3613EC6C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6E639-B5CC-BD01-FDBE-090EBA872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59A84-79C9-8CBE-81C7-9ECACDC84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585BB-4124-5F48-9C30-6E62A90D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D5C3A-E42C-95A2-16F2-1DBABF3D1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38BFC-08E9-281F-CEB1-632F068D7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2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57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6E51-AD07-A767-8AEF-DD525FF1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9473B-5E1A-5CAA-6ACB-9A0F82600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2B96D-0F89-4D2E-C10F-FF2B1A4EA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9DB8D0-C049-1D1A-30DF-F23EF5F83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3DFD-787F-67C7-6488-D95E6924EA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DB4FF1-29B9-1918-BEEA-0FC209F6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EB573-E897-76AF-A4A9-3A3AF547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B969C6-6B88-CD60-EEDD-D1C95FF44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50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D502-0A32-5E48-E4CA-CE4221DE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E9282-DB4E-590B-5CBD-B416173E4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39B44-51C0-13D0-34CB-E8F5040E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C40C8-BDA0-0434-13DE-FB8A221E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44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EB49DC-87FB-B6D8-C382-E2AE1DB5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4AF61-F0D1-CA04-EE22-31330978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07B71-8156-FE38-5F7B-8185C50BA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70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260A-C99E-0286-B934-2D9A5CDB8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DB097-893F-27F0-2E21-DB9EC601A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76251-45B1-190D-0D50-0E89E9EA8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17D5D-0918-F95E-05DB-B65282B2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3EBCA-9C5F-A240-ED41-54EEBDC7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FCEBB-0A13-A1BC-D3F9-74BDD193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5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BC13-9769-5A56-E089-6979E18B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CFF0AD-DE27-DF88-7FDC-EFAEC50ACC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A1752F-ADF8-1642-9FBC-047AF14AA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5A497-9A7A-DDD3-0EF7-EDE15E13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D8BD5-BF58-5546-0EA7-ABB1CCB11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10E0B-7D06-D444-FE54-D11962F8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C103-8904-01D1-F63D-193848DBE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AD274-C4DB-32A5-7AB1-FE4002A68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EB90C-762E-16D2-B61A-3FC67437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1DFA-4974-D7CE-56A1-DB7AEEA0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0A02E-EF88-EF7F-1E46-7D9E1D47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16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2BA38-197D-85CB-8BCA-B5CAF3EDF0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14342-CDA3-9C1B-E73C-356184FE7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05F86-7E57-990F-156A-C86A50D69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58E41-6540-4329-48D9-505B385D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F3ADF-1110-68AF-CA9A-F2D60680A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92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49CA1-A8C0-4713-0B25-A23DD7EDA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120ED5-270D-A7A3-484E-E17245FF2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8F18-A85E-5612-AC9A-3D169F289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50D52-F909-A7F0-3B85-85AD11C6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5D821-6875-3908-36FD-F7A7D6CF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16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7D94-E064-6AF7-0F13-BD28B0D16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ACBEC-E4B6-790D-4CFB-B15A4ABFA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6D9E2-1583-D372-1AD5-EEB4E5F5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E8C74-DDCF-6834-825C-B0949B4F5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61AA-7B4E-FC04-B0F3-B7219EC4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636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95D4F-2A1E-53E3-AE7B-F7919C347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816D7-81C7-6490-4F70-A05583B7A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DDEA1-D455-1418-0EC8-A522EEAE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30A53-8B5F-BA49-6FD3-73394183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D4E13-0DC2-1902-5A00-BB488245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8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rgbClr val="462E8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55575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58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E6C91-6C96-C851-575E-8AB36EE1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C31D-43DE-F4E3-D0E1-392FC09BA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162F0-B480-DD81-E539-D642F0B98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BE1DA-7FFF-0F0D-3633-19AD10AA9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F9AB8-D6C6-FBCB-F429-7CA4A3B4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A9132-63A3-34E4-E55E-5CE034DA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0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7405F-FDA8-26C8-31BF-68C747741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01EEB-BF12-3521-2528-53E71AA3B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B0AA6-46AA-5F66-2583-56F209997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067FB-60CC-6375-F998-A4DDA9E58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0123E-3FE6-C51C-084F-9F5C6ED10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8EBEA-543E-96FA-BB77-468FE50D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6A4BF6-270D-9549-5F74-03ACAA4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7D056-7093-A2D2-04F2-7D043FEB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65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DB06-B60B-2C20-0BA9-869BCE00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5198C-DC91-D86C-7E65-5A1AE0D8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8C662A-EFD4-BB7A-4E17-6016BA92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6FDAD-7C86-90C0-955C-E297F4CA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02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043C79-882B-8D7C-CAAA-B5C460E5A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A70131-C786-AA64-734C-8433B1D0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D3F3-B21A-F268-475C-01B92100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51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36475-218C-69D6-A8B2-68CE3274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CEC7-5F8C-3F41-2ED4-3FB3E148A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44C7C4-82BD-A34A-CFB6-D24A35F86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32719-6661-B3CC-1AA9-D6775DCC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79DC-A9AA-AC16-AE12-F051EAB84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73CB7-BB65-8290-D947-89353499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0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476F-EF8C-0B34-8D70-C4EBF7FCA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0E976C-D0C1-62AB-DE99-83552A211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032CA-19B8-658E-05DD-78A19A3F6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9CDFA-F930-8F9F-1D45-9BA498E8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2A302-8548-9EF0-2654-AAC62F56E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9449B-344D-DFD0-34EF-F359942A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42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AAEA-7379-39AF-64E0-99F2B455B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A5F2D-66A3-CF18-3E5A-7A8274E52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25C65-980E-AF18-8F99-9ACB0CBA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BE06F-EBF8-7089-CA73-5280A909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83993-07CA-1675-BA01-0E0B97BA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157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EC6F4-06F9-215F-8F09-0101324C9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608866-6810-A239-232D-80D796740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5021B-77A4-B0D5-27A7-94CC3BE80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9E8FC-9334-A545-3D86-A667619C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1BFA3-73DF-CFC3-938C-1E2EE90A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783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4188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385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300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698604"/>
            <a:ext cx="10515496" cy="1344168"/>
          </a:xfrm>
        </p:spPr>
        <p:txBody>
          <a:bodyPr/>
          <a:lstStyle>
            <a:lvl1pPr>
              <a:defRPr>
                <a:solidFill>
                  <a:srgbClr val="462E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152500"/>
            <a:ext cx="10515496" cy="3127248"/>
          </a:xfrm>
        </p:spPr>
        <p:txBody>
          <a:bodyPr/>
          <a:lstStyle>
            <a:lvl1pPr marL="365760" indent="-36576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08660" indent="-342900">
              <a:buClr>
                <a:schemeClr val="tx2"/>
              </a:buClr>
              <a:buFont typeface="Courier New" panose="02070309020205020404" pitchFamily="49" charset="0"/>
              <a:buChar char="o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Font typeface="Wingdings" panose="05000000000000000000" pitchFamily="2" charset="2"/>
              <a:buChar char="Ø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tx2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54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23488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717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79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299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04" y="692404"/>
            <a:ext cx="10521696" cy="13441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04" y="2146300"/>
            <a:ext cx="10521696" cy="3848100"/>
          </a:xfrm>
        </p:spPr>
        <p:txBody>
          <a:bodyPr/>
          <a:lstStyle>
            <a:lvl1pPr marL="365760" indent="-36576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Clr>
                <a:schemeClr val="bg1"/>
              </a:buClr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4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FA0C-E99F-7046-8F5D-B94269C9A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7044F-8460-3A46-9CDD-742803403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155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EFD3D-0496-8D4C-ACDD-402F3692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827C-0B12-C84C-9EA0-CFCD8BE7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5CAA-6B0F-FB45-9796-ED6D72407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D7716-7472-6B46-AA08-6631C027D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45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503C-7597-4B4C-B36D-A34FACC34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87AFE-70B3-5845-8462-C681A2673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A66A-2B72-DA4C-96F3-D50C6C3F8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8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D134-C65C-8549-AA14-A5F5042E6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8B532-BB56-CD45-B425-7C5D711BC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2BCBD1-DB35-A847-9FAD-94BD34C8C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7355E-7C25-F048-9DCD-7850B07C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2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52" y="695717"/>
            <a:ext cx="10950448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252" y="2149613"/>
            <a:ext cx="10950448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F9AFA87-1417-4992-ABD9-27C3BC8CC883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1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3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80" r:id="rId3"/>
    <p:sldLayoutId id="2147483672" r:id="rId4"/>
    <p:sldLayoutId id="214748367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rgbClr val="462E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08660" indent="-342900" algn="l" defTabSz="914400" rtl="0" eaLnBrk="1" latinLnBrk="0" hangingPunct="1">
        <a:lnSpc>
          <a:spcPct val="105000"/>
        </a:lnSpc>
        <a:spcBef>
          <a:spcPts val="900"/>
        </a:spcBef>
        <a:buFont typeface="Courier New" panose="02070309020205020404" pitchFamily="49" charset="0"/>
        <a:buChar char="o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2400" i="1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tx2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 userDrawn="1">
          <p15:clr>
            <a:srgbClr val="F26B43"/>
          </p15:clr>
        </p15:guide>
        <p15:guide id="2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AF5150-611C-6745-A2CC-F56DB38D4803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38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B22AA2-9E5B-E44D-B5C0-691FFB824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A644-CFA3-854B-8391-B5F25FA4C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36D1A-89D8-9645-A655-6804E7C77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95478D8-26CD-F24B-9313-CB1027550644}"/>
              </a:ext>
            </a:extLst>
          </p:cNvPr>
          <p:cNvSpPr txBox="1">
            <a:spLocks/>
          </p:cNvSpPr>
          <p:nvPr userDrawn="1"/>
        </p:nvSpPr>
        <p:spPr>
          <a:xfrm>
            <a:off x="9908241" y="6356350"/>
            <a:ext cx="21179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00386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BE27F6-7D8C-8A4D-AF98-7CE2F4F9E37C}" type="slidenum">
              <a:rPr lang="en-US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‹#›</a:t>
            </a:fld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2DFDBC-A309-CB4E-943E-D9C77AEAF07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0903" y="6299112"/>
            <a:ext cx="995570" cy="4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3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6C3D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8C8BE-75E0-C984-B39E-6A92D13A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A18BD-0055-2BAB-4A7F-439E6F1E3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51EBF-1BB7-9ED3-74C3-83BD1A63B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39701-A73C-4D4C-AEE1-D859FABC6C5F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FB8EC-2E36-0824-0A94-57D006C82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1245B-250A-2027-8643-77F204575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1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A92480-9555-7FBA-2AA7-F980BEC1E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CAAEF-1486-4EAC-4138-C3F226B08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31D51-8A31-3A07-F629-A66AD4124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8548A-3C8A-A049-9381-61908D77ADC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915E-EAD6-7943-E990-21138383B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7C841-3B11-9756-1838-DB46A86FE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19826" y="3048"/>
            <a:ext cx="1266065" cy="68518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76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23">
        <a:defRPr>
          <a:latin typeface="+mn-lt"/>
          <a:ea typeface="+mn-ea"/>
          <a:cs typeface="+mn-cs"/>
        </a:defRPr>
      </a:lvl2pPr>
      <a:lvl3pPr marL="914446">
        <a:defRPr>
          <a:latin typeface="+mn-lt"/>
          <a:ea typeface="+mn-ea"/>
          <a:cs typeface="+mn-cs"/>
        </a:defRPr>
      </a:lvl3pPr>
      <a:lvl4pPr marL="1371669">
        <a:defRPr>
          <a:latin typeface="+mn-lt"/>
          <a:ea typeface="+mn-ea"/>
          <a:cs typeface="+mn-cs"/>
        </a:defRPr>
      </a:lvl4pPr>
      <a:lvl5pPr marL="1828891">
        <a:defRPr>
          <a:latin typeface="+mn-lt"/>
          <a:ea typeface="+mn-ea"/>
          <a:cs typeface="+mn-cs"/>
        </a:defRPr>
      </a:lvl5pPr>
      <a:lvl6pPr marL="2286114">
        <a:defRPr>
          <a:latin typeface="+mn-lt"/>
          <a:ea typeface="+mn-ea"/>
          <a:cs typeface="+mn-cs"/>
        </a:defRPr>
      </a:lvl6pPr>
      <a:lvl7pPr marL="2743337">
        <a:defRPr>
          <a:latin typeface="+mn-lt"/>
          <a:ea typeface="+mn-ea"/>
          <a:cs typeface="+mn-cs"/>
        </a:defRPr>
      </a:lvl7pPr>
      <a:lvl8pPr marL="3200560">
        <a:defRPr>
          <a:latin typeface="+mn-lt"/>
          <a:ea typeface="+mn-ea"/>
          <a:cs typeface="+mn-cs"/>
        </a:defRPr>
      </a:lvl8pPr>
      <a:lvl9pPr marL="36577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23">
        <a:defRPr>
          <a:latin typeface="+mn-lt"/>
          <a:ea typeface="+mn-ea"/>
          <a:cs typeface="+mn-cs"/>
        </a:defRPr>
      </a:lvl2pPr>
      <a:lvl3pPr marL="914446">
        <a:defRPr>
          <a:latin typeface="+mn-lt"/>
          <a:ea typeface="+mn-ea"/>
          <a:cs typeface="+mn-cs"/>
        </a:defRPr>
      </a:lvl3pPr>
      <a:lvl4pPr marL="1371669">
        <a:defRPr>
          <a:latin typeface="+mn-lt"/>
          <a:ea typeface="+mn-ea"/>
          <a:cs typeface="+mn-cs"/>
        </a:defRPr>
      </a:lvl4pPr>
      <a:lvl5pPr marL="1828891">
        <a:defRPr>
          <a:latin typeface="+mn-lt"/>
          <a:ea typeface="+mn-ea"/>
          <a:cs typeface="+mn-cs"/>
        </a:defRPr>
      </a:lvl5pPr>
      <a:lvl6pPr marL="2286114">
        <a:defRPr>
          <a:latin typeface="+mn-lt"/>
          <a:ea typeface="+mn-ea"/>
          <a:cs typeface="+mn-cs"/>
        </a:defRPr>
      </a:lvl6pPr>
      <a:lvl7pPr marL="2743337">
        <a:defRPr>
          <a:latin typeface="+mn-lt"/>
          <a:ea typeface="+mn-ea"/>
          <a:cs typeface="+mn-cs"/>
        </a:defRPr>
      </a:lvl7pPr>
      <a:lvl8pPr marL="3200560">
        <a:defRPr>
          <a:latin typeface="+mn-lt"/>
          <a:ea typeface="+mn-ea"/>
          <a:cs typeface="+mn-cs"/>
        </a:defRPr>
      </a:lvl8pPr>
      <a:lvl9pPr marL="365778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em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o.org/save/who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pn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jpe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9" Type="http://schemas.openxmlformats.org/officeDocument/2006/relationships/image" Target="../media/image80.png"/><Relationship Id="rId21" Type="http://schemas.openxmlformats.org/officeDocument/2006/relationships/image" Target="../media/image62.jpeg"/><Relationship Id="rId34" Type="http://schemas.openxmlformats.org/officeDocument/2006/relationships/image" Target="../media/image75.png"/><Relationship Id="rId42" Type="http://schemas.openxmlformats.org/officeDocument/2006/relationships/image" Target="../media/image83.png"/><Relationship Id="rId47" Type="http://schemas.openxmlformats.org/officeDocument/2006/relationships/image" Target="../media/image88.png"/><Relationship Id="rId7" Type="http://schemas.openxmlformats.org/officeDocument/2006/relationships/image" Target="../media/image48.jpeg"/><Relationship Id="rId2" Type="http://schemas.openxmlformats.org/officeDocument/2006/relationships/image" Target="../media/image43.jpg"/><Relationship Id="rId16" Type="http://schemas.openxmlformats.org/officeDocument/2006/relationships/image" Target="../media/image57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32" Type="http://schemas.openxmlformats.org/officeDocument/2006/relationships/image" Target="../media/image73.png"/><Relationship Id="rId37" Type="http://schemas.openxmlformats.org/officeDocument/2006/relationships/image" Target="../media/image78.png"/><Relationship Id="rId40" Type="http://schemas.openxmlformats.org/officeDocument/2006/relationships/image" Target="../media/image81.jpeg"/><Relationship Id="rId45" Type="http://schemas.openxmlformats.org/officeDocument/2006/relationships/image" Target="../media/image86.png"/><Relationship Id="rId5" Type="http://schemas.openxmlformats.org/officeDocument/2006/relationships/image" Target="../media/image46.jpe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36" Type="http://schemas.openxmlformats.org/officeDocument/2006/relationships/image" Target="../media/image77.png"/><Relationship Id="rId10" Type="http://schemas.openxmlformats.org/officeDocument/2006/relationships/image" Target="../media/image51.jpe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4" Type="http://schemas.openxmlformats.org/officeDocument/2006/relationships/image" Target="../media/image85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jpeg"/><Relationship Id="rId30" Type="http://schemas.openxmlformats.org/officeDocument/2006/relationships/image" Target="../media/image71.png"/><Relationship Id="rId35" Type="http://schemas.openxmlformats.org/officeDocument/2006/relationships/image" Target="../media/image76.png"/><Relationship Id="rId43" Type="http://schemas.openxmlformats.org/officeDocument/2006/relationships/image" Target="../media/image84.jpeg"/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jpeg"/><Relationship Id="rId38" Type="http://schemas.openxmlformats.org/officeDocument/2006/relationships/image" Target="../media/image79.png"/><Relationship Id="rId46" Type="http://schemas.openxmlformats.org/officeDocument/2006/relationships/image" Target="../media/image87.jpg"/><Relationship Id="rId20" Type="http://schemas.openxmlformats.org/officeDocument/2006/relationships/image" Target="../media/image61.png"/><Relationship Id="rId41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nlynch@bio.org" TargetMode="External"/><Relationship Id="rId3" Type="http://schemas.openxmlformats.org/officeDocument/2006/relationships/hyperlink" Target="mailto:dmosley@bio.org" TargetMode="External"/><Relationship Id="rId7" Type="http://schemas.openxmlformats.org/officeDocument/2006/relationships/hyperlink" Target="mailto:jvallerga@bio.org" TargetMode="External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91.jpeg"/><Relationship Id="rId11" Type="http://schemas.openxmlformats.org/officeDocument/2006/relationships/image" Target="../media/image97.png"/><Relationship Id="rId5" Type="http://schemas.openxmlformats.org/officeDocument/2006/relationships/image" Target="../media/image90.png"/><Relationship Id="rId10" Type="http://schemas.microsoft.com/office/2014/relationships/chartEx" Target="../charts/chartEx1.xml"/><Relationship Id="rId4" Type="http://schemas.openxmlformats.org/officeDocument/2006/relationships/hyperlink" Target="mailto:jseymour@bio.org" TargetMode="External"/><Relationship Id="rId9" Type="http://schemas.openxmlformats.org/officeDocument/2006/relationships/image" Target="../media/image9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77989-FF0A-D2B4-66CF-E82222016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A blue and purple gradient&#10;&#10;AI-generated content may be incorrect.">
            <a:extLst>
              <a:ext uri="{FF2B5EF4-FFF2-40B4-BE49-F238E27FC236}">
                <a16:creationId xmlns:a16="http://schemas.microsoft.com/office/drawing/2014/main" id="{F9DDE56D-C9AB-34AF-5C55-C34A2A9F3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Round Diagonal Corner Rectangle 87">
            <a:extLst>
              <a:ext uri="{FF2B5EF4-FFF2-40B4-BE49-F238E27FC236}">
                <a16:creationId xmlns:a16="http://schemas.microsoft.com/office/drawing/2014/main" id="{E86A12D3-4B8E-5EB3-E3D7-C0AF46A6E2B1}"/>
              </a:ext>
            </a:extLst>
          </p:cNvPr>
          <p:cNvSpPr/>
          <p:nvPr/>
        </p:nvSpPr>
        <p:spPr>
          <a:xfrm>
            <a:off x="4124242" y="309282"/>
            <a:ext cx="7826188" cy="6338406"/>
          </a:xfrm>
          <a:prstGeom prst="round2DiagRect">
            <a:avLst>
              <a:gd name="adj1" fmla="val 871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3" name="Round Diagonal Corner Rectangle 82">
            <a:extLst>
              <a:ext uri="{FF2B5EF4-FFF2-40B4-BE49-F238E27FC236}">
                <a16:creationId xmlns:a16="http://schemas.microsoft.com/office/drawing/2014/main" id="{769DD2F2-565C-34E2-848D-BD633111740C}"/>
              </a:ext>
            </a:extLst>
          </p:cNvPr>
          <p:cNvSpPr/>
          <p:nvPr/>
        </p:nvSpPr>
        <p:spPr>
          <a:xfrm>
            <a:off x="8354893" y="4303563"/>
            <a:ext cx="3447141" cy="901707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Round Diagonal Corner Rectangle 81">
            <a:extLst>
              <a:ext uri="{FF2B5EF4-FFF2-40B4-BE49-F238E27FC236}">
                <a16:creationId xmlns:a16="http://schemas.microsoft.com/office/drawing/2014/main" id="{262ED6E7-7608-2391-501F-E9BF3E6A30C8}"/>
              </a:ext>
            </a:extLst>
          </p:cNvPr>
          <p:cNvSpPr/>
          <p:nvPr/>
        </p:nvSpPr>
        <p:spPr>
          <a:xfrm>
            <a:off x="8354893" y="542116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4" name="Round Diagonal Corner Rectangle 83">
            <a:extLst>
              <a:ext uri="{FF2B5EF4-FFF2-40B4-BE49-F238E27FC236}">
                <a16:creationId xmlns:a16="http://schemas.microsoft.com/office/drawing/2014/main" id="{A6EF5304-48EC-E7E7-957A-DDFA6359B42B}"/>
              </a:ext>
            </a:extLst>
          </p:cNvPr>
          <p:cNvSpPr/>
          <p:nvPr/>
        </p:nvSpPr>
        <p:spPr>
          <a:xfrm>
            <a:off x="8354893" y="310468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5" name="Round Diagonal Corner Rectangle 84">
            <a:extLst>
              <a:ext uri="{FF2B5EF4-FFF2-40B4-BE49-F238E27FC236}">
                <a16:creationId xmlns:a16="http://schemas.microsoft.com/office/drawing/2014/main" id="{F4DF7597-9E97-BAAA-EE29-A8DD292EFF3F}"/>
              </a:ext>
            </a:extLst>
          </p:cNvPr>
          <p:cNvSpPr/>
          <p:nvPr/>
        </p:nvSpPr>
        <p:spPr>
          <a:xfrm>
            <a:off x="8354893" y="184484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6" name="Round Diagonal Corner Rectangle 85">
            <a:extLst>
              <a:ext uri="{FF2B5EF4-FFF2-40B4-BE49-F238E27FC236}">
                <a16:creationId xmlns:a16="http://schemas.microsoft.com/office/drawing/2014/main" id="{2CFDD4FE-873F-C576-F5F5-5296D6D9E747}"/>
              </a:ext>
            </a:extLst>
          </p:cNvPr>
          <p:cNvSpPr/>
          <p:nvPr/>
        </p:nvSpPr>
        <p:spPr>
          <a:xfrm>
            <a:off x="8354893" y="58500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0" name="Round Diagonal Corner Rectangle 79">
            <a:extLst>
              <a:ext uri="{FF2B5EF4-FFF2-40B4-BE49-F238E27FC236}">
                <a16:creationId xmlns:a16="http://schemas.microsoft.com/office/drawing/2014/main" id="{34F696BF-B0DC-FA0B-A22D-EC0D78F4F82E}"/>
              </a:ext>
            </a:extLst>
          </p:cNvPr>
          <p:cNvSpPr/>
          <p:nvPr/>
        </p:nvSpPr>
        <p:spPr>
          <a:xfrm>
            <a:off x="4772921" y="57484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7" name="Round Diagonal Corner Rectangle 76">
            <a:extLst>
              <a:ext uri="{FF2B5EF4-FFF2-40B4-BE49-F238E27FC236}">
                <a16:creationId xmlns:a16="http://schemas.microsoft.com/office/drawing/2014/main" id="{D8E54B0A-4915-5D98-CA0A-BD5CC49E2602}"/>
              </a:ext>
            </a:extLst>
          </p:cNvPr>
          <p:cNvSpPr/>
          <p:nvPr/>
        </p:nvSpPr>
        <p:spPr>
          <a:xfrm>
            <a:off x="4772921" y="30945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Round Diagonal Corner Rectangle 77">
            <a:extLst>
              <a:ext uri="{FF2B5EF4-FFF2-40B4-BE49-F238E27FC236}">
                <a16:creationId xmlns:a16="http://schemas.microsoft.com/office/drawing/2014/main" id="{0ECCA4D3-0A13-521D-0830-201AB6ED77F9}"/>
              </a:ext>
            </a:extLst>
          </p:cNvPr>
          <p:cNvSpPr/>
          <p:nvPr/>
        </p:nvSpPr>
        <p:spPr>
          <a:xfrm>
            <a:off x="4772921" y="43137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9" name="Round Diagonal Corner Rectangle 78">
            <a:extLst>
              <a:ext uri="{FF2B5EF4-FFF2-40B4-BE49-F238E27FC236}">
                <a16:creationId xmlns:a16="http://schemas.microsoft.com/office/drawing/2014/main" id="{6942CE85-07A6-DC89-77F0-2332C20BAAB7}"/>
              </a:ext>
            </a:extLst>
          </p:cNvPr>
          <p:cNvSpPr/>
          <p:nvPr/>
        </p:nvSpPr>
        <p:spPr>
          <a:xfrm>
            <a:off x="4772921" y="5421164"/>
            <a:ext cx="2989632" cy="1144348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ound Diagonal Corner Rectangle 55">
            <a:extLst>
              <a:ext uri="{FF2B5EF4-FFF2-40B4-BE49-F238E27FC236}">
                <a16:creationId xmlns:a16="http://schemas.microsoft.com/office/drawing/2014/main" id="{A0B64D50-E7F1-DC62-FDAF-1F1B44C98DB4}"/>
              </a:ext>
            </a:extLst>
          </p:cNvPr>
          <p:cNvSpPr/>
          <p:nvPr/>
        </p:nvSpPr>
        <p:spPr>
          <a:xfrm>
            <a:off x="4772921" y="18753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 descr="A white heart with a wave line in the middle&#10;&#10;AI-generated content may be incorrect.">
            <a:extLst>
              <a:ext uri="{FF2B5EF4-FFF2-40B4-BE49-F238E27FC236}">
                <a16:creationId xmlns:a16="http://schemas.microsoft.com/office/drawing/2014/main" id="{B40761E6-BE1D-C10B-2843-4846B3BEE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454" y="537887"/>
            <a:ext cx="948443" cy="948443"/>
          </a:xfrm>
          <a:prstGeom prst="rect">
            <a:avLst/>
          </a:prstGeom>
        </p:spPr>
      </p:pic>
      <p:pic>
        <p:nvPicPr>
          <p:cNvPr id="8" name="Picture 7" descr="A white line on a clipboard with check marks&#10;&#10;AI-generated content may be incorrect.">
            <a:extLst>
              <a:ext uri="{FF2B5EF4-FFF2-40B4-BE49-F238E27FC236}">
                <a16:creationId xmlns:a16="http://schemas.microsoft.com/office/drawing/2014/main" id="{259534E3-7ECE-96EA-CD07-52E3321E38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567" y="1816709"/>
            <a:ext cx="948443" cy="948443"/>
          </a:xfrm>
          <a:prstGeom prst="rect">
            <a:avLst/>
          </a:prstGeom>
        </p:spPr>
      </p:pic>
      <p:pic>
        <p:nvPicPr>
          <p:cNvPr id="12" name="Picture 11" descr="A white line on a green circle with people in front of it&#10;&#10;AI-generated content may be incorrect.">
            <a:extLst>
              <a:ext uri="{FF2B5EF4-FFF2-40B4-BE49-F238E27FC236}">
                <a16:creationId xmlns:a16="http://schemas.microsoft.com/office/drawing/2014/main" id="{991F9E1C-2FAD-DFE4-C962-D3525E7BD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8445" y="4241088"/>
            <a:ext cx="948443" cy="948443"/>
          </a:xfrm>
          <a:prstGeom prst="rect">
            <a:avLst/>
          </a:prstGeom>
        </p:spPr>
      </p:pic>
      <p:pic>
        <p:nvPicPr>
          <p:cNvPr id="14" name="Picture 13" descr="A white handshake in a blue circle&#10;&#10;AI-generated content may be incorrect.">
            <a:extLst>
              <a:ext uri="{FF2B5EF4-FFF2-40B4-BE49-F238E27FC236}">
                <a16:creationId xmlns:a16="http://schemas.microsoft.com/office/drawing/2014/main" id="{C7BC178E-7AB6-35F7-55E7-21016BE9D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567" y="5376921"/>
            <a:ext cx="948443" cy="948443"/>
          </a:xfrm>
          <a:prstGeom prst="rect">
            <a:avLst/>
          </a:prstGeom>
        </p:spPr>
      </p:pic>
      <p:pic>
        <p:nvPicPr>
          <p:cNvPr id="18" name="Picture 17" descr="A white line on a blue circle&#10;&#10;AI-generated content may be incorrect.">
            <a:extLst>
              <a:ext uri="{FF2B5EF4-FFF2-40B4-BE49-F238E27FC236}">
                <a16:creationId xmlns:a16="http://schemas.microsoft.com/office/drawing/2014/main" id="{F321ADC8-6D27-6938-87ED-0D77E0FCB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1710" y="4241088"/>
            <a:ext cx="948443" cy="948443"/>
          </a:xfrm>
          <a:prstGeom prst="rect">
            <a:avLst/>
          </a:prstGeom>
        </p:spPr>
      </p:pic>
      <p:pic>
        <p:nvPicPr>
          <p:cNvPr id="20" name="Picture 19" descr="A white shield in a blue circle&#10;&#10;AI-generated content may be incorrect.">
            <a:extLst>
              <a:ext uri="{FF2B5EF4-FFF2-40B4-BE49-F238E27FC236}">
                <a16:creationId xmlns:a16="http://schemas.microsoft.com/office/drawing/2014/main" id="{E89D5B56-812C-C200-E894-E6ECD0F330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1710" y="3034031"/>
            <a:ext cx="948443" cy="94844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36C608-3766-1270-6114-20B3AF1CD749}"/>
              </a:ext>
            </a:extLst>
          </p:cNvPr>
          <p:cNvSpPr txBox="1">
            <a:spLocks/>
          </p:cNvSpPr>
          <p:nvPr/>
        </p:nvSpPr>
        <p:spPr>
          <a:xfrm>
            <a:off x="391733" y="2865658"/>
            <a:ext cx="3543174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is the premier biotechnology advocacy organization representing biotech companies, industry leaders, &amp; and state biotech associations in the United States and more than 35 countries around the globe. </a:t>
            </a: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members range from biotech start-ups to some of the world’s largest biopharmaceutical companies – all united by the same goal: to develop medical and scientific breakthroughs that prevent and fight disease, restore health, and improve patients’ lives. </a:t>
            </a: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also organizes the BIO International Convention and a series of annual conferences that drive partnerships, investment, and progress within the sector.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0A27C0C-0CEA-B879-952D-10C22AD538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3986" y="1856078"/>
            <a:ext cx="336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About the Biotechnology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Innovation Organization (BIO)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5093393-3FF8-0217-1C58-B21BF5C456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954" y="508029"/>
            <a:ext cx="1348865" cy="114614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A9F9916-AA44-A3E3-1DEC-CCB57F8E8165}"/>
              </a:ext>
            </a:extLst>
          </p:cNvPr>
          <p:cNvSpPr txBox="1">
            <a:spLocks/>
          </p:cNvSpPr>
          <p:nvPr/>
        </p:nvSpPr>
        <p:spPr>
          <a:xfrm>
            <a:off x="5292469" y="638648"/>
            <a:ext cx="244436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Health Policy &amp; Programs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Empowering innovation, advocacy, and access; dedicated focus areas on access and reimbursement, infectious disease and vaccines.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7FF636-71D3-558E-5D59-82397BA848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04283" y="1952563"/>
            <a:ext cx="249603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Science &amp; Regulatory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Focused on modernizing agency regulatory processes so that cutting-edge science and technology can prosper.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E799FD-2D04-83FE-AB6C-D77776696C0B}"/>
              </a:ext>
            </a:extLst>
          </p:cNvPr>
          <p:cNvSpPr txBox="1">
            <a:spLocks/>
          </p:cNvSpPr>
          <p:nvPr/>
        </p:nvSpPr>
        <p:spPr>
          <a:xfrm>
            <a:off x="5273955" y="3191243"/>
            <a:ext cx="239796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Federal Government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Leading advocacy efforts with the federal government to advance policies that enable science and improve lives.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4FC9F5-50B6-6F1B-5397-466D6483A174}"/>
              </a:ext>
            </a:extLst>
          </p:cNvPr>
          <p:cNvSpPr txBox="1">
            <a:spLocks/>
          </p:cNvSpPr>
          <p:nvPr/>
        </p:nvSpPr>
        <p:spPr>
          <a:xfrm>
            <a:off x="5304283" y="4354315"/>
            <a:ext cx="249603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State Government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Advancing state legislation and strengthening our relationship with the Council of State Bioscience Associations to move our industry forward.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F1AA19-8596-1596-1F43-30A2F59B149D}"/>
              </a:ext>
            </a:extLst>
          </p:cNvPr>
          <p:cNvSpPr txBox="1">
            <a:spLocks/>
          </p:cNvSpPr>
          <p:nvPr/>
        </p:nvSpPr>
        <p:spPr>
          <a:xfrm>
            <a:off x="8908026" y="666088"/>
            <a:ext cx="26969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Emerging Companies &amp; Economic Growth</a:t>
            </a:r>
            <a:b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Fostering capital formation and policies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that help companies grow, advance science,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and ultimately develop new products.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E0747B-0B88-E840-A788-DDEC0790209A}"/>
              </a:ext>
            </a:extLst>
          </p:cNvPr>
          <p:cNvSpPr txBox="1">
            <a:spLocks/>
          </p:cNvSpPr>
          <p:nvPr/>
        </p:nvSpPr>
        <p:spPr>
          <a:xfrm>
            <a:off x="8893095" y="3212883"/>
            <a:ext cx="269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National Security &amp; International Affairs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Ensuring that biotechnology is seen as a U.S. national security priority.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B7FDC0-7F47-F5CE-DD29-79B170285C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9098" y="4328169"/>
            <a:ext cx="27258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Business Operations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Dedicated to convening the industry, growing membership, and providing the resources and infrastructure that enable the pursuit of BIO’s mission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0553A8-F7FD-976E-CC86-90F82CD24FBE}"/>
              </a:ext>
            </a:extLst>
          </p:cNvPr>
          <p:cNvSpPr txBox="1">
            <a:spLocks/>
          </p:cNvSpPr>
          <p:nvPr/>
        </p:nvSpPr>
        <p:spPr>
          <a:xfrm>
            <a:off x="8908026" y="5499225"/>
            <a:ext cx="254480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Legal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Trusted advisors and experienced counsel helping ensure compliance and governance.</a:t>
            </a:r>
          </a:p>
        </p:txBody>
      </p:sp>
      <p:pic>
        <p:nvPicPr>
          <p:cNvPr id="52" name="Picture 51" descr="A white gavel on a blue circle&#10;&#10;AI-generated content may be incorrect.">
            <a:extLst>
              <a:ext uri="{FF2B5EF4-FFF2-40B4-BE49-F238E27FC236}">
                <a16:creationId xmlns:a16="http://schemas.microsoft.com/office/drawing/2014/main" id="{164CEE6A-B0A8-0C38-50BF-DE871837D1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1710" y="5358881"/>
            <a:ext cx="948443" cy="948443"/>
          </a:xfrm>
          <a:prstGeom prst="rect">
            <a:avLst/>
          </a:prstGeom>
        </p:spPr>
      </p:pic>
      <p:pic>
        <p:nvPicPr>
          <p:cNvPr id="53" name="Picture 52" descr="A white and blue circle with circles and dots&#10;&#10;AI-generated content may be incorrect.">
            <a:extLst>
              <a:ext uri="{FF2B5EF4-FFF2-40B4-BE49-F238E27FC236}">
                <a16:creationId xmlns:a16="http://schemas.microsoft.com/office/drawing/2014/main" id="{E32AC9A6-8519-18D0-2B97-B9C9AB6320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1710" y="1795350"/>
            <a:ext cx="948443" cy="948443"/>
          </a:xfrm>
          <a:prstGeom prst="rect">
            <a:avLst/>
          </a:prstGeom>
        </p:spPr>
      </p:pic>
      <p:pic>
        <p:nvPicPr>
          <p:cNvPr id="54" name="Picture 53" descr="A white flag in a blue circle&#10;&#10;AI-generated content may be incorrect.">
            <a:extLst>
              <a:ext uri="{FF2B5EF4-FFF2-40B4-BE49-F238E27FC236}">
                <a16:creationId xmlns:a16="http://schemas.microsoft.com/office/drawing/2014/main" id="{67FFBFA6-A006-AF38-190D-B704359CA7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8445" y="3033984"/>
            <a:ext cx="948443" cy="948443"/>
          </a:xfrm>
          <a:prstGeom prst="rect">
            <a:avLst/>
          </a:prstGeom>
        </p:spPr>
      </p:pic>
      <p:pic>
        <p:nvPicPr>
          <p:cNvPr id="24" name="Picture 23" descr="A hands holding a dollar sign&#10;&#10;AI-generated content may be incorrect.">
            <a:extLst>
              <a:ext uri="{FF2B5EF4-FFF2-40B4-BE49-F238E27FC236}">
                <a16:creationId xmlns:a16="http://schemas.microsoft.com/office/drawing/2014/main" id="{4040594F-937E-D80C-ED99-2CDA8B673F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52828" y="532515"/>
            <a:ext cx="948443" cy="9484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122B9F-A6A1-50E3-AA3F-DAFC0A41847A}"/>
              </a:ext>
            </a:extLst>
          </p:cNvPr>
          <p:cNvSpPr txBox="1"/>
          <p:nvPr/>
        </p:nvSpPr>
        <p:spPr>
          <a:xfrm>
            <a:off x="5292469" y="5472905"/>
            <a:ext cx="243618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Patient Advocacy &amp; Alliance Development  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Driving strategic engagement with patient advocacy groups and coalitions to enable patient centric policy  members’ patient advocacy and engagement efforts.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D05FA-C7D1-44E6-B6D4-1496148FAE13}"/>
              </a:ext>
            </a:extLst>
          </p:cNvPr>
          <p:cNvSpPr txBox="1"/>
          <p:nvPr/>
        </p:nvSpPr>
        <p:spPr>
          <a:xfrm>
            <a:off x="8898297" y="1905659"/>
            <a:ext cx="29018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Communications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Committed to outstanding storytelling, supporting policy and advocacy through communication, and executing a strategy that conveys biotechnology’s critical importance.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5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B79F0E-A000-D012-32C8-B374F8AB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577829"/>
            <a:ext cx="10980124" cy="828270"/>
          </a:xfrm>
        </p:spPr>
        <p:txBody>
          <a:bodyPr>
            <a:noAutofit/>
          </a:bodyPr>
          <a:lstStyle/>
          <a:p>
            <a:r>
              <a:rPr lang="en-US" sz="3600" dirty="0"/>
              <a:t>BIO Business Solutions® - </a:t>
            </a:r>
            <a:r>
              <a:rPr lang="en-US" sz="3600" i="1" dirty="0"/>
              <a:t>A Membership Benefit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856523-F6F1-BB16-005D-2A2279283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570008"/>
            <a:ext cx="10515496" cy="50637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largest cost-savings program for the life sciences industry helping </a:t>
            </a:r>
            <a:r>
              <a:rPr lang="en-US" b="1" dirty="0"/>
              <a:t>over 4,700 companies save more than $700 M</a:t>
            </a:r>
          </a:p>
          <a:p>
            <a:r>
              <a:rPr lang="en-US" b="1" dirty="0"/>
              <a:t>Eligible</a:t>
            </a:r>
            <a:r>
              <a:rPr lang="en-US" dirty="0"/>
              <a:t> to all BIO and </a:t>
            </a:r>
            <a:r>
              <a:rPr lang="en-US" dirty="0">
                <a:hlinkClick r:id="rId2"/>
              </a:rPr>
              <a:t>participating state affiliates</a:t>
            </a:r>
            <a:r>
              <a:rPr lang="en-US" dirty="0"/>
              <a:t> members</a:t>
            </a:r>
          </a:p>
          <a:p>
            <a:r>
              <a:rPr lang="en-US" dirty="0"/>
              <a:t>BIO does the </a:t>
            </a:r>
            <a:r>
              <a:rPr lang="en-US" b="1" dirty="0"/>
              <a:t>due diligence </a:t>
            </a:r>
            <a:r>
              <a:rPr lang="en-US" dirty="0"/>
              <a:t>on all suppliers to ensure:</a:t>
            </a:r>
          </a:p>
          <a:p>
            <a:pPr lvl="1"/>
            <a:r>
              <a:rPr lang="en-US" dirty="0"/>
              <a:t>Vetted and qualified products and services</a:t>
            </a:r>
          </a:p>
          <a:p>
            <a:pPr lvl="1"/>
            <a:r>
              <a:rPr lang="en-US" dirty="0"/>
              <a:t>Favorable pricing and term agreements for life science association members</a:t>
            </a:r>
          </a:p>
          <a:p>
            <a:r>
              <a:rPr lang="en-US" b="1" dirty="0"/>
              <a:t>Benefits</a:t>
            </a:r>
            <a:r>
              <a:rPr lang="en-US" dirty="0"/>
              <a:t> of participation</a:t>
            </a:r>
          </a:p>
          <a:p>
            <a:pPr lvl="1"/>
            <a:r>
              <a:rPr lang="en-US" dirty="0"/>
              <a:t>Watch your purchasing power grow by tapping into the pooled buying power of thousands of life science companies</a:t>
            </a:r>
          </a:p>
          <a:p>
            <a:pPr lvl="1"/>
            <a:r>
              <a:rPr lang="en-US" dirty="0"/>
              <a:t>Seamlessly access savings and terms (term negotiations, follow up, etc. is done by BIO)</a:t>
            </a:r>
          </a:p>
          <a:p>
            <a:pPr lvl="1"/>
            <a:r>
              <a:rPr lang="en-US" dirty="0"/>
              <a:t>Help and support the policy priorities of BIO and state associations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05A7-9936-D8EA-24DA-833B98033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299194"/>
            <a:ext cx="10515496" cy="1048468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BBS by the Numbers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8944FF04-4C1C-46B7-A8F8-31AB826A3E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410532" y="1530990"/>
            <a:ext cx="1017250" cy="1211012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92C51045-A5A7-313A-955E-62650E65080F}"/>
              </a:ext>
            </a:extLst>
          </p:cNvPr>
          <p:cNvSpPr txBox="1"/>
          <p:nvPr/>
        </p:nvSpPr>
        <p:spPr>
          <a:xfrm>
            <a:off x="2558458" y="1441303"/>
            <a:ext cx="3811856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$750 M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710EFD20-6975-7EC1-E731-66E912652BFF}"/>
              </a:ext>
            </a:extLst>
          </p:cNvPr>
          <p:cNvSpPr txBox="1"/>
          <p:nvPr/>
        </p:nvSpPr>
        <p:spPr>
          <a:xfrm>
            <a:off x="2427782" y="2687718"/>
            <a:ext cx="2997636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TOTAL ANNUAL SPEND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4ACCD0FA-F28C-2FDD-F546-CDC0131A4559}"/>
              </a:ext>
            </a:extLst>
          </p:cNvPr>
          <p:cNvSpPr txBox="1"/>
          <p:nvPr/>
        </p:nvSpPr>
        <p:spPr>
          <a:xfrm>
            <a:off x="3526322" y="3343903"/>
            <a:ext cx="2561052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4,500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62DFB1CA-6DC4-6A69-1136-BB520CEB3703}"/>
              </a:ext>
            </a:extLst>
          </p:cNvPr>
          <p:cNvSpPr txBox="1"/>
          <p:nvPr/>
        </p:nvSpPr>
        <p:spPr>
          <a:xfrm>
            <a:off x="3307084" y="4704643"/>
            <a:ext cx="2842218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COMPANIES PARTICIPATING</a:t>
            </a: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FC1A68BA-E79C-179F-47C5-498439A829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49045" y="3690534"/>
            <a:ext cx="956732" cy="956732"/>
          </a:xfrm>
          <a:prstGeom prst="rect">
            <a:avLst/>
          </a:prstGeom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2C131D98-097C-77B6-74E4-ED95A3C18FE4}"/>
              </a:ext>
            </a:extLst>
          </p:cNvPr>
          <p:cNvSpPr txBox="1"/>
          <p:nvPr/>
        </p:nvSpPr>
        <p:spPr>
          <a:xfrm>
            <a:off x="7183188" y="1366624"/>
            <a:ext cx="3889541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$600 M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E37C24E0-89D1-77C8-41B1-5C5B386E2469}"/>
              </a:ext>
            </a:extLst>
          </p:cNvPr>
          <p:cNvSpPr txBox="1"/>
          <p:nvPr/>
        </p:nvSpPr>
        <p:spPr>
          <a:xfrm>
            <a:off x="7519186" y="2671395"/>
            <a:ext cx="3909962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AGGREGATE SAVINGS</a:t>
            </a:r>
          </a:p>
        </p:txBody>
      </p:sp>
      <p:pic>
        <p:nvPicPr>
          <p:cNvPr id="17" name="Graphic 16" descr="Coins with solid fill">
            <a:extLst>
              <a:ext uri="{FF2B5EF4-FFF2-40B4-BE49-F238E27FC236}">
                <a16:creationId xmlns:a16="http://schemas.microsoft.com/office/drawing/2014/main" id="{B4CA32AD-AD8B-AC0B-8714-3E75263CED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29863" y="1641828"/>
            <a:ext cx="956732" cy="956732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E102DC0C-19B4-BDD0-7133-557C5AB84613}"/>
              </a:ext>
            </a:extLst>
          </p:cNvPr>
          <p:cNvSpPr txBox="1"/>
          <p:nvPr/>
        </p:nvSpPr>
        <p:spPr>
          <a:xfrm>
            <a:off x="6631949" y="3343903"/>
            <a:ext cx="2561052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6,000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879D14CA-A234-01D0-CA76-59835E1D7A9B}"/>
              </a:ext>
            </a:extLst>
          </p:cNvPr>
          <p:cNvSpPr txBox="1"/>
          <p:nvPr/>
        </p:nvSpPr>
        <p:spPr>
          <a:xfrm>
            <a:off x="6631949" y="4708941"/>
            <a:ext cx="2842218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BBS PROGRAMS USED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3019C-A67C-8AEA-EC36-E261DF534D23}"/>
              </a:ext>
            </a:extLst>
          </p:cNvPr>
          <p:cNvSpPr/>
          <p:nvPr/>
        </p:nvSpPr>
        <p:spPr>
          <a:xfrm>
            <a:off x="0" y="5696736"/>
            <a:ext cx="11982090" cy="1155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C25C8E-1555-B7AC-B96F-431F0A18868D}"/>
              </a:ext>
            </a:extLst>
          </p:cNvPr>
          <p:cNvSpPr txBox="1"/>
          <p:nvPr/>
        </p:nvSpPr>
        <p:spPr>
          <a:xfrm>
            <a:off x="5718937" y="5881366"/>
            <a:ext cx="54189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557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AstraZeneca, Biogen, BioMarin, Bristol Myers Squibb, Genentech, Gilead Sciences, GSK, Incyte, Lonza, Merck, Moderna, Novartis, Novo Nordisk, Pfizer, Regeneron, Sangamo, Vertex, and more.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2D8BDE-AF60-B6DC-63BE-6E23E590C6A6}"/>
              </a:ext>
            </a:extLst>
          </p:cNvPr>
          <p:cNvSpPr txBox="1">
            <a:spLocks/>
          </p:cNvSpPr>
          <p:nvPr/>
        </p:nvSpPr>
        <p:spPr>
          <a:xfrm>
            <a:off x="1668451" y="6054874"/>
            <a:ext cx="3351521" cy="612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200" kern="1200" spc="-50" baseline="0">
                <a:solidFill>
                  <a:srgbClr val="462E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>
                <a:ln>
                  <a:noFill/>
                </a:ln>
                <a:solidFill>
                  <a:srgbClr val="555759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Participating Companies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E6AAF62D-B2FD-C073-F66E-177655D41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787" y="5881366"/>
            <a:ext cx="740371" cy="8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3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0732-5A8C-AEF8-73B9-85BF0BDF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&amp;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C5D2-D6F7-9850-1A05-9A0947818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759913"/>
            <a:ext cx="6684407" cy="453183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Packaged/bulk gas, </a:t>
            </a:r>
            <a:r>
              <a:rPr lang="en-US" sz="2800" b="1" dirty="0"/>
              <a:t>Airgas</a:t>
            </a:r>
          </a:p>
          <a:p>
            <a:r>
              <a:rPr lang="en-US" sz="2800" dirty="0"/>
              <a:t>Refurbished lab equipment, </a:t>
            </a:r>
            <a:r>
              <a:rPr lang="en-US" sz="2800" b="1" dirty="0"/>
              <a:t>ALT</a:t>
            </a:r>
          </a:p>
          <a:p>
            <a:r>
              <a:rPr lang="en-US" sz="2800" dirty="0"/>
              <a:t>Waste removal, </a:t>
            </a:r>
            <a:r>
              <a:rPr lang="en-US" sz="2800" b="1" dirty="0"/>
              <a:t>Clean Harbors</a:t>
            </a:r>
          </a:p>
          <a:p>
            <a:r>
              <a:rPr lang="en-US" sz="2800" dirty="0"/>
              <a:t>Microscope systems &amp; contract imaging services, </a:t>
            </a:r>
            <a:r>
              <a:rPr lang="en-US" sz="2800" b="1" dirty="0"/>
              <a:t>Nikon</a:t>
            </a:r>
          </a:p>
          <a:p>
            <a:r>
              <a:rPr lang="en-US" sz="2800" dirty="0"/>
              <a:t>Equipment service contract consolidation, </a:t>
            </a:r>
            <a:r>
              <a:rPr lang="en-US" sz="2800" b="1" dirty="0"/>
              <a:t>SU Group</a:t>
            </a:r>
            <a:endParaRPr lang="en-US" sz="2800" dirty="0"/>
          </a:p>
          <a:p>
            <a:r>
              <a:rPr lang="en-US" sz="2800" dirty="0"/>
              <a:t>Cleanroom and First Aid Safety, </a:t>
            </a:r>
            <a:r>
              <a:rPr lang="en-US" sz="2800" b="1" dirty="0"/>
              <a:t>Unifirst</a:t>
            </a:r>
          </a:p>
          <a:p>
            <a:r>
              <a:rPr lang="en-US" dirty="0"/>
              <a:t>Lab supplies, </a:t>
            </a:r>
            <a:r>
              <a:rPr lang="en-US" b="1" dirty="0"/>
              <a:t>VWR, part of Avantor</a:t>
            </a:r>
          </a:p>
          <a:p>
            <a:endParaRPr lang="en-US" sz="2800" b="1" dirty="0"/>
          </a:p>
          <a:p>
            <a:endParaRPr lang="en-US" dirty="0"/>
          </a:p>
        </p:txBody>
      </p:sp>
      <p:pic>
        <p:nvPicPr>
          <p:cNvPr id="5" name="Picture 4" descr="A close up of a sign&#10;&#10;Description automatically generated with low confidence">
            <a:extLst>
              <a:ext uri="{FF2B5EF4-FFF2-40B4-BE49-F238E27FC236}">
                <a16:creationId xmlns:a16="http://schemas.microsoft.com/office/drawing/2014/main" id="{45524E49-4853-C029-8302-3CA86E589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625" y="4786310"/>
            <a:ext cx="2463141" cy="517847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F5AD70B-101C-B55D-B7B1-1DEA00592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759" y="1759913"/>
            <a:ext cx="1714500" cy="647700"/>
          </a:xfrm>
          <a:prstGeom prst="rect">
            <a:avLst/>
          </a:prstGeom>
        </p:spPr>
      </p:pic>
      <p:pic>
        <p:nvPicPr>
          <p:cNvPr id="11" name="Picture 10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057884D0-F169-6773-F007-7D330B40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124" y="1845585"/>
            <a:ext cx="2146994" cy="659711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CE78B19-638A-2BD6-2A49-01B153D5C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4271" y="2958276"/>
            <a:ext cx="1416700" cy="1306843"/>
          </a:xfrm>
          <a:prstGeom prst="rect">
            <a:avLst/>
          </a:prstGeom>
        </p:spPr>
      </p:pic>
      <p:pic>
        <p:nvPicPr>
          <p:cNvPr id="16" name="Picture 15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8DD5FC26-7629-A75C-0C85-B639D409A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691" y="3118194"/>
            <a:ext cx="2258568" cy="688848"/>
          </a:xfrm>
          <a:prstGeom prst="rect">
            <a:avLst/>
          </a:prstGeom>
        </p:spPr>
      </p:pic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92A86A69-444F-8BCD-7D68-E91BE2B236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8623" y="4222121"/>
            <a:ext cx="1416700" cy="1128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A53E13-F4BB-3466-1618-3B0DD99B4C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9193" y="483079"/>
            <a:ext cx="3474035" cy="8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4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9894E-F1EE-CBAD-0873-215D61C6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&amp; 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46A97-49FC-8AB2-7CFB-52EAB955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035868"/>
            <a:ext cx="9287140" cy="4006896"/>
          </a:xfrm>
        </p:spPr>
        <p:txBody>
          <a:bodyPr>
            <a:normAutofit/>
          </a:bodyPr>
          <a:lstStyle/>
          <a:p>
            <a:r>
              <a:rPr lang="en-US" sz="2800" dirty="0"/>
              <a:t>All-in-one HR, </a:t>
            </a:r>
            <a:r>
              <a:rPr lang="en-US" sz="2800" b="1" dirty="0"/>
              <a:t>ADP</a:t>
            </a:r>
          </a:p>
          <a:p>
            <a:r>
              <a:rPr lang="en-US" sz="2800" dirty="0"/>
              <a:t>R&amp;D Tax Credits, </a:t>
            </a:r>
            <a:r>
              <a:rPr lang="en-US" sz="2800" b="1" dirty="0"/>
              <a:t>ADP</a:t>
            </a:r>
            <a:endParaRPr lang="en-US" sz="2800" dirty="0"/>
          </a:p>
          <a:p>
            <a:r>
              <a:rPr lang="en-US" dirty="0"/>
              <a:t>Insurance carrier for Business, Property &amp; Casualty, Clinical Trial insurance, </a:t>
            </a:r>
            <a:r>
              <a:rPr lang="en-US" b="1" dirty="0"/>
              <a:t>Chubb</a:t>
            </a:r>
            <a:endParaRPr lang="en-US" dirty="0"/>
          </a:p>
          <a:p>
            <a:r>
              <a:rPr lang="en-US" sz="2800" dirty="0"/>
              <a:t>Insurance broker for Executive Liability, Cyber, &amp; Employee Benefits, </a:t>
            </a:r>
            <a:r>
              <a:rPr lang="en-US" sz="2800" b="1" dirty="0"/>
              <a:t>NFP</a:t>
            </a:r>
          </a:p>
          <a:p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4647253-67D5-E178-CB8D-819484BCB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073" y="400205"/>
            <a:ext cx="1870610" cy="1166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99C319-1D30-6F76-D650-5755ECEC1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152" y="2044357"/>
            <a:ext cx="2775098" cy="2808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F62B01-4223-EAA6-89CD-3E73ECD3A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83" y="1872182"/>
            <a:ext cx="1828459" cy="63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DBAC-EF38-1129-2C8D-94FAF9FA1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96CF6-BC1A-BA78-C321-2532EC846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5" y="1758123"/>
            <a:ext cx="7097374" cy="440127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C-Suite executive consulting &amp; placement, </a:t>
            </a:r>
            <a:r>
              <a:rPr lang="en-US" sz="2400" b="1" dirty="0" err="1"/>
              <a:t>BiotechExec</a:t>
            </a:r>
            <a:endParaRPr lang="en-US" sz="2400" dirty="0"/>
          </a:p>
          <a:p>
            <a:r>
              <a:rPr lang="en-US" sz="2400" dirty="0"/>
              <a:t>Corporate credit card &amp; expense management, </a:t>
            </a:r>
            <a:r>
              <a:rPr lang="en-US" sz="2400" b="1" dirty="0" err="1"/>
              <a:t>Brex</a:t>
            </a:r>
            <a:endParaRPr lang="en-US" sz="2400" b="1" dirty="0"/>
          </a:p>
          <a:p>
            <a:r>
              <a:rPr lang="en-US" sz="2400" dirty="0"/>
              <a:t>Business travel management, </a:t>
            </a:r>
            <a:r>
              <a:rPr lang="en-US" sz="2400" b="1" dirty="0"/>
              <a:t>Corporate Traveler</a:t>
            </a:r>
          </a:p>
          <a:p>
            <a:r>
              <a:rPr lang="en-US" sz="2400" dirty="0"/>
              <a:t>Office supplies, printing, </a:t>
            </a:r>
            <a:r>
              <a:rPr lang="en-US" sz="2400" b="1" dirty="0"/>
              <a:t>ODP Business Solutions </a:t>
            </a:r>
          </a:p>
          <a:p>
            <a:pPr marL="0" indent="0">
              <a:buNone/>
            </a:pPr>
            <a:r>
              <a:rPr lang="en-US" sz="2400" dirty="0"/>
              <a:t>(formerly Office Depot)</a:t>
            </a:r>
          </a:p>
          <a:p>
            <a:r>
              <a:rPr lang="en-US" sz="2400" dirty="0"/>
              <a:t>FDA/regulatory consulting services, </a:t>
            </a:r>
            <a:r>
              <a:rPr lang="en-US" sz="2400" b="1" dirty="0"/>
              <a:t>PSC Biotech</a:t>
            </a:r>
            <a:endParaRPr lang="en-US" sz="2400" dirty="0"/>
          </a:p>
          <a:p>
            <a:r>
              <a:rPr lang="en-US" sz="2400" dirty="0"/>
              <a:t>Quality management software, </a:t>
            </a:r>
            <a:r>
              <a:rPr lang="en-US" sz="2400" b="1" dirty="0"/>
              <a:t>PSC Software</a:t>
            </a:r>
          </a:p>
          <a:p>
            <a:r>
              <a:rPr lang="en-US" sz="2400" dirty="0"/>
              <a:t>Secure document sharing, </a:t>
            </a:r>
            <a:r>
              <a:rPr lang="en-US" sz="2400" b="1" dirty="0" err="1"/>
              <a:t>ShareVault</a:t>
            </a:r>
            <a:endParaRPr lang="en-US" sz="2400" b="1" dirty="0"/>
          </a:p>
          <a:p>
            <a:r>
              <a:rPr lang="en-US" sz="2400" dirty="0"/>
              <a:t>Office and employee relocation, </a:t>
            </a:r>
            <a:r>
              <a:rPr lang="en-US" sz="2400" b="1" dirty="0"/>
              <a:t>United Van Lines</a:t>
            </a:r>
          </a:p>
          <a:p>
            <a:r>
              <a:rPr lang="en-US" sz="2400" dirty="0"/>
              <a:t>Shipping &amp; logistics, </a:t>
            </a:r>
            <a:r>
              <a:rPr lang="en-US" sz="2400" b="1" dirty="0"/>
              <a:t>UPS Healthcare</a:t>
            </a:r>
            <a:endParaRPr lang="en-US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BDC0C3B-DCF5-E082-CC90-2B05B9B98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740" y="1858964"/>
            <a:ext cx="1914596" cy="50672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3A66CBE-9B9E-F7FD-02DB-49C2A2C9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416" y="3335774"/>
            <a:ext cx="1584262" cy="56374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1CD3FA37-B0AF-357F-2227-0BF5C3DAD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720" y="617723"/>
            <a:ext cx="2138883" cy="775689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A616BAC-F00B-072D-5A96-860A91238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5394" y="5023080"/>
            <a:ext cx="1804810" cy="769824"/>
          </a:xfrm>
          <a:prstGeom prst="rect">
            <a:avLst/>
          </a:prstGeom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082B0E72-76EE-6C40-F2C3-142178046B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2416" y="2042772"/>
            <a:ext cx="1654804" cy="775689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8A83830F-4084-72DA-EE45-437BB775D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1782" y="617723"/>
            <a:ext cx="1496071" cy="100835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93CB6A6-2BDD-34BB-6F84-71A6E4EA3C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298" y="4247391"/>
            <a:ext cx="3652676" cy="599606"/>
          </a:xfrm>
          <a:prstGeom prst="rect">
            <a:avLst/>
          </a:prstGeom>
        </p:spPr>
      </p:pic>
      <p:pic>
        <p:nvPicPr>
          <p:cNvPr id="14" name="Picture 13" descr="A logo with text and a blue and red design&#10;&#10;Description automatically generated with medium confidence">
            <a:extLst>
              <a:ext uri="{FF2B5EF4-FFF2-40B4-BE49-F238E27FC236}">
                <a16:creationId xmlns:a16="http://schemas.microsoft.com/office/drawing/2014/main" id="{8C16FE89-3BA6-4A33-A76B-B09C3C6B98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2355" y="5023081"/>
            <a:ext cx="1263315" cy="15286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E2C146-1407-0FD9-B44D-39E9CD3794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1542" y="3023575"/>
            <a:ext cx="2140794" cy="62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72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BE567-01B3-50DE-610D-5525E250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Can Save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26FE-6AB3-5F57-B203-40D1DEA9C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716657"/>
            <a:ext cx="10515496" cy="444273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R&amp;D life science companies</a:t>
            </a:r>
            <a:endParaRPr lang="en-US" sz="2400" dirty="0">
              <a:latin typeface="+mn-lt"/>
            </a:endParaRP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Life science companies without an in-house lab operation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Virtual labs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Start-ups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Technology companies  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ompanies that provide services to biotech companies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Companies that partner with CROs for research activities 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Subsidiary of a company headquartered outside the US</a:t>
            </a:r>
          </a:p>
        </p:txBody>
      </p:sp>
    </p:spTree>
    <p:extLst>
      <p:ext uri="{BB962C8B-B14F-4D97-AF65-F5344CB8AC3E}">
        <p14:creationId xmlns:p14="http://schemas.microsoft.com/office/powerpoint/2010/main" val="158210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E7B6F1-8C3E-895B-8DB4-FA7D12B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587" y="4750543"/>
            <a:ext cx="1968135" cy="1520832"/>
          </a:xfrm>
          <a:prstGeom prst="rect">
            <a:avLst/>
          </a:prstGeom>
        </p:spPr>
      </p:pic>
      <p:pic>
        <p:nvPicPr>
          <p:cNvPr id="1046" name="Picture 22" descr="BIO ND">
            <a:extLst>
              <a:ext uri="{FF2B5EF4-FFF2-40B4-BE49-F238E27FC236}">
                <a16:creationId xmlns:a16="http://schemas.microsoft.com/office/drawing/2014/main" id="{CBBC1545-7FA8-D55B-8325-9E318F31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31" y="3026731"/>
            <a:ext cx="1534449" cy="71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ontana BioScience Alliance Logo">
            <a:extLst>
              <a:ext uri="{FF2B5EF4-FFF2-40B4-BE49-F238E27FC236}">
                <a16:creationId xmlns:a16="http://schemas.microsoft.com/office/drawing/2014/main" id="{40C1C580-5595-137D-733F-150C294F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19" y="1264988"/>
            <a:ext cx="1458255" cy="104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9F492F-BBE0-40F0-A4DE-2AAFECEE9115}"/>
              </a:ext>
            </a:extLst>
          </p:cNvPr>
          <p:cNvSpPr txBox="1">
            <a:spLocks/>
          </p:cNvSpPr>
          <p:nvPr/>
        </p:nvSpPr>
        <p:spPr>
          <a:xfrm>
            <a:off x="457200" y="855453"/>
            <a:ext cx="11353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386C"/>
              </a:solidFill>
              <a:effectLst/>
              <a:uLnTx/>
              <a:uFillTx/>
              <a:latin typeface="Arial" panose="020B0604020202020204"/>
              <a:ea typeface="Verdana" panose="020B0604030504040204" pitchFamily="34" charset="0"/>
            </a:endParaRPr>
          </a:p>
        </p:txBody>
      </p:sp>
      <p:pic>
        <p:nvPicPr>
          <p:cNvPr id="3078" name="Picture 6" descr="Bio Alabama - Home | Facebook">
            <a:extLst>
              <a:ext uri="{FF2B5EF4-FFF2-40B4-BE49-F238E27FC236}">
                <a16:creationId xmlns:a16="http://schemas.microsoft.com/office/drawing/2014/main" id="{A969D5C3-4B31-4E9F-83CF-34C51EBB9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176" y="3132733"/>
            <a:ext cx="862932" cy="76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T Medical Technologies, Inc. to Be Honored With an AZBio Fast ...">
            <a:extLst>
              <a:ext uri="{FF2B5EF4-FFF2-40B4-BE49-F238E27FC236}">
                <a16:creationId xmlns:a16="http://schemas.microsoft.com/office/drawing/2014/main" id="{AEC5EF04-29A8-4539-A334-8190FE8E0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1" y="5432155"/>
            <a:ext cx="1029136" cy="2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olorado BioScience Association Celebrates the Strength of State's ...">
            <a:extLst>
              <a:ext uri="{FF2B5EF4-FFF2-40B4-BE49-F238E27FC236}">
                <a16:creationId xmlns:a16="http://schemas.microsoft.com/office/drawing/2014/main" id="{D3B2A64C-022C-4E7C-B33A-3A96E6B5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10" y="4230239"/>
            <a:ext cx="864055" cy="64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daho Technology Council - Home | Facebook">
            <a:extLst>
              <a:ext uri="{FF2B5EF4-FFF2-40B4-BE49-F238E27FC236}">
                <a16:creationId xmlns:a16="http://schemas.microsoft.com/office/drawing/2014/main" id="{EDC13475-F1CA-4053-823C-E6C7604D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5" y="4159034"/>
            <a:ext cx="847526" cy="78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02EB0FC2-B786-4457-9C97-5017BC4A9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900" y="5079686"/>
            <a:ext cx="926884" cy="4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IowaBio - Home | Facebook">
            <a:extLst>
              <a:ext uri="{FF2B5EF4-FFF2-40B4-BE49-F238E27FC236}">
                <a16:creationId xmlns:a16="http://schemas.microsoft.com/office/drawing/2014/main" id="{5C87798C-7A04-41A7-A339-0109EF8C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66" y="3130084"/>
            <a:ext cx="1215123" cy="84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92C80-7A7C-4BEE-871A-36E88CE820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640" y="3909536"/>
            <a:ext cx="1594526" cy="521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232BAB-9ACA-4ED6-908A-15E70533C8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44385" y="3282478"/>
            <a:ext cx="792422" cy="489546"/>
          </a:xfrm>
          <a:prstGeom prst="rect">
            <a:avLst/>
          </a:prstGeom>
        </p:spPr>
      </p:pic>
      <p:pic>
        <p:nvPicPr>
          <p:cNvPr id="3104" name="Picture 32">
            <a:extLst>
              <a:ext uri="{FF2B5EF4-FFF2-40B4-BE49-F238E27FC236}">
                <a16:creationId xmlns:a16="http://schemas.microsoft.com/office/drawing/2014/main" id="{84A7C7E2-283C-4988-804F-8E67390E9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47" y="4207012"/>
            <a:ext cx="1533925" cy="4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Medical Alley Association">
            <a:extLst>
              <a:ext uri="{FF2B5EF4-FFF2-40B4-BE49-F238E27FC236}">
                <a16:creationId xmlns:a16="http://schemas.microsoft.com/office/drawing/2014/main" id="{0D9050BA-C35A-4550-9E66-CA46AEFEE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85" y="2398523"/>
            <a:ext cx="1675163" cy="68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MS BIO Association">
            <a:extLst>
              <a:ext uri="{FF2B5EF4-FFF2-40B4-BE49-F238E27FC236}">
                <a16:creationId xmlns:a16="http://schemas.microsoft.com/office/drawing/2014/main" id="{8B8F2D05-5D0C-4A69-B5D5-7427A7038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8" r="17487"/>
          <a:stretch/>
        </p:blipFill>
        <p:spPr bwMode="auto">
          <a:xfrm>
            <a:off x="9411943" y="4519898"/>
            <a:ext cx="776161" cy="68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Kentucky Life Sciences Council">
            <a:extLst>
              <a:ext uri="{FF2B5EF4-FFF2-40B4-BE49-F238E27FC236}">
                <a16:creationId xmlns:a16="http://schemas.microsoft.com/office/drawing/2014/main" id="{DB557888-5D67-4042-8DB6-6C59B4D27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805" y="4577911"/>
            <a:ext cx="1002283" cy="46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Nevada Biotechnology &amp; Health Science">
            <a:extLst>
              <a:ext uri="{FF2B5EF4-FFF2-40B4-BE49-F238E27FC236}">
                <a16:creationId xmlns:a16="http://schemas.microsoft.com/office/drawing/2014/main" id="{EDA786DD-38BF-473D-A744-307C80048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02" y="3309178"/>
            <a:ext cx="1142623" cy="5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New Mexico BIO">
            <a:extLst>
              <a:ext uri="{FF2B5EF4-FFF2-40B4-BE49-F238E27FC236}">
                <a16:creationId xmlns:a16="http://schemas.microsoft.com/office/drawing/2014/main" id="{49931F4E-D10B-49A0-96B8-738F4EFBA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1" y="5182539"/>
            <a:ext cx="1197985" cy="56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RI BIO">
            <a:extLst>
              <a:ext uri="{FF2B5EF4-FFF2-40B4-BE49-F238E27FC236}">
                <a16:creationId xmlns:a16="http://schemas.microsoft.com/office/drawing/2014/main" id="{CCB7DC25-DA7E-4BCD-9268-2F95F41C8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734" y="1349905"/>
            <a:ext cx="1391685" cy="71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 descr="Texas Healthcare &amp; Bioscience Institute">
            <a:extLst>
              <a:ext uri="{FF2B5EF4-FFF2-40B4-BE49-F238E27FC236}">
                <a16:creationId xmlns:a16="http://schemas.microsoft.com/office/drawing/2014/main" id="{E5D9285F-3224-4A3A-8B32-6506F082A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022" y="3325363"/>
            <a:ext cx="1166987" cy="54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6" name="Picture 74" descr="BioHouston_logo">
            <a:extLst>
              <a:ext uri="{FF2B5EF4-FFF2-40B4-BE49-F238E27FC236}">
                <a16:creationId xmlns:a16="http://schemas.microsoft.com/office/drawing/2014/main" id="{EA60C205-ADB2-4B54-A3C7-F666D5F99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51" y="1694549"/>
            <a:ext cx="1613017" cy="20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" name="Picture 82" descr="Virginia Bio">
            <a:extLst>
              <a:ext uri="{FF2B5EF4-FFF2-40B4-BE49-F238E27FC236}">
                <a16:creationId xmlns:a16="http://schemas.microsoft.com/office/drawing/2014/main" id="{99EB071B-7C15-4C3B-8031-9CEF38866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128" y="3006574"/>
            <a:ext cx="1388666" cy="61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6" name="Picture 84" descr="Life Science Washington">
            <a:extLst>
              <a:ext uri="{FF2B5EF4-FFF2-40B4-BE49-F238E27FC236}">
                <a16:creationId xmlns:a16="http://schemas.microsoft.com/office/drawing/2014/main" id="{A58D903E-3DD4-4857-88B9-4C778563E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8" y="1263437"/>
            <a:ext cx="1299608" cy="90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8" name="Picture 86" descr="BIO West Virginia">
            <a:extLst>
              <a:ext uri="{FF2B5EF4-FFF2-40B4-BE49-F238E27FC236}">
                <a16:creationId xmlns:a16="http://schemas.microsoft.com/office/drawing/2014/main" id="{8C1859AF-622C-4597-B476-6D20253CB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513" y="3223534"/>
            <a:ext cx="1018085" cy="4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uthern California Biomedical Council">
            <a:extLst>
              <a:ext uri="{FF2B5EF4-FFF2-40B4-BE49-F238E27FC236}">
                <a16:creationId xmlns:a16="http://schemas.microsoft.com/office/drawing/2014/main" id="{C781BE63-14EF-4D46-84EA-148B986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203" y="1459716"/>
            <a:ext cx="1447276" cy="67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lewareBio">
            <a:extLst>
              <a:ext uri="{FF2B5EF4-FFF2-40B4-BE49-F238E27FC236}">
                <a16:creationId xmlns:a16="http://schemas.microsoft.com/office/drawing/2014/main" id="{E0499688-629A-467C-9BC7-1E5D8621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663" y="2172097"/>
            <a:ext cx="1491632" cy="72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95B98CF-8A16-4B6A-999D-763B22113F0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81271" y="1364097"/>
            <a:ext cx="2091147" cy="900243"/>
          </a:xfrm>
          <a:prstGeom prst="rect">
            <a:avLst/>
          </a:prstGeom>
        </p:spPr>
      </p:pic>
      <p:pic>
        <p:nvPicPr>
          <p:cNvPr id="9" name="Picture 4" descr="BIO NJ">
            <a:extLst>
              <a:ext uri="{FF2B5EF4-FFF2-40B4-BE49-F238E27FC236}">
                <a16:creationId xmlns:a16="http://schemas.microsoft.com/office/drawing/2014/main" id="{5FE52A2F-2089-4599-A727-FF660CA41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856" y="6071359"/>
            <a:ext cx="1289374" cy="5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AC3C9BD-74EC-D6ED-7A22-C0ABFF2FDCD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96347" y="5957263"/>
            <a:ext cx="1624768" cy="693234"/>
          </a:xfrm>
          <a:prstGeom prst="rect">
            <a:avLst/>
          </a:prstGeom>
        </p:spPr>
      </p:pic>
      <p:pic>
        <p:nvPicPr>
          <p:cNvPr id="1030" name="Picture 6" descr="2020biomedsa logo">
            <a:extLst>
              <a:ext uri="{FF2B5EF4-FFF2-40B4-BE49-F238E27FC236}">
                <a16:creationId xmlns:a16="http://schemas.microsoft.com/office/drawing/2014/main" id="{1FA6B2D6-4BC3-D8CE-1F48-23F5709A7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31" y="3325791"/>
            <a:ext cx="1620248" cy="51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oNTX-logo">
            <a:extLst>
              <a:ext uri="{FF2B5EF4-FFF2-40B4-BE49-F238E27FC236}">
                <a16:creationId xmlns:a16="http://schemas.microsoft.com/office/drawing/2014/main" id="{BEC68E06-2574-F466-4D3B-CC8455A36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69" y="2452359"/>
            <a:ext cx="1726539" cy="42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oaustinctx-logo">
            <a:extLst>
              <a:ext uri="{FF2B5EF4-FFF2-40B4-BE49-F238E27FC236}">
                <a16:creationId xmlns:a16="http://schemas.microsoft.com/office/drawing/2014/main" id="{982F5D62-6E63-9E48-7A7A-245302FA6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72" y="4402203"/>
            <a:ext cx="1646254" cy="37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ew bio nebraska logo">
            <a:extLst>
              <a:ext uri="{FF2B5EF4-FFF2-40B4-BE49-F238E27FC236}">
                <a16:creationId xmlns:a16="http://schemas.microsoft.com/office/drawing/2014/main" id="{E75AF5FC-93ED-DFFE-75AB-BBBD141CA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387" y="5416060"/>
            <a:ext cx="1449566" cy="3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OFLORIDA">
            <a:extLst>
              <a:ext uri="{FF2B5EF4-FFF2-40B4-BE49-F238E27FC236}">
                <a16:creationId xmlns:a16="http://schemas.microsoft.com/office/drawing/2014/main" id="{F1ACF5E8-179F-1439-7555-C029BE931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30" y="6056676"/>
            <a:ext cx="1337425" cy="6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Life Science Tennessee Logo">
            <a:extLst>
              <a:ext uri="{FF2B5EF4-FFF2-40B4-BE49-F238E27FC236}">
                <a16:creationId xmlns:a16="http://schemas.microsoft.com/office/drawing/2014/main" id="{ADB263B4-5D28-260C-FC6F-376ADE384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026" y="2363137"/>
            <a:ext cx="128214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IOTECanada">
            <a:extLst>
              <a:ext uri="{FF2B5EF4-FFF2-40B4-BE49-F238E27FC236}">
                <a16:creationId xmlns:a16="http://schemas.microsoft.com/office/drawing/2014/main" id="{06F7D9CF-7336-F7A8-AD57-0440E92E8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907" y="5969703"/>
            <a:ext cx="1512643" cy="70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O Utah">
            <a:extLst>
              <a:ext uri="{FF2B5EF4-FFF2-40B4-BE49-F238E27FC236}">
                <a16:creationId xmlns:a16="http://schemas.microsoft.com/office/drawing/2014/main" id="{158D35FD-5620-5FC2-8C30-59D4F19EB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4" y="6093425"/>
            <a:ext cx="1349137" cy="63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BioForward-test">
            <a:extLst>
              <a:ext uri="{FF2B5EF4-FFF2-40B4-BE49-F238E27FC236}">
                <a16:creationId xmlns:a16="http://schemas.microsoft.com/office/drawing/2014/main" id="{D8A7AD20-95E0-1BA1-7BDD-20DC58E5C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01" y="6139968"/>
            <a:ext cx="1181602" cy="55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South Dakota Biotech">
            <a:extLst>
              <a:ext uri="{FF2B5EF4-FFF2-40B4-BE49-F238E27FC236}">
                <a16:creationId xmlns:a16="http://schemas.microsoft.com/office/drawing/2014/main" id="{9C3A1DD0-B21B-9BF8-1D58-08E76A4F0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275" y="4930228"/>
            <a:ext cx="1526134" cy="7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A1FB7B-636B-10C9-3A9E-40F51DF9FF06}"/>
              </a:ext>
            </a:extLst>
          </p:cNvPr>
          <p:cNvSpPr txBox="1">
            <a:spLocks/>
          </p:cNvSpPr>
          <p:nvPr/>
        </p:nvSpPr>
        <p:spPr>
          <a:xfrm>
            <a:off x="0" y="271374"/>
            <a:ext cx="11990717" cy="547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6C3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sng" strike="noStrike" kern="1200" cap="none" spc="0" normalizeH="0" baseline="0" noProof="0" dirty="0">
                <a:ln>
                  <a:noFill/>
                </a:ln>
                <a:solidFill>
                  <a:srgbClr val="462E8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Endorsing State Life Science Associations</a:t>
            </a:r>
            <a:endParaRPr kumimoji="0" lang="en-US" sz="4200" b="1" i="0" u="sng" strike="noStrike" kern="1200" cap="none" spc="0" normalizeH="0" baseline="30000" noProof="0" dirty="0">
              <a:ln>
                <a:noFill/>
              </a:ln>
              <a:solidFill>
                <a:srgbClr val="462E8D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logo for a company&#10;&#10;Description automatically generated">
            <a:extLst>
              <a:ext uri="{FF2B5EF4-FFF2-40B4-BE49-F238E27FC236}">
                <a16:creationId xmlns:a16="http://schemas.microsoft.com/office/drawing/2014/main" id="{BEE3694D-FF75-8756-090A-3D1A84249D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622940" y="3820666"/>
            <a:ext cx="1201184" cy="807704"/>
          </a:xfrm>
          <a:prstGeom prst="rect">
            <a:avLst/>
          </a:prstGeom>
        </p:spPr>
      </p:pic>
      <p:pic>
        <p:nvPicPr>
          <p:cNvPr id="18" name="Picture 17" descr="A green and black logo&#10;&#10;Description automatically generated">
            <a:extLst>
              <a:ext uri="{FF2B5EF4-FFF2-40B4-BE49-F238E27FC236}">
                <a16:creationId xmlns:a16="http://schemas.microsoft.com/office/drawing/2014/main" id="{25D52FA0-DF1F-9D50-8E84-E296621A35BB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499663" y="4107706"/>
            <a:ext cx="1620248" cy="743154"/>
          </a:xfrm>
          <a:prstGeom prst="rect">
            <a:avLst/>
          </a:prstGeom>
        </p:spPr>
      </p:pic>
      <p:pic>
        <p:nvPicPr>
          <p:cNvPr id="13" name="Picture 12" descr="A logo with a circle of lines&#10;&#10;Description automatically generated with medium confidence">
            <a:extLst>
              <a:ext uri="{FF2B5EF4-FFF2-40B4-BE49-F238E27FC236}">
                <a16:creationId xmlns:a16="http://schemas.microsoft.com/office/drawing/2014/main" id="{724B95EC-C30B-BF0F-5873-C649B7F1A02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60" y="1167179"/>
            <a:ext cx="1109272" cy="1109272"/>
          </a:xfrm>
          <a:prstGeom prst="rect">
            <a:avLst/>
          </a:prstGeom>
        </p:spPr>
      </p:pic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F4C0E365-DBF2-8D57-B91B-5F7B5761C656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49" y="2347819"/>
            <a:ext cx="1364528" cy="552626"/>
          </a:xfrm>
          <a:prstGeom prst="rect">
            <a:avLst/>
          </a:prstGeom>
        </p:spPr>
      </p:pic>
      <p:pic>
        <p:nvPicPr>
          <p:cNvPr id="20" name="Picture 19" descr="A logo with white text and blue circles&#10;&#10;Description automatically generated">
            <a:extLst>
              <a:ext uri="{FF2B5EF4-FFF2-40B4-BE49-F238E27FC236}">
                <a16:creationId xmlns:a16="http://schemas.microsoft.com/office/drawing/2014/main" id="{9716B33A-020A-A524-D69E-45DADB421FFB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19" y="2202872"/>
            <a:ext cx="1194285" cy="728145"/>
          </a:xfrm>
          <a:prstGeom prst="rect">
            <a:avLst/>
          </a:prstGeom>
        </p:spPr>
      </p:pic>
      <p:pic>
        <p:nvPicPr>
          <p:cNvPr id="22" name="Picture 21" descr="A blue and black logo&#10;&#10;Description automatically generated">
            <a:extLst>
              <a:ext uri="{FF2B5EF4-FFF2-40B4-BE49-F238E27FC236}">
                <a16:creationId xmlns:a16="http://schemas.microsoft.com/office/drawing/2014/main" id="{EFBC8CC1-EE14-2515-0D8B-4CC7B5704C78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717" y="4820634"/>
            <a:ext cx="997517" cy="963878"/>
          </a:xfrm>
          <a:prstGeom prst="rect">
            <a:avLst/>
          </a:prstGeom>
        </p:spPr>
      </p:pic>
      <p:pic>
        <p:nvPicPr>
          <p:cNvPr id="3" name="Picture 2" descr="A logo with text on it&#10;&#10;AI-generated content may be incorrect.">
            <a:extLst>
              <a:ext uri="{FF2B5EF4-FFF2-40B4-BE49-F238E27FC236}">
                <a16:creationId xmlns:a16="http://schemas.microsoft.com/office/drawing/2014/main" id="{3086D319-F575-55B8-B0D5-51337812716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110" y="5337150"/>
            <a:ext cx="1534449" cy="657621"/>
          </a:xfrm>
          <a:prstGeom prst="rect">
            <a:avLst/>
          </a:prstGeom>
        </p:spPr>
      </p:pic>
      <p:pic>
        <p:nvPicPr>
          <p:cNvPr id="12" name="Picture 11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92AF3B7D-B378-6CEA-5468-AAEF722C6AA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95" y="2363137"/>
            <a:ext cx="1557038" cy="5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00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6354C-2490-43A2-A667-77AD2690A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solidFill>
                  <a:schemeClr val="tx1">
                    <a:lumMod val="75000"/>
                  </a:schemeClr>
                </a:solidFill>
                <a:latin typeface="+mn-lt"/>
                <a:ea typeface="Verdana" panose="020B0604030504040204" pitchFamily="34" charset="0"/>
              </a:rPr>
              <a:t>BIO Business Solutions® BD T</a:t>
            </a:r>
            <a:r>
              <a:rPr lang="en-US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eam Coverage</a:t>
            </a:r>
            <a:endParaRPr lang="en-US" baseline="300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60652-8544-4E7E-AE23-66D1CA733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357" y="2788583"/>
            <a:ext cx="1391315" cy="11887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8021A40-B8A9-4D0B-9143-CF1EB93AE005}"/>
              </a:ext>
            </a:extLst>
          </p:cNvPr>
          <p:cNvSpPr/>
          <p:nvPr/>
        </p:nvSpPr>
        <p:spPr>
          <a:xfrm>
            <a:off x="8823479" y="3980619"/>
            <a:ext cx="147307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>
              <a:defRPr/>
            </a:pPr>
            <a:endParaRPr lang="en-US" sz="1100" dirty="0">
              <a:solidFill>
                <a:prstClr val="black"/>
              </a:solidFill>
              <a:latin typeface="Arial" panose="020B0604020202020204"/>
            </a:endParaRP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</a:rPr>
              <a:t>David Mosley</a:t>
            </a: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</a:rPr>
              <a:t>415-350-9324</a:t>
            </a: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  <a:hlinkClick r:id="rId3"/>
              </a:rPr>
              <a:t>dmosley@bio.org </a:t>
            </a:r>
            <a:endParaRPr lang="en-US" sz="1200" dirty="0">
              <a:solidFill>
                <a:srgbClr val="462E8D"/>
              </a:solidFill>
              <a:latin typeface="Arial" panose="020B060402020202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AF4B5B-67CF-48FA-824F-974030C854B3}"/>
              </a:ext>
            </a:extLst>
          </p:cNvPr>
          <p:cNvSpPr txBox="1"/>
          <p:nvPr/>
        </p:nvSpPr>
        <p:spPr>
          <a:xfrm>
            <a:off x="10451863" y="3965230"/>
            <a:ext cx="1601688" cy="830997"/>
          </a:xfrm>
          <a:prstGeom prst="rect">
            <a:avLst/>
          </a:prstGeom>
          <a:noFill/>
          <a:ln w="3175">
            <a:noFill/>
            <a:prstDash val="lgDash"/>
          </a:ln>
        </p:spPr>
        <p:txBody>
          <a:bodyPr wrap="square" rtlCol="0">
            <a:spAutoFit/>
          </a:bodyPr>
          <a:lstStyle/>
          <a:p>
            <a:pPr defTabSz="914446">
              <a:defRPr/>
            </a:pPr>
            <a:endParaRPr lang="en-US" sz="1200">
              <a:solidFill>
                <a:prstClr val="black"/>
              </a:solidFill>
              <a:latin typeface="Calibri" panose="020F0502020204030204"/>
            </a:endParaRP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Jim Seymour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845-239-3325 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  <a:hlinkClick r:id="rId4"/>
              </a:rPr>
              <a:t>jseymour@bio.org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C51A1878-315D-FB5F-DDAB-A1CCE7067D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613" b="146"/>
          <a:stretch/>
        </p:blipFill>
        <p:spPr>
          <a:xfrm>
            <a:off x="10583229" y="2777388"/>
            <a:ext cx="867809" cy="130322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97F2777-E140-CE1A-093D-4857043B4DBB}"/>
              </a:ext>
            </a:extLst>
          </p:cNvPr>
          <p:cNvSpPr/>
          <p:nvPr/>
        </p:nvSpPr>
        <p:spPr>
          <a:xfrm>
            <a:off x="1" y="6250880"/>
            <a:ext cx="3333135" cy="55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9" name="Picture 8" descr="A person in a suit smiling&#10;&#10;Description automatically generated">
            <a:extLst>
              <a:ext uri="{FF2B5EF4-FFF2-40B4-BE49-F238E27FC236}">
                <a16:creationId xmlns:a16="http://schemas.microsoft.com/office/drawing/2014/main" id="{E8F1E3E5-1406-D8BC-C413-6386D8FB01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70" r="7318"/>
          <a:stretch/>
        </p:blipFill>
        <p:spPr>
          <a:xfrm>
            <a:off x="10063383" y="347859"/>
            <a:ext cx="1039692" cy="15636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B30FF3-1E29-710A-4308-7BC6EE11D4C2}"/>
              </a:ext>
            </a:extLst>
          </p:cNvPr>
          <p:cNvSpPr/>
          <p:nvPr/>
        </p:nvSpPr>
        <p:spPr>
          <a:xfrm>
            <a:off x="9944838" y="1759133"/>
            <a:ext cx="160168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>
              <a:defRPr/>
            </a:pPr>
            <a:endParaRPr lang="en-US" sz="1100">
              <a:solidFill>
                <a:prstClr val="black"/>
              </a:solidFill>
              <a:latin typeface="Arial" panose="020B0604020202020204"/>
            </a:endParaRP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Jeff Vallerga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480-543-9423 </a:t>
            </a:r>
            <a:r>
              <a:rPr lang="en-US" sz="1200" b="1">
                <a:solidFill>
                  <a:prstClr val="black"/>
                </a:solidFill>
                <a:latin typeface="Arial" panose="020B0604020202020204"/>
                <a:hlinkClick r:id="rId7"/>
              </a:rPr>
              <a:t>jvallerga@bio.org</a:t>
            </a:r>
            <a:endParaRPr lang="en-US" sz="1200">
              <a:solidFill>
                <a:srgbClr val="462E8D"/>
              </a:solidFill>
              <a:latin typeface="Arial" panose="020B0604020202020204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05129A-7E35-3013-4041-E155C4FA95D9}"/>
              </a:ext>
            </a:extLst>
          </p:cNvPr>
          <p:cNvSpPr txBox="1"/>
          <p:nvPr/>
        </p:nvSpPr>
        <p:spPr>
          <a:xfrm>
            <a:off x="9727115" y="6200678"/>
            <a:ext cx="1601688" cy="57964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1" marR="209560" defTabSz="914446">
              <a:spcBef>
                <a:spcPts val="100"/>
              </a:spcBef>
              <a:defRPr/>
            </a:pPr>
            <a:r>
              <a:rPr lang="en-US"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Bill Wivell </a:t>
            </a:r>
            <a:r>
              <a:rPr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endParaRPr lang="en-US" sz="1200" b="1" kern="0" spc="-1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1" marR="209560" defTabSz="914446">
              <a:spcBef>
                <a:spcPts val="100"/>
              </a:spcBef>
              <a:defRPr/>
            </a:pPr>
            <a:r>
              <a:rPr lang="en-US"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202-450-0039</a:t>
            </a:r>
          </a:p>
          <a:p>
            <a:pPr marL="12701" defTabSz="914446">
              <a:defRPr/>
            </a:pPr>
            <a:r>
              <a:rPr lang="en-US"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/>
              </a:rPr>
              <a:t>wwivell</a:t>
            </a:r>
            <a:r>
              <a:rPr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@bio.</a:t>
            </a:r>
            <a:r>
              <a:rPr lang="en-US"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</a:t>
            </a:r>
            <a:endParaRPr sz="1200" kern="0" dirty="0">
              <a:solidFill>
                <a:sysClr val="windowText" lastClr="000000"/>
              </a:solidFill>
              <a:latin typeface="Arial"/>
              <a:cs typeface="Arial"/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5" name="Picture 4" descr="A person wearing glasses and smiling with Old Tuscaloosa County Jail in the background&#10;&#10;AI-generated content may be incorrect.">
            <a:extLst>
              <a:ext uri="{FF2B5EF4-FFF2-40B4-BE49-F238E27FC236}">
                <a16:creationId xmlns:a16="http://schemas.microsoft.com/office/drawing/2014/main" id="{912BF8B1-D4E0-C4FC-AB61-92E6728532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3311" y="4882919"/>
            <a:ext cx="1086476" cy="1230632"/>
          </a:xfrm>
          <a:prstGeom prst="rect">
            <a:avLst/>
          </a:prstGeom>
        </p:spPr>
      </p:pic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Chart 7">
                <a:extLst>
                  <a:ext uri="{FF2B5EF4-FFF2-40B4-BE49-F238E27FC236}">
                    <a16:creationId xmlns:a16="http://schemas.microsoft.com/office/drawing/2014/main" id="{B5677C95-8B36-40FC-9701-2D90249B47C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304" y="1129665"/>
              <a:ext cx="9631680" cy="545129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0"/>
              </a:graphicData>
            </a:graphic>
          </p:graphicFrame>
        </mc:Choice>
        <mc:Fallback xmlns="">
          <p:pic>
            <p:nvPicPr>
              <p:cNvPr id="8" name="Chart 7">
                <a:extLst>
                  <a:ext uri="{FF2B5EF4-FFF2-40B4-BE49-F238E27FC236}">
                    <a16:creationId xmlns:a16="http://schemas.microsoft.com/office/drawing/2014/main" id="{B5677C95-8B36-40FC-9701-2D90249B47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04" y="1129665"/>
                <a:ext cx="9631680" cy="54512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428288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BIO colors 2">
      <a:dk1>
        <a:srgbClr val="462E8D"/>
      </a:dk1>
      <a:lt1>
        <a:srgbClr val="FFFFFF"/>
      </a:lt1>
      <a:dk2>
        <a:srgbClr val="555759"/>
      </a:dk2>
      <a:lt2>
        <a:srgbClr val="F8F8F8"/>
      </a:lt2>
      <a:accent1>
        <a:srgbClr val="1B79B8"/>
      </a:accent1>
      <a:accent2>
        <a:srgbClr val="C6C8C8"/>
      </a:accent2>
      <a:accent3>
        <a:srgbClr val="028341"/>
      </a:accent3>
      <a:accent4>
        <a:srgbClr val="FED109"/>
      </a:accent4>
      <a:accent5>
        <a:srgbClr val="CE202F"/>
      </a:accent5>
      <a:accent6>
        <a:srgbClr val="F2E3B1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8-21" id="{7600B382-CF07-4B2F-A2D9-9C39D25420B9}" vid="{6B2D6F53-4491-44DE-9263-43D14020635C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18052_BIO2018_Template_BIO_(169)  -  Read-Only" id="{A6B01D14-1587-4BF3-8BEB-4C1F02AEBFC6}" vid="{75D77E29-DDAD-45BA-ABB7-56E87524A57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6a5f26-c591-47bf-9503-f2b25c339d7b">
      <Terms xmlns="http://schemas.microsoft.com/office/infopath/2007/PartnerControls"/>
    </lcf76f155ced4ddcb4097134ff3c332f>
    <TaxCatchAll xmlns="d283bf15-9177-43df-8c46-8a0818524855" xsi:nil="true"/>
    <SharedWithUsers xmlns="d283bf15-9177-43df-8c46-8a0818524855">
      <UserInfo>
        <DisplayName>Ava Carr</DisplayName>
        <AccountId>641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7CA6F60A88184B9EB3E10E019544DC" ma:contentTypeVersion="19" ma:contentTypeDescription="Create a new document." ma:contentTypeScope="" ma:versionID="1b1648492aa5f2120e77802e4fb1d4d0">
  <xsd:schema xmlns:xsd="http://www.w3.org/2001/XMLSchema" xmlns:xs="http://www.w3.org/2001/XMLSchema" xmlns:p="http://schemas.microsoft.com/office/2006/metadata/properties" xmlns:ns2="506a5f26-c591-47bf-9503-f2b25c339d7b" xmlns:ns3="d283bf15-9177-43df-8c46-8a0818524855" targetNamespace="http://schemas.microsoft.com/office/2006/metadata/properties" ma:root="true" ma:fieldsID="be34f11cc136d0a2677328b82435005f" ns2:_="" ns3:_="">
    <xsd:import namespace="506a5f26-c591-47bf-9503-f2b25c339d7b"/>
    <xsd:import namespace="d283bf15-9177-43df-8c46-8a08185248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a5f26-c591-47bf-9503-f2b25c339d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71832c-c563-4ecd-86ce-abb25da321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83bf15-9177-43df-8c46-8a08185248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67d893a-ebe1-4363-96fe-a20e3de2db45}" ma:internalName="TaxCatchAll" ma:showField="CatchAllData" ma:web="d283bf15-9177-43df-8c46-8a08185248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CBDC51-94A1-4FAC-BB33-DF4637E54B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1C8747-473C-4C62-BCAC-7FB8AC4F278C}">
  <ds:schemaRefs>
    <ds:schemaRef ds:uri="2baaec33-71bd-4c99-a994-5b599172ad19"/>
    <ds:schemaRef ds:uri="506a5f26-c591-47bf-9503-f2b25c339d7b"/>
    <ds:schemaRef ds:uri="d283bf15-9177-43df-8c46-8a081852485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988CE85-551A-4087-B8E3-7EAFB84E23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6a5f26-c591-47bf-9503-f2b25c339d7b"/>
    <ds:schemaRef ds:uri="d283bf15-9177-43df-8c46-8a08185248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2023-BIO-Office-Hours-Slides</Template>
  <TotalTime>2386</TotalTime>
  <Words>767</Words>
  <Application>Microsoft Office PowerPoint</Application>
  <PresentationFormat>Widescreen</PresentationFormat>
  <Paragraphs>90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7" baseType="lpstr">
      <vt:lpstr>Aptos</vt:lpstr>
      <vt:lpstr>Aptos Display</vt:lpstr>
      <vt:lpstr>Arial</vt:lpstr>
      <vt:lpstr>Avenir Next LT Pro</vt:lpstr>
      <vt:lpstr>Bw Modelica</vt:lpstr>
      <vt:lpstr>Bw Modelica 1</vt:lpstr>
      <vt:lpstr>Bw Modelica 2</vt:lpstr>
      <vt:lpstr>Calibri</vt:lpstr>
      <vt:lpstr>Calibri Light</vt:lpstr>
      <vt:lpstr>Courier New</vt:lpstr>
      <vt:lpstr>Symbol</vt:lpstr>
      <vt:lpstr>Verdana</vt:lpstr>
      <vt:lpstr>Wingdings</vt:lpstr>
      <vt:lpstr>PrismaticVTI</vt:lpstr>
      <vt:lpstr>3_Office Theme</vt:lpstr>
      <vt:lpstr>Office Theme</vt:lpstr>
      <vt:lpstr>1_Office Theme</vt:lpstr>
      <vt:lpstr>2_Office Theme</vt:lpstr>
      <vt:lpstr>PowerPoint Presentation</vt:lpstr>
      <vt:lpstr>BIO Business Solutions® - A Membership Benefit</vt:lpstr>
      <vt:lpstr>BBS by the Numbers</vt:lpstr>
      <vt:lpstr>Lab &amp; Facilities</vt:lpstr>
      <vt:lpstr>HR &amp; Insurance</vt:lpstr>
      <vt:lpstr>Corporate Services</vt:lpstr>
      <vt:lpstr>Who Can Save</vt:lpstr>
      <vt:lpstr>PowerPoint Presentation</vt:lpstr>
      <vt:lpstr>BIO Business Solutions® BD Team Coverage</vt:lpstr>
    </vt:vector>
  </TitlesOfParts>
  <Company>Biotechnology Innovation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Business Solutions®</dc:title>
  <dc:creator>Dalexi Carrillo</dc:creator>
  <cp:lastModifiedBy>Dalexi Carrillo</cp:lastModifiedBy>
  <cp:revision>3</cp:revision>
  <dcterms:created xsi:type="dcterms:W3CDTF">2023-02-24T18:11:47Z</dcterms:created>
  <dcterms:modified xsi:type="dcterms:W3CDTF">2026-09-02T16:27:42Z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0x010100307CA6F60A88184B9EB3E10E019544DC</vt:lpwstr>
  </property>
  <property fmtid="{D5CDD505-2E9C-101B-9397-08002B2CF9AE}" pid="3" name="MediaServiceImageTags">
    <vt:lpwstr/>
  </property>
</Properties>
</file>