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  <p:sldMasterId id="2147483681" r:id="rId5"/>
    <p:sldMasterId id="2147483699" r:id="rId6"/>
    <p:sldMasterId id="2147483711" r:id="rId7"/>
    <p:sldMasterId id="2147483723" r:id="rId8"/>
  </p:sldMasterIdLst>
  <p:notesMasterIdLst>
    <p:notesMasterId r:id="rId18"/>
  </p:notesMasterIdLst>
  <p:sldIdLst>
    <p:sldId id="258" r:id="rId9"/>
    <p:sldId id="262" r:id="rId10"/>
    <p:sldId id="2145705924" r:id="rId11"/>
    <p:sldId id="263" r:id="rId12"/>
    <p:sldId id="2145705925" r:id="rId13"/>
    <p:sldId id="2145705926" r:id="rId14"/>
    <p:sldId id="268" r:id="rId15"/>
    <p:sldId id="2145705908" r:id="rId16"/>
    <p:sldId id="214570592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out BBS" id="{DD749146-1F8D-48BB-AE6B-91E4EA86E09A}">
          <p14:sldIdLst>
            <p14:sldId id="258"/>
            <p14:sldId id="262"/>
            <p14:sldId id="2145705924"/>
            <p14:sldId id="263"/>
            <p14:sldId id="2145705925"/>
            <p14:sldId id="2145705926"/>
            <p14:sldId id="268"/>
          </p14:sldIdLst>
        </p14:section>
        <p14:section name="Appendix" id="{78A90775-4C55-4CCC-A22B-0114D2DAD872}">
          <p14:sldIdLst>
            <p14:sldId id="2145705908"/>
            <p14:sldId id="21457059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0A7469-C222-CF10-5B5B-1E9796245D30}" name="Dalexi Carrillo" initials="DC" userId="S::dcarrillo@bio.org::a309c171-6e0e-4f5d-b2e0-98aeff72c4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759"/>
    <a:srgbClr val="07AFAA"/>
    <a:srgbClr val="ED7D31"/>
    <a:srgbClr val="462E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F38D10-FC19-4530-A598-10FD338C140D}" v="1" dt="2026-09-22T14:30:53.2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lexi Carrillo" userId="a309c171-6e0e-4f5d-b2e0-98aeff72c486" providerId="ADAL" clId="{6F2B0EEB-77BD-4A8C-B4BD-C349AF1E4918}"/>
    <pc:docChg chg="undo custSel addSld delSld modSld delMainMaster modSection">
      <pc:chgData name="Dalexi Carrillo" userId="a309c171-6e0e-4f5d-b2e0-98aeff72c486" providerId="ADAL" clId="{6F2B0EEB-77BD-4A8C-B4BD-C349AF1E4918}" dt="2026-09-22T14:30:55.263" v="151" actId="47"/>
      <pc:docMkLst>
        <pc:docMk/>
      </pc:docMkLst>
      <pc:sldChg chg="addSp delSp modSp del mod">
        <pc:chgData name="Dalexi Carrillo" userId="a309c171-6e0e-4f5d-b2e0-98aeff72c486" providerId="ADAL" clId="{6F2B0EEB-77BD-4A8C-B4BD-C349AF1E4918}" dt="2026-09-22T14:30:55.263" v="151" actId="47"/>
        <pc:sldMkLst>
          <pc:docMk/>
          <pc:sldMk cId="3680072536" sldId="265"/>
        </pc:sldMkLst>
      </pc:sldChg>
      <pc:sldChg chg="addSp delSp modSp mod">
        <pc:chgData name="Dalexi Carrillo" userId="a309c171-6e0e-4f5d-b2e0-98aeff72c486" providerId="ADAL" clId="{6F2B0EEB-77BD-4A8C-B4BD-C349AF1E4918}" dt="2026-09-02T16:27:36.028" v="149" actId="1076"/>
        <pc:sldMkLst>
          <pc:docMk/>
          <pc:sldMk cId="1943700816" sldId="2145705908"/>
        </pc:sldMkLst>
        <pc:picChg chg="add mod ord">
          <ac:chgData name="Dalexi Carrillo" userId="a309c171-6e0e-4f5d-b2e0-98aeff72c486" providerId="ADAL" clId="{6F2B0EEB-77BD-4A8C-B4BD-C349AF1E4918}" dt="2026-09-02T16:27:36.028" v="149" actId="1076"/>
          <ac:picMkLst>
            <pc:docMk/>
            <pc:sldMk cId="1943700816" sldId="2145705908"/>
            <ac:picMk id="4" creationId="{EEE7B6F1-8C3E-895B-8DB4-FA7D12BFC112}"/>
          </ac:picMkLst>
        </pc:picChg>
      </pc:sldChg>
      <pc:sldChg chg="delSp modSp add mod">
        <pc:chgData name="Dalexi Carrillo" userId="a309c171-6e0e-4f5d-b2e0-98aeff72c486" providerId="ADAL" clId="{6F2B0EEB-77BD-4A8C-B4BD-C349AF1E4918}" dt="2026-09-02T16:25:41.700" v="126" actId="1076"/>
        <pc:sldMkLst>
          <pc:docMk/>
          <pc:sldMk cId="364877125" sldId="2145705925"/>
        </pc:sldMkLst>
        <pc:spChg chg="mod">
          <ac:chgData name="Dalexi Carrillo" userId="a309c171-6e0e-4f5d-b2e0-98aeff72c486" providerId="ADAL" clId="{6F2B0EEB-77BD-4A8C-B4BD-C349AF1E4918}" dt="2026-09-02T16:25:36.889" v="125" actId="20577"/>
          <ac:spMkLst>
            <pc:docMk/>
            <pc:sldMk cId="364877125" sldId="2145705925"/>
            <ac:spMk id="3" creationId="{E4F46A97-49FC-8AB2-7CFB-52EAB95573BF}"/>
          </ac:spMkLst>
        </pc:spChg>
        <pc:picChg chg="mod">
          <ac:chgData name="Dalexi Carrillo" userId="a309c171-6e0e-4f5d-b2e0-98aeff72c486" providerId="ADAL" clId="{6F2B0EEB-77BD-4A8C-B4BD-C349AF1E4918}" dt="2026-09-02T16:25:41.700" v="126" actId="1076"/>
          <ac:picMkLst>
            <pc:docMk/>
            <pc:sldMk cId="364877125" sldId="2145705925"/>
            <ac:picMk id="5" creationId="{F4647253-67D5-E178-CB8D-819484BCB793}"/>
          </ac:picMkLst>
        </pc:picChg>
      </pc:sldChg>
      <pc:sldChg chg="add">
        <pc:chgData name="Dalexi Carrillo" userId="a309c171-6e0e-4f5d-b2e0-98aeff72c486" providerId="ADAL" clId="{6F2B0EEB-77BD-4A8C-B4BD-C349AF1E4918}" dt="2026-09-22T14:30:53.282" v="150"/>
        <pc:sldMkLst>
          <pc:docMk/>
          <pc:sldMk cId="1833463388" sldId="2145705926"/>
        </pc:sldMkLst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biotechnology.sharepoint.com/sites/BSOLUTIONSTEAM/Shared%20Documents/BUSINESS%20SOLUTIONS%20GENERAL/Reference%20Documents/BBS-BD-Coverage-Map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olorStr">
        <cx:f>Sheet1!$B$2:$B$49</cx:f>
        <cx:lvl ptCount="48">
          <cx:pt idx="0">David</cx:pt>
          <cx:pt idx="1">Jeff</cx:pt>
          <cx:pt idx="2">Jim</cx:pt>
          <cx:pt idx="3">Jim</cx:pt>
          <cx:pt idx="4">David</cx:pt>
          <cx:pt idx="5">Bill</cx:pt>
          <cx:pt idx="6">Bill</cx:pt>
          <cx:pt idx="7">Jim</cx:pt>
          <cx:pt idx="8">Jim</cx:pt>
          <cx:pt idx="9">David</cx:pt>
          <cx:pt idx="10">Jim</cx:pt>
          <cx:pt idx="11">Jim</cx:pt>
          <cx:pt idx="12">David</cx:pt>
          <cx:pt idx="13">Jim</cx:pt>
          <cx:pt idx="14">Jim</cx:pt>
          <cx:pt idx="15">Jim</cx:pt>
          <cx:pt idx="16">Bill</cx:pt>
          <cx:pt idx="17">Bill</cx:pt>
          <cx:pt idx="18">Bill</cx:pt>
          <cx:pt idx="19">Jim</cx:pt>
          <cx:pt idx="20">David</cx:pt>
          <cx:pt idx="21">Jim</cx:pt>
          <cx:pt idx="22">Jim</cx:pt>
          <cx:pt idx="23">David</cx:pt>
          <cx:pt idx="24">David</cx:pt>
          <cx:pt idx="25">David</cx:pt>
          <cx:pt idx="26">Bill</cx:pt>
          <cx:pt idx="27">Bill</cx:pt>
          <cx:pt idx="28">Jeff</cx:pt>
          <cx:pt idx="29">Bill</cx:pt>
          <cx:pt idx="30">Jim</cx:pt>
          <cx:pt idx="31">David</cx:pt>
          <cx:pt idx="32">Jim</cx:pt>
          <cx:pt idx="33">Jim</cx:pt>
          <cx:pt idx="34">David</cx:pt>
          <cx:pt idx="35">Bill</cx:pt>
          <cx:pt idx="36">Bill</cx:pt>
          <cx:pt idx="37">Jim</cx:pt>
          <cx:pt idx="38">David</cx:pt>
          <cx:pt idx="39">Jim</cx:pt>
          <cx:pt idx="40">David</cx:pt>
          <cx:pt idx="41">David</cx:pt>
          <cx:pt idx="42">Bill</cx:pt>
          <cx:pt idx="43">Jim</cx:pt>
          <cx:pt idx="44">David</cx:pt>
          <cx:pt idx="45">Jim</cx:pt>
          <cx:pt idx="46">David</cx:pt>
          <cx:pt idx="47">David</cx:pt>
        </cx:lvl>
      </cx:strDim>
      <cx:strDim type="cat">
        <cx:f>Sheet1!$A$2:$A$49</cx:f>
        <cx:lvl ptCount="48">
          <cx:pt idx="0">California</cx:pt>
          <cx:pt idx="1">Arizona</cx:pt>
          <cx:pt idx="2">Alabama</cx:pt>
          <cx:pt idx="3">Arkansas</cx:pt>
          <cx:pt idx="4">Colorado</cx:pt>
          <cx:pt idx="5">Connecticut</cx:pt>
          <cx:pt idx="6">Delaware</cx:pt>
          <cx:pt idx="7">Florida</cx:pt>
          <cx:pt idx="8">Georgia</cx:pt>
          <cx:pt idx="9">Idaho</cx:pt>
          <cx:pt idx="10">Illinois</cx:pt>
          <cx:pt idx="11">Indiana</cx:pt>
          <cx:pt idx="12">Iowa</cx:pt>
          <cx:pt idx="13">Kansas</cx:pt>
          <cx:pt idx="14">Kentucky</cx:pt>
          <cx:pt idx="15">Louisiana</cx:pt>
          <cx:pt idx="16">Maine</cx:pt>
          <cx:pt idx="17">Maryland</cx:pt>
          <cx:pt idx="18">Massachusetts</cx:pt>
          <cx:pt idx="19">Michigan</cx:pt>
          <cx:pt idx="20">Minnesota</cx:pt>
          <cx:pt idx="21">Mississippi</cx:pt>
          <cx:pt idx="22">Missouri</cx:pt>
          <cx:pt idx="23">Montana</cx:pt>
          <cx:pt idx="24">Nebraska</cx:pt>
          <cx:pt idx="25">Nevada</cx:pt>
          <cx:pt idx="26">New Hampshire</cx:pt>
          <cx:pt idx="27">New Jersey</cx:pt>
          <cx:pt idx="28">New Mexico</cx:pt>
          <cx:pt idx="29">New York</cx:pt>
          <cx:pt idx="30">North Carolina</cx:pt>
          <cx:pt idx="31">North Dakota</cx:pt>
          <cx:pt idx="32">Ohio</cx:pt>
          <cx:pt idx="33">Oklahoma</cx:pt>
          <cx:pt idx="34">Oregon</cx:pt>
          <cx:pt idx="35">Pennsylvania</cx:pt>
          <cx:pt idx="36">Rhode Island</cx:pt>
          <cx:pt idx="37">South Carolina</cx:pt>
          <cx:pt idx="38">South Dakota</cx:pt>
          <cx:pt idx="39">Tennessee</cx:pt>
          <cx:pt idx="40">Texas</cx:pt>
          <cx:pt idx="41">Utah</cx:pt>
          <cx:pt idx="42">Vermont</cx:pt>
          <cx:pt idx="43">Virginia</cx:pt>
          <cx:pt idx="44">Washington</cx:pt>
          <cx:pt idx="45">West Virginia</cx:pt>
          <cx:pt idx="46">Wisconsin</cx:pt>
          <cx:pt idx="47">Wyoming</cx:pt>
        </cx:lvl>
      </cx:strDim>
    </cx:data>
  </cx:chartData>
  <cx:chart>
    <cx:plotArea>
      <cx:plotAreaRegion>
        <cx:series layoutId="regionMap" uniqueId="{BE4A4605-820D-4B13-AB17-CC5C9307F21A}">
          <cx:dataId val="0"/>
          <cx:layoutPr>
            <cx:regionLabelLayout val="showAll"/>
            <cx:geography viewedRegionType="dataOnly" cultureLanguage="en-US" cultureRegion="US" attribution="Powered by Bing">
              <cx:geoCache provider="{E9337A44-BEBE-4D9F-B70C-5C5E7DAFC167}">
                <cx:binary>1H1rc9s4svZfSeXzSw9BXEhs7ZyqISX5FjsZ23Em+cJSbA9vIMH77defh5ac2Bw59tb61FvyTq0r
kiA28KC7n2402v++6f91o+7W5bs+VVn1r5v+9/dhXef/+u236ia8S9fVQRrdlLrSf9cHNzr9Tf/9
d3Rz99ttue6iLPjNMgn77SZcl/Vd//5//o1vC+70B32zriOd/dnclcPFXdWouvrFezvfere+TaNs
EVV1Gd3U5Pf3Z1FV6aaM3r+7y+qoHq6G/O73908+9f7db/Pv+sdz3ymIVje3GEudAyps7piMmPc/
1vt3SmfB9m1DWgfMtqmg3JH3P+Lh2efrFONfI9G9POvb2/KuqjCl+9+PRz6RH298fP/uRjdZPa1b
gCX8/f3nLKrvbt9d1uv6rnr/Lqq0t/mAp6dJfL68n/VvT1f+f/49ewHrMHvlETjzRXvprX9g84da
f1+n64fleQNorANbCGYJU26goU+hccSBw0xKLdPaQCMfnr2B5hUC7Ubmx8AZMH982EtgztZVtb4J
m+qurrF53kpzmHVAbIvazKYbeMhTeGxyIEwOfBz74aFblXmtPLvRmU1nhtHZH3uJkbdW0d+6zKK3
1B/7wOJMCEm2+jMDiBB5IAChTRjZKNBTnF4n026QHo+dIeTtJ0J/lNGos7eEhx1YklqWQ9hm9aEm
jz0PIVAgwbgUXNwrGODb6O7WvL0s0G5sfsxkBswf3/ZTdbTS5fpWP6zOGzge50BKh3OTWTstGzH5
AWe2A1bw8NANJN4rRNmNyc+RM1C8PSUDZbLOqvUbuhvKDsDAHJMSvlEX56m6TESNSsI5uNz9D3+K
zR+vkGg3Nj9HzrD542IvFebLugpB22udPazQf68yzD5ghFBuO/ZuY2aZB5wL9oNnz4zZ62Tajc/j
sTOEvuynr1ncqXW3Lu/eDh8qD0zTsYVFt9oDrvzY2dj8gAlHMEq2Yc5Me14j0W50fo6cYbNY7qX2
eDrL7m7q6Kap3w4eRg64zQmnlO/0ODZCIeqAKlgzXF4pzW5ongyeoeNd7SU6K3CB6PYNWZrlHHDJ
ObHoTGMc+BvHpsxytuHPjAu8QpLdqPwYOENktZ/R58dErUP9pnkBsC+HMia2umLClzy2ZdI+4OaE
ir31RbO8wGsk2g3Nz5EzbD6e7qW2HN7pMnjTkNM6gI+3HMfepmRmMY1DDxhjyBmYW5I2U5pXCLQb
mR8DZ8Ac7icBOL6Fzryhe2EH1JGmbT0E+jPuTAg7EFxSGxHPw1M3Ec2LguyGYztsBsbxYi+15Fip
KNPRG8YyzDwgwIIhxNwZyzjygDBnyjn/ZGuPQ//XSPQMMD/mMsdmP73LcXYbrd80KyMPkC+Tttwi
I+duXxyAhjmmkFvvw2YK87JAzyDzMHAOzPleKs25LuvwnbcuNZTnDfkYhfOnsFSSzA5qbOiMw6kj
xCZbZs4Oal4v0G585uNnMJ17ewnTse7eEBwcCZg2eJnN2CaMgXt/wswomJlpCmJu359h9JI0u5HZ
jJrhcbyfjv/LXVW/u47Ayt72KMABL7OQnSHP8DITJwHUptLcnoLOeNmrxdqN0Gz4DKov13upOqdv
neB0EFAyEGfb3pkDkDipdky4nocUzuxY7WV5doPzMG6GyunlfqICntTcJMODV/7vU5sU4aRlUwv5
safWzOGgAgALkeiGxc2owOkrRHkGkh8j56B83UtQPugmqt6Yp5kH0oGxgst/iookOCcgDs7Vtgxu
hsqrZNkNy6OhM1w+7Ke3ub4rU53Vb6crjIEAcAv/m6GCBKYQlpDCoRtdmeUxXyHJbkx+DJwhcn21
l5pyto6yuzfEgx9QVAAw/shnPCZkQh5YRBAG1rbThL0ozm5QtsNmkJztZ8L/bF0Oap3dvh0qqDmT
k0vhs9jSFge2CYZG5RaNGQt7jSTPAfIwhzkmi/1Uk+gmjIL1Wx5g4ngZpUwSFHl3SobjBMZEXmDK
Dkw/s9Dl7BUSPYPNj5FzbI73FBsckFW6fsu4UsCMSYLz/W3amMx8PjsgEhl/VNM8aOm21Cx6hSzP
wfJj6ByX/czITJWq0395Hj0s0huQYxxMWjhY/pGonJk0ZDJRvmQhr7wtpfmH2rxKqOcgejR4DtJ+
hi/nd927r7pM3g4h5GTgUCw21cne/8yZGT8APiYHC9hp2F4j0W54fo6cYXP+dT8NG6jym+aaUTSD
8lhOJM7DdkFDTGgPw9mzoOxhQ2zt2sui7Mbk7GHgDJKz/aTLFyHq398dV2/Lz1CNISzHkg8l/3IW
+KOymRMHZwAozrz/mfG010q1G6Kno2c4XewnJzi/+16uq+QtKQEwQOUyte1tun92HCDlAdID0zH0
7nLA10i0G5+fI2fYnO9nfHN+167fsmIGpWYUlX7ga7vvBRAiwAlwiIOqmnurBzL3+HDzZXmew2Uz
jzkq+5ldnpzn0TrNUar5lnWAjB4IB75ePhSazdnAVIiGMkEcf25c0oxQv1qs5zB6Mqs5VEd7yQum
NTm5K6u74WEj//e8eqoQwGmM5HT3tTQbBRsg3bh5t/FAckYQXifT8yA9zGeO0MneInR210c3b1hT
g3p0ZsH/ELZ1QDNNIqY4IChDk6bzDwPXvXtZmuexeRg7x+ZsP7G5LxRYrJO3zRigHp0JirXf5ptn
cSm0CgXP0/WbBwV60N0Nwd6c9r8s1TMoPZnTHKf9TLl9DKM31B7YN4a7GsjqbA87Z9qD6lrbhJNy
nsHnJWl247IZNcPj4356nY/lXfCmNzgo8gQO7gDQ7WnmXGPub3A4uOQxM2cvC/IMGNsJzOG42Asz
9usL2hs+u6EBTz75n95OlyiYwa0apGdmGU/c5yAogsZVtA0BmBUDzC6MPy/Pbmxmw59MYT9uo3+6
y7JqUO36TetoYLYcKXBIMx09Tz8zs2XbBw51nKmEYwMLMgePY5vXSrUblaejZ3rz6Y+90JsnUqOj
w6Vu/m/qBGHOTBykWWQ3Us6EJMrQcct2g9QsMf16uXZjNR//ZN6YtrfHaL1Mi/6zHhyoGmAU+WdE
nj+M2eNT6omsWdRERkHMwpzNKr8sz68wehg9R2g/adoV7B7ajNy9YREBSm4dhkSaiZTn/c8s1YY+
HJRRtBp4JmfwKpF2I/Ro6Ayeq/08hLu669/0UjRBFEMdBjO2gQbc7LHmIAtKcfADf7St+5z5oxfF
eQ6W+1nMIflrL23a53odPnjp/z5xM2U/0RQFmvKTmD1G5L6rg43yNEvMPM5LcuyGYjNqhsTnq71E
4v+g7hm1myioMSdXf/8z52uoi4ZyOOyh0wN/2AmbNMBrJNqNy8+RM2yu95OnfYmqG51V0duW3Ahk
ZzhFg6fNz1PjhdoBlN3imEDuvmH7KpF2o/No6AyeL/t5wPZl0OiUFjzs3v/ejk1lAyhyssQz7TZw
toaGDoQxXOh4AO9xpPMKgZ6B5mEmc2C+/v+xac93TPvRVm6xrtfL+350j5qm/frd+7mjS95s6DZY
3AnfZnWPb39/b1FhgQj/6HM3fcl25PPZy0cD79ZV/ft7Q4oDPvUW4gQ3DW1ESsj4dLh/grdwQefA
RMG7NC2O4h45XabKpqTm7+/Z1EkC19/wtmmhv5cNSlFNQRze4kghEROXs0zcirfQquVHN8BPWg1I
V/1YlO2/32VN+klHWV1htI3n55vPTcIyhNG4KiyoZVuEO4xQ8M78Zn2BfY6Pk//HpJNXoretD6PJ
WTAeRlUw1P5CW6abDtWZUTO5zFNb1W7r8LhwHUbHr4alBPGsiBxVbW588CH7ciiMdBUMhfZsPVZn
OsiOwpI2J07R2QumpDhFtz3jssiqHD0TAuO0jhzi5iwVl62T959jR9aZ2+jYOCR5od20igtPVNXg
4vvIyiqKKHNl69PDuJC+B7l7N+TBURKFZ4Km5YklWe6Ghf9nNxYf+0ovbKyjy9KcHBVVTl3k5RLP
VuKEMH/hN4lchEFx23DSLZo4r7y0LWOvpNlw5pdBsOxqc9G35k1oiMgtVGUs/Tgmq8Ecx0Oui8DN
AuvQyHj2RQ5tvKzyJFqMii1VX34sk4EtjSCp16VV05WyU8fLeV4e0VTg+SmpXKwUW9SZI4+Gqoku
7CDUi5SQ8ShPLOl1evDdLs/bo6COP5aDNL2iSsZlWkTEbSwpXGbmdBmanC6CyOBulza922pVnSSR
fRYS6buEphfSTLtl7duHMm2OctYlrq+szB2kLj1GA3Nh+eahEcXE4+Fwzet28Np6mkSe1Iu6of5C
DU3gldwQS+U039NKLmjfpyd5RqLTvIwGj1r9Uo/2yohUvuJjkS2aRBhuhEDULbg4kr48qQdtek5i
5W40+sb1QCPtUrPhy0rnjkubvl9ZLJCu0abDsaXD+MqO8/G4Ik67sO2uWFU94SurMoZF1ZtskUku
XO4Eh30jmFtQwZaSxN/yPmenheEcD5mfeqifLxZNVXYuVcFhSBvblUVeLJQylklcXOlKXDv9+CG2
OtsNWsFWRhaZS2KO4aGdp+uRx9/iomaHsfZLr4u7bGnK2DgpLHnHRiNe1K3kC+yJK1X1ruiwJZwy
+FPqWK+aIBk8K/CVlwS11zpk9FilTJfU/LiwYvJtYCPxkrI67Y3k+ziwftmHTr6Mo3g44lmQeuOY
Oa6hsBeiLC4WdpCzo3BkzZKFQ++ZCq8lpPzLqOp0kdi9vxBZ1XqVHopD4gBBjbzNSsRpufJp/Lm0
RHCWmWG6os73QFbmSR/YhcdzYVwpRtLKa0TIFraKoou0TRwvq4Tpxkk4HOaRLK/MrHcWxJbJxQii
t6iq8Qz9RNXKiZNuafmhWI1Jky5wlmovs54Ebm0Z5qdIlOPSHJN0SSon9BqeWIuwprGr7VgcE6v0
vShw2iPLCo5r3lqnlWE2C8MK888Np1hFx6cLi8W2JwLZLXiXFq7JdeRVPDY/Dz4z3dogAppbjKs6
zG1PNiNxyzHJLhODDp/8vDFPSF113JVChJHXGUm4FLnTLfo6FV6jsmRJhypZQdTmg21kFB80PuCm
ujrUiTg3WPI9akXoxZmjjtvCDtzGaY2FPWI987HiR3aoYjei5t+9HzqLvtP8JG9Hy41FfWk60XGT
teLEGe3IZSW/EH5cLDuT6mUo+8IdOyUWjPW1axUSzXDURTT0n3zSfFJNVrtmHJHDITLuUjYOK1WO
p2Vtf4g6fL6ys8NODIObsSxb2YFRemlZ5YvBbys3RJ8bl7BoXeigcwNnvKy01R/ZbRK4KrENt3Oa
2sPB6rC0Im0tyqzAlgpEeTZY9qpJrbUsaO46UUy9Nq34pW+FgZfactkMhmtC1Q57Vty1lepcexz8
c17G9NBUhJz4jkpWsbLaZTLklTvUSb7oZOochdT8qJX1TYjqQxyw+Lji/bXTVbZrR6L21EDFcWNG
2ZWU7Rfll90iz+07EXad1/pR7XWBurJIc2qzujzPHesk0mXqcq3VmbKFm5nlJxX62cKnoeP5RfF3
WTbmIpLMd/nY6EPGmmjh8yFeFl2tPgyqKw9ZXzoup748UnHmVjT8JgdHXg1sONIqI6ejiJtVaw3F
qnZUu+gdPDEbx6uiZdGnKhEfYgIn1Bt+7yadhD6TQK3KhnPXTPllnqThQtRFdDoU1XFQFrnbttRw
g7qxXBXCvYRpIb6qpP+r85vmyB7sW91YrRsGKlw1Vt0d9llvrILM556dtvJjrdpPZmCHbsHYJHh3
lheV79Xcyr3Uv9DxqJediFZ9EXUuDJo6JqHxpZF57BZGf0uj3IItbJpjpx1L2JqoXA6+L45gf6OT
sGXdYWDAynWOwb2mdFLXURY9jEbKV4Hd0ZWlcur1LCeHgR1/6dqIH4+GczXU1WmVFKWbG8Hf1Mjt
E5Upf2XYanRZLsiKa9tZEpaaJ05uWq5m8OQjrOqqFKVedM4w0uy7ElVWf2ZR7VcJ9qxRyOyo74yI
5V5fF47urmu/TW2oYiGqWLkFdl/qfPR5KbvctUMrmZRMxymv6FFh6aglnp0Ly/9Mmy6jInGHoayc
YMkrDeuduMWYd1HiZpbPLyhLbVF+1W2fjdlJSdvKll6s0YOFu1msIiNUbpaXY1miQACccUtonzCy
G50PZRSE2xbNP/75P1c6xX/3Y36+OHV4/vkv3HzYtIb+5afQoGXiptX8Q5M0P77rZ4PiidL+EHVG
kjfNpJ9h0L988wm9vnncYvkhcLpnyeyX5Hp2NvaIlk/jttxaiANpU4qr8OgSiZsLE4HecGs0XH3I
SVCO9qwO+POWWqOulKKvJNpKbjt9bXk1wX0h5FdxUEFQ8ijRsfU/4dUUOY/HtBpPJJYpcd/bslEB
gW49T2m1InGZkS7hdw7x60YurZzlhvLMvI3Ga86bPFkzo+TVKiuGagATtHoe9p6hffN7kJUsMzyY
7MQ+kSEfmkUijaw4giFV1ZniaW4Mrk56nn/nSR33emEIoWCsA9tm5M7u9dBcqLC31dpxeO7f0JQW
4jwQUQEenJKogigs52X6MSRm3WWLQPEyyV3d8TT9QOyhgMhBmpLh1EppFv9tVK3GmEfx0o7gA8en
T9YIpVcWA1Nj8L1YdRPIPg49bJJGTShC587vNDjOUZ0yxY4Ua6vSPhqroI46b4xyNPVVph9Z/urX
j5+aWTx9PnqOT3eOKQqI0C5BzkKfMaYOWI6IbmOS0CTyak05DV0pLaOIV2XfBWW9KMM6YKFrMGPM
s08dA1uwPMJG0dGTWoQZjJXWBS3JOUqdC7z3ayGxhR/LaKN2naJLjZyObnAryp7J2IcR6FBJjVth
lK1pLYLRBnFbKYfV1HSzshbiW8JNv0bK5Ucs+zI203OZxEV5i6Pxt0Pnz82bQdvaoM5tMGDPCbc1
c1X9FTLfygK3i6Mm+pj56G9fu2GokYd1f/34WVSKx9vIt6PLlWQoT4EOPd0aAW8jw+xDegsnYhfU
450p+BqKZNTHeoxsdR4ZRJMzmhRDc5lUJki7izJPhUX5TyVBbC7QbwNXnaezTvOpJKEd+ioezPKW
iQ4qtxqIGEmy4mXXVGwZOT4T38oGS1C4lUDV5zdtDm0pl22kzbx7ARVkSp/uBm6h9Re6r073fRC/
zHZDLSIzHpLMv/HlmPHyUBd56g9Lw0dcNhwOTtlji/x6/mRmyVAWgTQEtASKiv5W6I7wdAECOcZc
5rXxHUW0dmoc9XU4KUTa6xAd9JsuZiPzorQaEN310qJYCB6ZYXOZ5iIevMwgZXYp0zAts0XBdWkh
wIiy6vuvxZzs6aM0ho2SGfQIMHGRAy0eoS0zW9J0vlOaxdh/78u6xCYwm8QEPmbfUW64PTy6cZlb
STEpTd3p6VeUB80L+PxjsVB3jd4sFKkb5EEYTNvTxXIKq6qHSujvmeIGbHgM6zWCiw1mPfBT6nPY
/Spo0EY3jXkGi1rmaUn4kWPERgtKEsLaTpZ/CDEqi0bVnrI+yXX6glmZ0k6z9cIi2RbqW62p8GVq
u/DY9va0y3KZjfR75VvCSJdxXeWq+VSMdZRnXlcgm6M8A6wT7yGmTPWwcJJxMC6RlPCPK1mqGBHB
OJrDaRoWWe27GRJcfo0gzzTUhUhlMCIEp7KHSbSMeCDZiTlKhW9NIr8rihfUlOAQ7smEkERF1YgU
Jhrkos3aVMvzeELYmVnRZm3+zeaax9zL0dUAW9H3GylLj4y2AdPuDxvrqRqG95p7c5IT38FbfVdT
Uayajr6sQ2xuxXG5CAckXBK0uJx0d7Ytkj6pUj/U+be8hBYVS1olDjuzSEiHU1o1A5ZD+q0ar9Ow
HwbbbcKyK0IPBr8TF0GBnMlRmbJ4vC6NphLnTiQmgtCzNlXyMGn4BI+uqMQWGlqbtxd5GSfj9ahE
gpSPqdTktCKsPgDSmQzxIgVXHa+dtO+BHeUxkn5uNZpB7SxyMOhqJexmwi7pgwgEo7h/vHQCY+hc
R/cxvkKDPEDyyMgmblDnPE3WfSWyIl/JtiTtJaN6rD+UZeKXrlJpaaWeEfhpfxQwONevmZP57Lo1
W4JNZjsBeEZbZBoU5de2YW41sfo2+lROpVy2QLH3bGtQf8gCInP1bUSiowzcHlkKxKYdEjXqmDZF
B0Px6yfOrZE1NWeyCPw2KpeRrp09sSrNKuxS2n2lYzNtxq5hk/mzKjuB8xYt8mLf/JiO2ISd1dRV
cGbDsGCf/lqMqXHtE6VAZldYNnwFEi8WA0t+qhQjbZsCKer0OmVZWlO31g037nQRFrBGYVJlZFn6
to4+tQiMYHHykOtgGTi11WoXbVk61SKTExSnynfEZU9L5Qxu1RHRXtSOYUZewcden2ITmaEbm8yP
cpf5gkzKjtxke6HbEOzi2I+TetL8Fk0UPuLY1s4HlyYl7dvDX894btcc/CUME3QDs546xyMmeDrj
RPhh1hWV/bltMhMklpelBRLbjtO+ZSBZyKKRrse27RNJ8Suo75mtIfJpS9Mm7iz/0u/FtKWtIhrT
8ghhM51MZDFWJlkVqs2r6HDkQwKt85GTwoYlg5NCO21SQI1+PSVrZtkcMCAHbhNWDQiiBmFmqgua
paOOM+uzU4cUulXnwSRAbdBmUt17Pcbl0wGy+SGSEbUHWzmZlDIv4GiMkIDGk55PL+kiwQ0yJWOb
HUWdmtahGDotzv2ix6eikE5THIJUVKvEsEu6yp2ypZU3wF9gui9MbRYBYGq4wIRDEagKThfA956i
VfcJsVWjh880aCdLVZcFttaoxkjf1KaTTKnqWhfjtW1lk39MDU0ASC9SFQzLMRWkDlaSGk33GSy1
xHJ0dkyx+2g7wppkkSGxxVin8sm6NTCbR5GVdzBrNRgJHohsg4l/IcYiWIo0YFiKurZDo/a4amKo
RCitGP/arM9kCqcLeL9i2jMddUAXwK7s6QwIf0PkH1SXdCMTgyiMKyQ3NKzDht5aodO3iYfIMgyy
l8zCzB1Nj2S4m2SZcEu4YDkPvEykXpjIe/uqagh2SD3gb9pEh/D9WB8W50zzpd8Zuq9coeiABVet
n4GywOhhlbqyV/UnW1SOH6/8mjkwBlDI9qJEjQY8QGpA8eseGeTzLWxB0WVYyl45GXQFWjTBEST9
BISBHCd+ySGW7YWpUw1JeJLANyWinuLUX682k/SpTcTkJycAI4GGrKhLnEc2oIOVEZj9cBWGg1C+
WzcJzT2/M/34XFgjK4dlEZYC5xLSsmQcumVZRMWJqRraczcH2zFOyyA12JmfItHqFZ3ugxszUuYR
0nhMIBufaXXLYjWWF6kWKf7A10hU95G1xOzHhRPj9CL3CvDHqll1HXfa87II/V67IjVT8oGaJZGL
LCuRUYz7uil9V/dOMcZumLUl672gT1ooA3J43aCQfuQxi1cSyVF2KVQ9sMAze9J0zWEuu5D44G9+
UB/XoQ1m5tmj6sYRYS22Yn7cJ4PfIJWWx2LVSjugC54a/XjVCW1F1w1Tgb+grLaINyA+1YMrghpH
QDKyusQLuAqO8NeL6kWhzW489WVmmoekI6G1Cgxk/M1lnuiUfR54GyTGZ6nNvr/q657WZzi3yIwL
eAy7ueWlEOXn0W6DTLu51iSs/pT9qJJDJH7jfjVq5qTalYmmVujZ5VgVzneSxk52G1o5cnYLbJWh
uJNN3XWml6iuIvFR7WcFd3AYZXIlDv3UQDpfEttIksNW5FalwrvQyWiNVe4JdUp2NlLdYkuPBIn0
8E8qzFqYyyxjSEQfN9KPQvUh431SBMu4Dequ/dBxP4iilaGZjsQFr8tSH4uYhYGzwl4RNHFxFGDC
ravKiTrpBgYTRb0I/XKMh+MuqIwwOuyiFN7GS2THYGDbPGr4X9poBK+OsTk6w/c6CtpCzpscrEu6
9UCdXnxUlm3jV7150Ygihfdw24PhcaOuWPF9bApptSexKPPAOiK9Ydi2N8Q8aWwklmOSKpezdvKL
JjciTCegHE5l3fsDikm8mIeSBx+HLu9y+1PsG3GnVnZCDSs/TppBOu1HEVMeSbeQcspJ2GXNw+Ta
DnzfGE8ZUxVWysCBMEnPYLWLkJ8a1C9t9YFEOMZUn+K4ix1/2cUwBMFSR7hmVHowWZNIQ2so01qa
QThExcLMk7h0FlltGjz7ywqsDM9LYyXl5yZwisIrEXpjZS2nieBBPCLC6UsgPyiLWxRy4vQsrDB7
Lw8JssGrOOymFaOqRure1VVYG5dZak8mn7V14OAsqas1NsCYgW8c1rJM8bl8M9Ww5iOWr4ht/MCX
VD6epkKCIBPnohM8JGehxb8Q1U/rnDEZI5dkNEYJKIwscUJ2VxQIaIpVGUVgWl7nkAEncpET8sYA
gqwpmus6zpoow3oZ4agPw2ZkpD9zYnsSOQLS+XgpsLPwBIq3iu++0U8bTJT4k3vtCR8MvKZkOi1N
2xJ8FC4W5/GQoUUZEua4nU9ZUlp8R8ItxGu8z7W4TDjzJfVYJ5EAcnM7JFiL7e7xx0riK+3YmCbn
18P9YjTYNaW35biSj3z6F614ckbNqDQut0ttbD7+sMibzyFTYCVntpWnEIBkRth+TyKRR+VhlNEB
ky6sEX9X0Q0sGkTmJQLwQEuXb4DSY1tjqyHybsrgOCNy8LlLkrAdxEece2usUmulCh+xcuTYSg9p
Dr+VbmIOE+kNUm7hRWUHZvFdblZQ59Ag2LXNnEIrQozm5ToTHTkaGmeKzs0NtJvtIfxEYX0EizBi
yW01Tb4XQ4h9GpByekzIQoEXB12Ydvh5xMFGU59gpnRa3s1GGpuhgZSY5PQtJCorjENZCcXuqmoc
6j8sqDF2I/6hFdXMXhomz5L4eERv0j4/DEwkkcxlFzUaOi3jYMp8VB3wjVrbKr4TEWTYPhUHY8Xk
yxZk92OFXPb0hVY7/WJt4OCXysxJHdKRT/JnjQjC7nOjAhVEqwzntsZlWFAS0KOkGmxSn9LNXoni
Stb24XbJZdyWEKePaIIvgQfQeHicRwn8fEuKUZifwdxiHPTnhVFnkWdWgY+H8zjEn3Jb1CpHblMh
YYCUDWAKm2NbB5M6N/CveC0ZGhE7qwRksR9OqKxUr49qps009ZRkKm1dvwqQNiSSNPh8WBcVfoE0
cnWeFg3+f0g75O242RGkigrk8tV5m9Q4SATVifF0Ega6vRaZ3yMK8Idx2vudhCmPVz0tLFgYpwxV
4yxVChebLnsj82V1zCVcVf/VFH0MexMorZPkaJtOjmsVlvGqCRXi3ZuBVWgtc5THIZbjkN7rTKEd
hQWr/C7xx2scauqu/lzQLuzEUb2Zei+DCktE835MMKMk6Cq+FKNJYOXqkk3LR/p82jXIV01bfJM/
daqkwwqQxprmW0eRhV8lNjg+X0TIPqJ4Q43IK0tmJZl0kbIYRHpGc1LiE2IgUwzb8qbCvtokWUbC
Vemvmqwofes48IsR3zFuUm8+wnJkDQvOEqQofZIg9E1TxE6ZVyskJvhpmohJn2qG07jICxKnhqmk
wh/g86oBliZeIdabFq+J6JQqsBonQS4+VlmA4WjKhll+7UDPfOOk86uyjM4lxRlz6OoG7u7MTnwq
6j8Z0liDv+z92BjClehyrqoFUhe4EOHaSAKJbyygBCE5nKEE+KPBRsxKZOnkNlLuT9uttEqCzbdZ
ybjWyETTyIxoe9KNPPXtP5Ox6Yz/Ze/Lmiy1sXV/kW6AmF+BvXeOO+d0Vr4oarABgZAQSEj8+vNR
WX2Pq3yifM/77Y5ou+2sZNTSWt/Ek0YzDVRhU1ORvqPe4v0iq9pwB3gc7NfA1EhQ/DFe7ijV0KFf
RWddCLmq97Tw7RR+id2QDuc0nZRnx5jKeSF/rV3IHTtgR4uGpJwH4N+kyocw069AJNd+eQ6aiTdN
BaY7at3jmqG3mb4VtrMT/TSzHNDESffGiqIidJv7V0hKaCxLg93BYdgPQ4meMsuSwoRmZ+55QSuL
f0gyW2YrmClX/7iSj2c5KQ6AuIIN1e+X9b3cDIPd61/hm72aoPvfF283i/0nxu/oPeN0/2cIryD4
Cd/4/QdZBHRCHDC579xGNzCFpdygW2TnbfEh1DFYqPuqLMT+b368sugpUYkKyI3wrz4g+L2cEqiW
nNdRVoZUB/m9abNmleUajADsY7+xgl6u07iv8oZsOxw4gyfCX2K0ZcvltAV4v+MA/MMZuOV+5n0H
pvH9x4HAOmNLm/CqkKePiW3s+Jb1JR+ViR/6j4LVfwCNE5xueBvIMO0g5AzWO45r0YhJMgjWUkOe
TJcoXPOygsWzVx1t9jauhT6BPGV22E/LfF9wRPbYR0qWmH2RK7rTjPW4uv2dzNhG+65M2nkU4tDy
Aavx+HFDgAPvRa+HMRW/N55Dwq9bGg2g5X8/Xv0y0APLQX3AG0xR3NLwH7Byu4BDAF5Nn1opU5x1
1jQOqwGqmOE8kXhfQYMF8NKWtpv2c//94Xcc9W8swH54BHHimzV77gmO/wvOqo2TBJISQFUfpZED
A8ZZYA7ASvr9oX4B0LGaAriqcSxAVvjfdB/r/6abXPN+yhlayf+8I0HvpKwmxeL4DgmI+9tdpO3+
UE3H8YRlrGM8sh/F8ffn8jOEkCCgF6gQPmyVp6DD8Z7Tn8+F2YgCvuXNE8SeKGNdEu79+Dzj00qH
TaJ1/rf7/M8DwuoC4ADiVQpwcc9p/PvF960OwkEE7HFyIzaKpseOf5n5HmXux8r+/QWGO2z33w92
v0Jgt0GShYiMgm72VyDTDTxuxmXAkPVRMdZ220F7n0Y+SY4unnN75Ipt+sGskee1MONezyON0kDm
LcZ+9C9n9PObjjPCKLVnIEOIm0Cg/SstBkUmWTMfTY/Dx6Ja0ddhjTvTM9T1LrcdHkEbG4+VWUTY
HNBakHY/Ea6iyWyVnTDZHxMRySQoHUqLr1DqJ/w41gcLz52HB2aq1g8+S32U2d9fxK+PEQ8O33aG
RhRhNWGIL9f98hjTdlqoI/bczpDLYcf73gipORnNgye5ifE9k/93qCsBAYI0rwAPcv/P/g2Jn4+X
OXQjiJQ25x/bnmvaiZeBRGWVpZ4RRvq/Ox4g/z1CDAsD5ob4H+UgWhmQaNvx88e2hCZ5fxpZP2Bd
jPO0bxi/P+DP9Qf4LLL98aLuohQwxfj/P1/g6jfX6S3pL7KR6H5XbYksek81Fsy/LcF/HgqPDp+A
SmEbxJD5a6kTjAooc9Pm4qMVsQnQEbxHdBL4y++v6ocU42/rD1ghDlVAIPOdmIdS+ucLCwLwMlnX
zie90aCdDzSBNBo9ODIpjfxr3kZw6JWcG2CrRSnYhmmxXJJmCcU1dmtIcJpK9grIzw2NgT0E94Il
TSMvPHqDRJ6Z6/rQ+YpRUE6f5mkSGIM0p/E4HcRgNrpUgQzSWdS5TgC13UQulFF6X3zweX2KYSS6
Y6MIJ3fbN60tIJkxNu1CYCIcUo0LDBpZJ+qBcIVH8aNByQj+WFv2H20FOvQcm0X6vYx9jBr9GqB0
r62gKN0YDfc2YLWUoKGV+EDXcB6pwQ+gxUpNdo7mYW/myEdvo0COYrUHCuLfruyh0w23cpx1MXZ1
qrKBm/I/kMeEbbMtfzQy3zsoMGsr7u825fsmnk02mi4xW/QpPahc4pCix1RhrwKwFV1TDU4gxfME
PH/gw0uEtreIzqlfoIi/5GlAdjBgtho4q/+Yw4rVz1BHtxDtAnYFApOBZSh5u+SSVcRANhqIcoIL
P6H3xVSobD00Exb39Jz4wm7yGXzDzmihBwxoepaQ2Mr0uVNAmxsotmPICY6tnsKQVyJE0/mXx+g5
51dJ6lb6HibOL/k5FitTD2NR8J4e+AjxLyZhFA63VHBJgEs/jNLj2daro5v2ZUCATNgKrRmsDBVU
mmy96Yt5mbcSdPTaYZoucg1etGuD+RQHw7J+SQPR+7ZmMRrusRTZKPTbCOSFmDL/oNx+1KIJfHiT
3uQCdZsfx3ZIqUEX/b3PAvC994l+XPZN5+PVGL53g2M29BjZdAFFDOSdOkgF9MdzIzOcBu17Wq49
scUzirjMn9RYkOEouqRJIPJs1qfEdwmvfbeyUxfb6KILou1SaGcvgGTIx0yntHJF0p6zbhlgAYit
fmZ4qS/iJpFzidXXfuFaDW9N0MnaFSHDLDpEywnDLiAlOibXUFy+yx7LcVxVepOunaqzuG3xdAOi
jzxz8YHLztxtfFiCA7ry5ZD7IBrwxqbia6vMEw1jda1j0lwLOy+QTwKChvalubDSwENRrPlDptoJ
vL7qvnXzBM9Aq5rSQ5hcJ6yYoH6m4ujZCBZ4VEmMX537sYr5mB1X/MrLHPPYF+2kOUH3wL5NRT+c
ehdCPeoLnhxbHsgnFQObLwdANHNJItm8rG7LPw/wX2CUN+J5zWl3COgSXMFB3UIHSkh0EwOmO+pl
hpmbZ+wB4GEHvdISFd9CUD2YZ0IVPlrK2+6o/EigUhfL42xjAA4oBfXsnbmKZu37MhErVMVZAY33
W2dp4S+hQDBfZ4jTw4M0asGY04nWlxZxO3/mS5KJmjCir0QBOUIdhwt/cDbqMScJeZ3MSzhVLG/l
54DP6sYhu/R6TsP9DWXJzqE2dr1yaGdvg6y3l0C/yVXXRy2tc1S/b+G6RlDQbnnYYmxW5NOqpvXP
iRC3e3K2z/PMJYWiAErcYttmvLntoIYSiiltarWtvbtKTQO/QhCq7uzDDIUYI1Vl12iIrvB94UFd
aTfpI1WGXieDcCWQ3tdk9V8Dw9g5DrF87GyWGtBi0JWNEzarEy+jQ5wt41m1sf7klUNPFoDebubS
9NBAwH3TNYkqiYniz2Cm4QGhw3iSAApKGojlwYVj/zC3EI1X/bI0L1PrpzftlKDl5IyrWKghZeY4
PzCuOTA3LDzXwlrh8vW+oHM7VONm+Wcu1FaC5BGvEPJPpVI2hC0jzi8V1TmUzQG7ggQ5/jznqbvh
wPstaIfY4KBsKZkhEyZS09ykOZFdOYR98VkTNDV1jv6Mlwmfp/t0TaFzp1OaVkW3ZRdLKNt76HSg
7Vhb/ULlqE7WuPDElU0/64i9rJiTX7ZJbPlpUrEv+SSaPz1uyKldMmMOaAP906KLhJU6nsDYwjlS
Bq21l2nRq9OEPjQsm2wuXopxKb5ETkXPXDP5xW52+9PgBa9tJultDGHBKcBOUU9uWp7QX5IyWUd7
Q/Tcv2+BHE/REDIoswAnn1sfxNjLHCoS3AY58KCkTy/wPRZWqXnkpz4x+gXargjnb+lVGIzRkafR
/Am43HRfjK2+CP1QPAkBd0IDy9bBZSi5GINFdx7jYLnSJl7vx5npZ53n8deotygOdPL2HHuBxQNM
6y6MFnPtdLZewtwQSeA2+XhiqYhrjMdQWAL2KCA11+yGsVY/bDRvX3JAJ5+mLV+eseE3F1hs2e0W
kgUaJkjgh4IlcEoMYVQtohjqfPPwdgTQoh23hsj7HhD8feOkmiooQ4KjXvn0SS0mbjBcb9uNLmJz
DaESpOhEyOcm2gqBmi3cIcr6/CIE51dZtcV3uW0iIPOafCOMQoN245N464rKC4det84MIO38pk8i
my2HAKnUcNINhWI3K1HNPVCWASYTP74Oi/6MP9MA6O3C11mgg+Em42dXcMgvExV2V4VU9N0QZtZq
aNfgFlIf89JRa6dTS4coroo2zK5jJnV+hPFrLK4EPEU1eNx4Ky347jovNpGVfFsKW4qIjWdJwPdf
ezJluNdpsC76ZiosiJ7Q6XC9HONJ3EUuJg/ZWHSqSp1ud+uK0o+86aw4gPL17bXoetnVRI8JRIiM
heSUWViEHn0+atOe9tYjqIvJyUH2uGtybfqrHjO5HqowQ+dSJcIwewu0hM9VZMLmec026SsZDOkN
5HosrNcQLeL1gkF8eU06TH8adUSrJUnRODUjZEUXdkmzq4S6YOTPW+QZnBTeTUFhriiKXXCZx2AE
TtPgR123dk7MUwGLHocCpxkKXWrCmqGvSFy4py6CaqakbTw8SB+SDVYbTJVVkE00uFkL7saKauD4
t9mAclpDILfVEsjWFadLV6Vh1l8txLuZ3w2epMUW4faPgRM1cBrR7yotRRNxtywxz5fapzwdKAD2
WWI95KA3KxN6Kg5xaIb2pm/BzpZiBMxbbYubxjISHsRPZnh/MXZxIg8NiMLbvgNMWnPXuYuoicO8
TvOgzQCJcR1e9o1WoCNNkvmSrmC/04UuZ5IULqsEZ/FcZnEfAYoDZvcaKqK/wdzG60grT09SsjA6
NLalhlZo4VoiK3DzkKLB/9Omj57EMkNjZnLfDRUq6YIfkAHpkBaJIjTl6aFVgyqTZgpdcehFFmbt
QVEnk+Q2JDY1cH+Ogl3wKY8/N9a+b1vbvDStem8KlfASY4J4WqHtOLCc6VOAzSNAkUg16K9sux48
Hc466mDWaXVRqUltcIRApqlKIRLxpEfYrLROPcxbXYz6ahfxdWnYdszkABqvcewWDGMeVKGb16ne
sNnE98XcRk8ZBES67iywHrwPeGFK6OHWb6FU/YOClzU/zFnW3MxylE9mmpfmYFxj2SVQ4yYriXDF
pZDw6tFxGo79xJKnsQ/CQ7G08rpnCbmlvYuvqQJpKZsZ5HWBsaimlCF0y2TmtDlKhxLfAxpEHRR2
mg8qTOUZ+sF1uVR6ZWUxr4Grpr7hVZzOVpVFKBg0pBBEmss5xcUdPEDup43ho94MvPd04uDXao1F
uZab72GnMhSbf5f2Q91x9Bc4BfaIXac7mqyAS25U7SvvmvAdyJs7QrRTnGRQiGOmMn5PeKDhEkvb
t2AULwOHEqzB4HbMKOOf5EoXCaeSlJ+igOkrQyOYpZh2PK86gKNXTFFcdBMA4e6crTDsRnccY8mV
XcPua99G2XvPmvCtD6P1xoK5rROYgy8jQMavAN9pv9c0p8qIB9NtyliEvhXFcX8J469xvw/DfhT7
ru3o/EXanHSHIe1AhAJMlukl/LudrGbdOfhdh00CLMxW2GGjAXWkTGGNTW4HNdMvbdsufUkHnEPJ
hwwmsx6/twL8hXei9Sq5FKmhWb20EHJq9Fp9cyWUXP5QmNraqldRFLxj4111WZB8tRdk6dN6UZxc
dFNCX3bdwDHcbG/KzhN1lySOfzFwRmN7wOR5lIZBDSVZEt2AutPXykNUUuoGLc2Nm4360tPFwRkJ
mNGWnR3c12XxWCtYlJjTjAKK+c2CtbIlGDl7GLmNrgBSN5BMdW5DMw/Z6J/4OIhlR5isluvYY34r
CdqRpR7YRJIDmQQ0v8Fmk9dlHoZPmbKu6udoroeATMHZrFn4BHYtL6AKQg9XpsvaDqcVTdUVqt+4
HtzUtrCiuQKtJ1QcRJ6jdg1JZdiuxPMiSNRBKwuHARQpeImquBUtj3t7bGwKKkX0Fe/RpMG2hjHW
VsxPHUVPHY1sextnM/Z3VIbrXGOqYD1KWpHKTVU6NM3gTySgfIzvUria87IPpy76PEA2SsbKktxx
dgRh1rvgtm9lKosK0zasbqXZWjGbKsOGm/i6BX+VD6WBmjv29Wg9E/21zxmNgmo2GMDU/WCBDkWl
g8y7MHADqql7a5o+lk29YqmARoEbJxp1ad0k0+XYoFcbL01riPhrnmZnk0ML/ZMYD8kEru2JBRTc
y0lBKLWMtfYxCfg9N6rHc4gJ5FKGQ8kMDsBC5o7L/1OQIgtwH2c++rpQrUveErBM7dMHWEvUTjgs
Q7FDozRkTl0je2Kn7qEX2HkQrMMt+9bELHDpCbrqDettCuei+2TU2pK2HHMAXTCR9oyvKbYIlOPl
1bQAFPKbBQ2lOwe8CHxcmWY2U3/awG7haWHL45J/iXJYYmEVHhbjx+vI4PK2spNQWcwVRC+RYE/R
kqguPaQQqnbRVWDM5CV0SN2CHgezQzMdlco56jFZZN1DhXRLIeZC664KVExfdGii8vjULZnwXgGF
tUBSuwqSKjOs8aEZXdwNB7VCcVMAOxhlfrOh9csPjAwpAwtmWaEMHLRTER8yuBPjE3g/8apyM7wQ
qGvg15UIxCnhKXXbAWoT8S0Ye3RZUL+3uj/IdC7a2mroVFy50Qnk45Ya/11lf1V0jb0HWGovgAN3
NzJgUdXT1Nzy0HtxUJGAWMsWIIIVGZ544dbsckILl5XRqHxcunHtx5NeAqgYXa7WEeYc239TW8Bg
79exYGWKfdTUS7T5x7kjq0ODQIYDOlBMiIyrJDnpNIZxnIncfSEbc16VYbNO4WPed31Sr/jkz1eN
LzXpcuYWo8G4EYtpRPOwPaCd0POFaZPefmsITLGkQkdNx2rr2+YIn5Zl5ChMmEOcA1vzWLEglvIQ
+2C+CGeZfRosLOdzlTHayAqAYpdgQs38fBZ5Cv83AjHM8gbpA2QTpVZQ2VXQdEwWDVJIoSsCuHVu
MHmLMp7Qh986EG6uXKM+O2R9OlyRZpaQspsE5gpo65SAdIN6M9f5mBSgpMjSnuBbwIPJXEPKCNq6
i0kNE68MALMvGwQLeDdY8WBIIHGdmzqm8PneezzsOi5YXhw4tBV/EoiXAB5y1dwQlOH5HcPl2j5k
XOi964pod4EOJr3ScZZ0X1AiI3+KbMwf5RqxW8gkm2+NDnHn83VzkKsxA2Rk2zpXqi5YX3KXmPtV
Dy0uATY2sMOZkKimmYBZoU+KxxDwYVYXXK6XIUCLrl6hjfljjWL4CJN+ji/GmHPIE3XyNLFGHhc6
Bm+pnsOyyKBDbPWwQaE/b76E5cif4amkXU3NbGHqGkYI5IvOFvYStnCo0+Zxgxy0YavD6RbDLo3A
NFypMfP0CIYIPCuiSrq5bmxkUXoJ/A5duagM8sKomSc0BSPiRCKjzE1DQ5vXQdKo7AghhHpeXbZA
dbyMuEqoAbL3WLd5Uwo04HcwLqPjnRHPNpboqX1Xpj0rIEfpp66tsaFzKK8Al9xvAghAuaVKpYfe
QmBXR4HoDtvk8GeaBHI6yEaEqm2k/lrndkRsweyqdUn8pwzVwl67ZdSqHiabP86JXgwOlyQTBoIO
KJCg8jYaGL3OWzjoIRNiXpQ6ZMU1IS394oeuv3JEzffQ6vEKGjD6Ga4YM4JnyApfdcnMdZWtcedr
s3o+l4POF3YwbZcPqL86Gq55SH1yXNI1eSWsVe4M5KqPAAZI4ctBifBTV0DxUCLQRJ8lFCbBIVsT
j6GgoHA1TCxIxEGEvH3uE6fXCvsmujr053Ub6Snf71t6t0YrYOiISnbOBxG9TVBZNKU1w6doFvJN
L1KWbTcCe4SiEkKpxuKVH/QnGMODBr2VIxVB53GrDew9M3CX97Ex5FJzLOpad312t5hFXi3JBK+H
zvob4ALZBWFB/grEuEPQxtikXxTdooOLg/nRak8ve3zpjFbc5uverQUC0pkREE82z/kFXPljWm8F
QeMkusKdxoTa4RFu2a7WALdqjVc9rqYoQTRGVITXo5cttIFr+NYy794KtiBlZkYWQANi5iDygf0F
WXFQx0m8vORo90/Igwm/SCjQ3wL8kaQkDjcOkv83eG7yWweS/6TsglWXm88QKC/3ygSIZ8kXGYRY
B9t90RAkK+gwFifsBxopNvkc1fCOXwNFIzfrRPUfHGBHnTsMKhOyerbStaF8JUjqeOIt3OdVDFT/
UiFWBVQYlJZ9FH31Bui/PvQKeJD+gg2qF7YGBw4X0xsmWinUo45nGSd3C28nVPkZqbnQJukJ/meI
BJznYgLXAMJR3sUeUhp/Wim8GrSOZOCW9jIwreDbJYTcfnlhnVuTr8kYy/4C1nexxBWLdbCQOrdJ
jLgELGyoWcBpQR/Bi7BLgxrCu3BD25gHvqt0n+rAXRrvgGKWKXXJMY7HNX9Px3FBUZlUP7gBdSxp
g6RGnwedQk18irCdaYqhsYIcGW08VFUeXmgsGsjY4wRS0FbJP4OJ+GyuQWhCqIe0ndX3LRjLrumh
FlIN20XkeAcn0CANb7ZgerBRvmCE6SKXav0q85VZXoOIzTH3wTLUOX7mXM5G1vOKyO7wgEQdM09f
TL/Z0Jf4LQrxNquM0ZKVm2pRGS4YbJK8qIBY71cSp01QDKe2cTab/jCk2WhSdizv8e+ghc9Sd02W
GQPzNfczG9LKBUWe2eO/0HM/G0RA/sFAXcAruye4FSmEDz+Tc2OAmYM7VXwNOFwkP1hvmvYJ6Ccd
iQZqzzW3o6gCEWuKwA09wIhUDuBR5mqJRpe98O9E1+/P62d2GaeFZKkUdlWEz4E8BFf082l1CcJE
kqbLvvVS7d4m5Mrswg/RFwNeRCJBl/0LUfkzJ78fETZu3I3dOwzKd48K+LssAaBhvgTwS/wpPo6I
gIpdgBElowY1P2dtbCCCs4EjsHx0HGTlx6P4/2kO/xaWBiMF3rr/qwX4R1jar1/u/B4B8fGHfoQ5
5BQfK0CIKoIAdu0QPGv/CXMgBb5jAH1LkeweZLDqKbQ4/wlKy/8P+khY1HeHPELc93cfbPL3oDR8
YKxAsDvyiBBMBBwo+d8EOoQ/v1sJstZCWOJhqAP9AZ/LrwqUyRGkkAwz9hcVo+pVthEA2jSM6ifW
BmMqYIf0Qt7wPiTrS+fG+NIp3yp00ICwPmedHWlY+wCsrQOFkG4ebBjyDvh1Q+G1BVszYg8BoqTn
09/u9P0HS//3jLd9+f+Nu6dQKiEOBrc2yGmS0F/PPJ/NijydTV8j78s9hi2co8nKixvAx8F5JR6c
4e8PCBPSPw4JDViYxdCCwQP5D3ECosAwu4BFvk7T4kYuGeGozfBOQ/2I6Q1CtIlMF6EO1KdinQAM
Vya2cKQVqQH8kDTYGi9Z1pGu3GyGuzKmzGwnuqTuPh87iDfkaNw9tk1Eb9Fw2U4xG+U1n0MgAw02
Vwv1N9NpOWnQLdCzAxg4Niva4WuSWvc4gFavabghUACmthlMDFChsgBwA9FBxrioYewIQd2mMLFU
KZ7IVIllNubIkEB269OOPmtQFhDnQIUJckd0J4zlhT5siwrPOoegpcqaziNErivW5hDuZx4ATdb1
1Db0OQxJh5k3m3Ft0D5Pnwgyve6bFGk3UHDAP3CIEqo+Ubv2WwUnztTeuVbgjAqfRJdov1r3oqek
ha5gwgj/DAYznK8ptOD0vPVrRmDe9al6g458bK8WPeP9a+Zhg+QTKM8jOhT6TKKBuj8gTnDkPaI7
ptLNDucDv52Tl5icoJ+2YCu2iqUEhx7Unh6lTI+zo3zfTdw2BbYEGsHbe2ZDsBQAUBB5FGMU6wDU
jMlnvjbs1fi0eLXwvDdlsYZaQGScPrQp9NtVME+4SZ2P8RQwkC5ImABTpS7iDfLtA+5jZKoEYHwH
k/EwIbQrWabtyW8Sj9XShIbXDTzl7RUYH/qc7TenmLoezw8dz3WBjiGsu2EhWbVZu962zbo9EIDi
oDP/GyVHrmC4HMDyYhEOBWC7EmYSRBZKS4cD/ElNPSRTCLThf0TNt8TIzw1fktvvyDmxWXherRru
o6hvPlM0/BdwksZAO4EFfB6b3v6BLQmmpnDDKwtQyd3b1S551fIVd1wMrPdX1KWJOyA1qXiFSHhe
Hmi3kbRObIbXxqKrRpBZJ1J9FywuiY5z0pBxqISBGh+ceQx7QlRzvJH067qzUGUXIfrvL8+9UZ/w
t4L/pdzqHjsRhM+gHoZux56TzzOFnKVqZRE+w42BxzP0ZEpLwlY8237dBnHYMqk+4c5gcWXwpmwn
ZBOsUJkGGH3eZpa4RwROYiEQZDG53WsJ60w/BKC86dYqtKSzvmgsl+BOGXX3cZRM+4Tt3U00Gtz6
TBocJUUfuJUhVltxcI7jvmQFcCGgK1pej21P9TMGZUJeicm26Wahmuh77wqcCXLEUH4hZPPFSxeD
iXxE1wfHqCAajDugucvNxigQG4YRoAsLOkR0ZVBFIPalwY1QAeyObMgHh96VYfWoCb1N9f1F7h3B
g5ME81Cd2n1RQGWP3wL+GjUUfTN97gwB44jupE3fYHc09I6zAoUib8Jefs0wfJ3bNOdIChwEjomx
gSOXjTWavwNVWRtwJKZZvgGhXPo/NCpE2FaObYm+k2Ic0xzsA2HFIRsQ+HagfYjfFOB1uoKYDc98
GSCZ58sWuT9yw6b+zyQDrAZJswfOexCBpfROYP/ZppIa3qSXbKQ5yHVodYPgEoLgTUOSnW09JPBN
8I5ZZi47JPSdR3y1+y2xhlWI4oQiuXFrFQppXjyE4Yd+mdsaL8bO3TXtZQTutY4YA8YuOrsihzL0
Sd1mIrkg6LTXGxlzzFR/NGjH5mOsknREIiBE7iOKjMQMlAevc6JoFYngnUC/Vy7j0MPogUS8rl0d
2NeeNl+GmWV/uiZC8gRYXWSjpTdm1ZM/9IN2D6nMmneQruNBYJMCOTdHj/nExvcQmPIRSEjDYIUU
gLaWTGOA8xAnKMSDlHTrh1tEgwwvlCOcrgjm5biRxSGb0rlqBCZ1sGJVd0hrEDfwz5mDWbPhAWVd
vfPCtE82Hu7XLHD8pIHaHZGk4UCtg3VHIkz31Mzp8LKKeG4gTBnHmwIbWD3003Y1kKKH0SHuSgu7
LACCDHFmnY3kMzYd9TYi9amt+TaPx7wL5B9tCvINEZ/w3+VpYsZqz2s4q9RF5c7M1g3L5r+Q2KJr
0CzxBd14c1wHSs9JM2fg1eEZ8qXzaAfqWVN7PWH8P+XD5IeKw1Z0mbUOLs4kfOBMqhOyeEwN75p6
471WsPLCKHQ5ehbagxeZOSMmkz0Ba05PUNsiHQf0KZy9ZMuP3qeIUYTr5hoF218E4wjnI9npfBjv
Dn7W6MgptBeT8fwCcUrpM7wK27cACZfXBbidaw0j7FD/vkP5RzO3azTxX9h/IWosfh1NMDpHOYeC
4cotCGVFoA6SudYIm1BMYDPkgZUwsw764vdH/UWyiUYMvgmE9yDDBxlj8a95UzFkkaARkuJqGlBF
O0TdwVO2UPQYvz/Oz4MXWlUcJ4UyFO0yhWLzV3u3BX9h5qKByAVmf9TUQKNmj/DIJPC+NP/S7P1P
B8sCyF4zNMg5xtCfZ64Qa5g0aAKvctgpD1K28eXcpsiO6ZC+8Pvr+mcjiwymHPcNsx3Uyr9GvExN
kSnigvQqggnpPBq03gmwyGoGEnM9ZzL/l7fkfzheiDkkxGuyf4Y4/0WuHOYICBkHkVxtrmWvH1vQ
2AbYMZL/Yu+8luNGsjT8ROiAN5dbKE+yaERRom4QlCE8kAASCfP0+4FSz1Alrbg91xMxRh0tEoUC
MvOc//wG9vCw7tKJr/fP97h8XT8X69ycT9i7iS+C9UuxPsFLQ2oq7WPrVlRXnsYUnbIk4gSuRpMz
0AZYtkKtVPxZ1zKOjz9/gF9fUqJLEVD4jL4W96+zm66hfOgjpMZj36ftfhg06zAaQ33xH1zFw/bc
dQ0HB6KztwYgdaiitHOPsYRBNKVVuvN8VI7//Co0lEhSiFtj4Z1dxZWW2TiMX48BU8m1i21YaI7i
P3hNnMC2dKQvGHSQSvHzCsghK8N8xPfVZMK+S9uEl0JNKK8w15TGCYW2mt9o6X7dv9jTl1UecGH+
dHZjVaoQHBeufcQv0P1o9H58nHWcBVd9UQebCgKnuXK7mVfkz1/or4sdwQd+NgZ3G+BYcXargTmk
+iwc85j3rO6oZp+ULlj+nLn+G1qB39wiLwckDZgqWGqdb5Ye/qxcqjShQSYlbCqjvpg7KR4Lmxcm
Xzq4cXlr/vn9QajHeW7xxHLOhTQK/1krwSvwWLhNu69K2zoUup/saHTeXOkvsNzPSz0AnUA8YqMH
8n9daYnf+jr7yXFuu8BfIch3hhUxdcUdrgEg/FmRVDhWUSaPA3XdQK3VnVSjRrgSWmfTXNTOUxGb
3VcMEyyqzrkqkhs/d0Xxxtfy60a4WMAhAGBHWpwalz3jldapSp0BTkLEG87k2gpTbH4es5HZ80pl
Nq9aFlDW//lJGL/uQwFQHnUl6RXIus61KXEBXoI1Ga+4r1HrjjCvxUqOo/zqtwZHZiKi5X3HPeTU
9EXzqJQzG8yIg/Gu6cym2DVxP+O1BON5h3iwSP7x4cCAFycvn8XAszPPlgI85GRWPqseQidFt45Z
uBFr1hFNZpWuBsRAbzyEX9aei0slqwEoh1fUPr9gk3ZL0T/NR2VHUFf1LF54URWv6Sjoxv/89f/u
YuBG6OhxsuM4OLs7GNsBQtJgwiZ8HG+yKg8udfxecIzABzJ942K/PGruzIf7aejWcuI55s+vV5lr
hugifTq6mPm6lK+SN4uFSJf457s6s1KiMnLZLpfigaiD3xjfFFaSjmgvBiqINuludHq4PtT8Tubv
I43UgguRKZAQO7b9ywTZx0hH4lkt9v/LMVg3412S5uAE2kCzFHbGLB5nr233OvZRjwGol7WFm7y0
501OcwyzcLqRVR3U5T/diIH5Ke8ATAO8bH4phdJq8sXCnDya84Q+ouox4RowE4n16R9XXVyKd8BG
tAGkxyTn56cjY1j1akzaY4ud0MHHDQnGXN0EGw3+3oVdjW/ih8vp9WpjtDnWsCVk6XuIGnXQy5+v
WM2lZTStYx/dZrS/LdZCzNCj4OEFEEHJCqrTzIXzvh5H841FhgvQ+cVZXowtLK5sootzFvugV3ud
XUQytYc0OxoGSNK81jPfzbvd5M69ZYbDGPmfXSPP7bWqO6M7BXHNCrTaON2bktiBlWlm053el6CI
c77gNU3rLY1Fj90ejAPeoxZzrWzX8/tvGLJqFb9pSJ39dzKqkftWfQvFHDex5fUqNA6D3SRbQxyZ
lTKVN91uvHGgSfchJCdwvxzgKFqljYq9tR8P+GhgwZi3a93Iy1smW9mpdaWGY3vq3nxns9ZelS8u
J4whv1NagaX1Kuw8pw/wqWjFpcxtD/vsM3br4KcG5hCFA1OhNxK4Hau+SR0J9q2roX6y5qyqWTMG
3kdhL4zC+ApNIAcURxNlhcEoFjB0ivPkRk04AG48rZmxzKmBKHdBi7pi7+K8AKuumfm3c+P9KD4V
VKNxGxRLXdMI1lqCv+b0DFqORTCu6y2N+9SOQX6IfW28gylbJkzi4Rtf5nGj5C0sNR6ICR2h3eBH
I/K7etY5L9oeJcaWmPHxDiGTfxm7GA3cecLovo6dzl0MVubM3yy36u0r9EwLFDUUPOZRT/lBbt15
glwPKInPAkkpuZnZl4pvU4FokGGwTXOJaawrGMWuwUFAruQijtv5JdrVjbIifiPRCwygZzQdh2Zc
tMIj8QMzlM6ZUytAsA6EkxRWZ15Xg3Lk3WIH061zuMvJDf0qUR5Yxwwi1PAUOSjVMtxb91LhIiMq
MawZxPLCzDFvUFUpGgnTG1Lv0lYRDG8M4xYPrNFQKXHdBZiWL/pu3o1QdMyVmQagjHGvj+29geFs
sfNThxesSnzXPGlpy9nwUgeA2fP2zbEL1JC4NbgZ4irMLSOAEJ+cg6kenwM5Rzf+rMab7xAcBmt8
GFwKjHubweVTGiVJtOn6bhD778sK8/aF+8qaGTwr858qJwV6g/Ng3BujkaR70F6weVPabOOt6/AW
wTWmM0vwyMZ9tFswcyvr+s9TWg9qO6bg8N9HMwZEY7iUSyER29R2fu3ZT5AnFiS2BZ7HkoX2ZzR0
EPiX48+DNdfeJGBX3qUDq2XGPoYR8rb2MZq9wO6UZYovN5OGYrL5Yu1I2UglAjNOb7uq4YMYOtjJ
VhRmd1fNRjN+6lHdaQqgB7+zO78Oxv7KGQvj3s3gKSJTidLpm68xydhkiOHsWywQQIGTidrYYv3B
B+I8ZgyQQNkAruBdsZnm5KxgaXkfKMxzGa9gsiyOmkVKUE+GHepcgs1rhZMdi7YDrZ8KQMktCNrs
A0lkdnQsdX0EagMhlz4A2dyrbPh+4v93TvrGnNQhr/BVyfLLmDR8wsycKUmK0Pnfnvfff+rHnNQw
7L8AWtBRLw7Qju/wC/8OlDLJeNUp1iBBgLgYNmfb33NSkyhrNLjMLnG4x26RM/fHnNTCKt/iF9K4
+kv7GvyjQCnj7PxcNN7YOcKX8OgR0XkuleWr8xPwGU1NDxRZDRYu2ANMplVtYVkV5t6gbl3NmY7Z
qMhd0fVcPsraVu9zuyMMpQuq5sOrb+83o8/zqe2L4hxjd5gBlBGc7MunffVp7GoSeZD06mQ2lXGK
85mtu/dqCNmjkjhIqcHuHz2WRrpqS5+TB1MKdgMMrjwb9pNXfQ2k1K/5HeCfZlEY7xHy+4SyuE70
zcBfa3yrRD0rhl8+MW3v0mfT6/nnZb6dQi3HAEaerBGF9NrFB++9IqXL2kpvqh2QhdHI1qkHh3n2
XKhtU65bO7KrqIpaVcuvydh1RphqwlkjJaphs5bJgiS1To61VM2ZkfcogyCodmuAveChS5oLPPOY
OJEL4F4BYKjyjbLK+7mo4qaWVs7jQQCnAVCdVXTepEFAFUV3wig6eKhjn+3Qzsn5WYllkjuMbfBO
REbx8c+P/6yL0ZGRYAHgAVW84BXW8rFePX1HH2NbdHF1qvzZOOEI1p+Yr+OxFiUPf77SWcn6ciVo
CHSsEIWWuvXnK4kKR5kGbdQJua39hCUkR2Uk/clc5SLZ6HSoc2jpk1+HCCmH8q2XZqnBX1XMXJ4X
hXmnjRUJmRPnlwfsTqG9oLjzmtx5KrPeecqL5TM4c9ltIHDWq0nn0e8GpqiUUHntfYMBjsNgMNmX
owuHO7QGxnJhhkL6Paof01on/jR9E5oSa11DNhY6SCjbvWNRCb/RzRi/PigafLYNbBNMYC17MVt5
9aB0t3cqx4m0K6OPyqcU4mO8MrRcVvbKmnBvPtLb5J8xJUMrOzeYN0HKSkPTUN6z9Oa5DifKDyh0
mfqWYvnzVTki8Y5/fsQAvuffMvwPEwYIdPil+fLOWgO3ZfCCf5d1ldn4vAT+WgYJlRKuBsFWqp4S
BLnZrSonpycVIfEQHlS7zmzFrrAZZ+VFU94JKpNxxQkefxiysj5MHcQ44TTiPTpHfx3hSBSSgZcx
+iEoa1hFWVedBqF1EGHhTMaxEWQrGNt0/KZKyj16uOLOzOKbGH0jpXfvNScZNffSLDWLKaXJF5lO
zJhau58p9wc/uywSx3+MdNQ3zCKNyxn6WhAO8BNKHOWm9KD5LeTWYfLntTE4Guje+EV0jXzXY4cE
87eUHkyIpqfGMc37JjEGnDo9zYCukeTR5wADUyQoVaN96kt00EJ0UDwRxB6MJii+Uoi4rHurzN+l
QTR6jLvs+NhGbR9OfA+wMc3gGr3XuIFzSG1Opac2BdYwCC4HzB4Z/FMmlp3VomoJrpMIoe8a2yq5
56gxhxDTOhdupld8HEs9uTDbQLxzUBTsesLbzC2q9vnJd+t20zGjm7eEncVbDVLkE9Ko4RkLC+GE
GE7o/RLwp+LtKLOaxTEwrIpV72/bOkrWhbTKfcVfxeTHJsPIVSigV1mXZRq8dvLkvNoZST+SRRRa
UqtKCPf5Jl7sYG4Hy7DXadfidpDxJsmtJYeg242WN166zLWL6LYfGlmWK9R0iBW/JlFimvNjN2jj
Qv4OWrby+os5lZm02lUv+17oJ5lLPCEQFzTzDvsLGeEjkDJizsyifvdSQ2eTRc/Y8wwigCM9gACf
oE1dV0RAJZix5UOzwS8+1sO2kEZ0nTS6izI8p7egTByLQF66HZA6+R9RbXRD2HMWbl0tyaJrxdJx
47DxBbxtw8q7clsVaRusIE1Cmd+MqMtCJteQvFZTREuDWcjS+iQByQ3MJT2m/l1EVbBdwu9msEyH
HbMycyaDZdICOahuirsb1AwQQ+o49Z+1HjqEvtZrU2Ke4Pf+yUHBGR0ry5Oek4XV2DXztO9ALVrE
hjED6E3UKTDBoO2qdDsVbsk8sutKETomBO7QG52p2LWYk2ohj9X8oIlywRTJjirX/FfXrpG3aajZ
mdx+gJYQlAerDWSxyTG+upt7Cf6TIYUwIHYknVctqVSJ3EWtEtU7DmPrCDPVzLe94BNsalkwTIaA
M0MozSYxXJU+/gcbjaXS4qxh9MeWdKOCUa4V92uPSTj5iS+koYrsmvkbJOHARf8m0QZi05w0B0NP
7T2Uy9wNMZ9orDUj52g991EOq3loRYCP65DZoYX51gyRPJu1Cz0q7K0hIhTgXsKEjQYds9FDkhq0
4HlgJ9jC8/dWRgD9nNcnxpRoHFJEO+jNtE8tfGtC4VLWkXmC1JJCSvKVrVn3RKyZ/ckVwVQT2NjI
K6bUHEmMn3N+IFig5C2mukb1iJKNjrHBaHTcktU3pxf4esvvXSEzS9AN3+DlxWCQjmnTuTNQCgIT
WurCwtA8hNq7STGVfSyGgcoCZFS9g3Y7fBZtYqFsg4W08UnJQWNLoqC1dYoaOKFqlXFCO2jZt510
aCklCrEfpC9JRz1usLDM0n2LBBMpNAwq8zrV4ORUerO8nFnWdDuv6AASx8mmcdSbgdoRBhMfrEYz
b1xwggUPQGq83SW7ZLuG5Qi7SnZBZN5kLa4Id6ZfBVAF7Wzor+Qol+JzIYM5ueaSqzmUXLquZxgr
TP9guukvmFK5fPSB/YnPhTDgZDsVd9E3OBCukrymZw1yxdIRRZyntxWeu4hee6qCmH/HnmrKKrlu
DHuCq26JROdx4+rdX5VaAsKU6n2DzBP/M2szqYbemn+mz+aO2EAQuS11sqzKB2RvzH0VBrYrbGtz
3gvUw09DtXB1xhYczJIjzXFMmZtd1AL/pXc+p8Wuq3RQ+yBuHpkeuIAbdpKax9qPg/6CmAw0B1Pr
NYhTMdjaCZOvNQSnmr7kRe7cjH2HLKchZSf/MLhl3O2Ru5bP2HIue0ja0AfTB/jWJsVNpNsKokg+
aHpUbmFtxMh/bLa5qR2SuxTXmgs0hZmzdszWxC+wYOa2QuUcPLSZBhmQqFSWyaxFVnCwq9povpVs
yNPRN3ilNkBwvCOZg0Buy4hPbThkhubCaHvTDenHpeKktZRO6d1A7wmwgdEmyvTjHADnfcWWZOoI
4zI8heuBya8aS2MxsxhwdToIHssQahDusb9WSl6NtP3vMtWRwOt1e7uElL6fh8WkBj0xgI0o8rq+
qtzRvtQkgqtN0lSluojxb05C36HVv6cS6b7q+A/hVOOlnVrlSTcg8xmU33AKTM27AoF2+tGoZ8uH
IkUFNr0XEi08vwwDh02Ce3Z81CIxfE5iXVN45nZufkhxxbodOy2ady0a6HSTzj0rNDVlZt2MEMmc
U8lQCthYKN29so0EB5mJ6qbbDOjCsVSC1bkoQr2SvaPrio0xWmO7VgWGCrsZ63M+qk1gKemWiMjC
SCBr/vACA2VJy7vGSRc88K6X3U0VVKQz9aYIcA0tEzgyY/8YTwTYMhEtjOLOQYk9gCHF0sYqo/DV
XRN1MNammDd6I1KLp0njACMttSTQpdeKxLoxR6wIDni0B9zXOGrxVd5qYGslcwtzRTXWy6uiiPj8
LT6s2y7x8wTbIlhVxPyy7iHBLAmgUeL9Nz/wO/DxBpKCCNCm/v4D4/yp656+JH33DdroazTlx0/+
gFPc4C/4JC6rDIdSz9ADWtMfcIpn/QXIwglrLnM+bB5/glN8+kqGfx4DCuI5/g2n2MZfaB0QzP47
lPDvFMUfgMWf8rnPGiN+teExB4HYzpCfT3c2GgusydVyoYm9nxbP7IzBTsOha5X6+ltcid9daeEK
0abToP+SA16QI2vPo8GVzBnPZ118EguWD37Tfwf/yJgka/03oMzvrsQ1aAPgI9toC39u9mLJRoEZ
hdjLIcdiq9evO1VmaFbnN5ry31yIybEJJMbldK7184WUVxjkXM+ChO38mbPjOdLS54z/f/Ve/f/u
h8swUWQ65iKUPntGhABisYRpOhY0MKAC7OhJooMBlY/pf/DVLfiC7WP2A8hwrvSJYafaNYLUvYpK
ZP+EnK2imrFFS9jJn2/K/bnXXV48IPxl4g/dgyn32XfnqdLXZAASTwAvSv5+upvi8cHQpgehIHz8
+WJnjfX3izF0W9LIFqbO8mFetf8amjfWZg3sv/B0vA4KLog3sRda+qT7hGGnOMeuDOg0//xVXEbC
jhUAOjDqPnt0ACO9CctC7BHp49+xjJGcQMsftIw//fkely/sFUTz/R4dD+6au9DlvLMx6txnPUOI
Uuy1HmpJ2QvU4KYevfvzVX73ypOH+q+rnOFQ6P9spfUFVwlGh953fICsWh2r9j/76l5d6eyrG/Iy
qVXFlXA+n4Aps6d5iUz6fywv/debgvXng3rC1rRNMMSfX486KvGqr0W5F8qs10JX2mKgI5kj2eW0
CSK9XmNyTjITHLC9jpHcGgZrsLEauzouUVsuIj7KK3+MgWjqavjiJSlzvCxCLuARd9R7+fNEnt8h
ng11JbyOYlnMy6AswA+kFksiUhKVGz0fTIZ1lrP3xqa8ndrA/JB7Zn1woiz6BAIwrYEtnH20MKjr
qQp2Q8b7nJPTEYfdhMHDKl9y1FUT2wcpkSD3eVFtpOlV76SW2Uc9mIcvaLWDHYoRPrtrcJXMri8G
v1NZmHg4xm0mu9A/k8yuhWnH59HMgMEVlck6V1Js6yAW17E512vpkE8YMmGMshU+QrT7DWEnOzdq
xbbRIyrXpvcxbRJaiJMv1P6SjavMPBli4WZidsfmkqCm2RCc3ocYGRhLxHpNmn1gYBJHiOMua+f6
ggDZeu3Dgdv5QQn6QWwH1G7lXIyxkX2K/bp4cIeceKHOEo+NW5ofIu4df57BEI+iBJbiMykGfYkn
Ahla1sRaH10bSF6z2+KhG3xcDLWuvGW+KT9FfDUXSdaIa7fPnnWDZ9pnrvmh9NNnzHuid9Kle0XO
yKfvuvpiKkx4JG2h01kxnYEhlTEFvEMAYh/Y0Ul2Ush3VIzemDIgTVaF2VfHNMZTlqF9nJ5iC5Qp
IzTh2dUCUOQ640vsC4c4N23wQeGX177oYhsKXgRtxOUry1O+hKhPsnC2kykkIiy+h1PDLcVemn/C
sYYjFpSYQPJk6WKlqmeo9a1b7NLK1AU4qBLBmrmwQsUsKMDBOplVViiL5pWrV+0l1nTzBx//w/ux
ystn00vqI/c4bSrJzqnrmBrgTQjYTjN0b1U174/T6g4qXdvBgIqBhqq3/VgGlxjskXofLLNWGeEs
QKcp4hr/vFwLwdIYEDQgXMLWZy1UNkccDhv+TlpC9SunoL14IMonVjvkl9lTMJjalhpcXYEdoSxP
A1XsOjIm7gY6oI9zO+c7R5B0vx201kwxbbaceTNn2GkvvplDv0L8wTA8oFUxZ9aWjdIehvzgdO+V
J8VjnNnOhTdBziaBlA/b9pCuXH0R1kPb0EIEPPbRSeL8U0NMzHGM4mrTjoiD8zZ7xjcuuIyYUMC5
m5l6xuW01qaFy5tgYMR8KBg3eMUEOCTxhHqLo6+3eLwLVW9NHk5EB0bXvkadn3zDMNTZV7mLzZib
uPOlbfQfRTepHcSDEpcfkls2M63NERHQcxdhRNjQmcEaKuA6xN9k33rrpBvfVY25l7X63CdTilEO
Fq99JFwI+b53m/QsSqPiY+lGoa4U/oCbOGed27gHrOAz5B98Q8wXoHnbcobfGgNoyLAcYH6vcsyc
VpYseKnZFRHMFQLPGuwzri2Kym1DbOwm7wtCh5QgSK7LiFQDcdqXg1Q7Yzl3hc19A4I8MRnyr/0h
g3A4dv6tpSC2YhKLfAhn1OPY80blbKifiEmCSl+A+KiK23c6bLpXpd+QXV/1w5dOa/FGijv2nMTO
/VvDbVGn6MUT9gw+Dl3sHyT3eLeYYOC11Lbk63kg4hhI9f5tVOftpTH07GQvlVYftM2u0EuM8iZg
1xIn4rULS3LNuIPQPljhTAiM4UviVAdRFdUqxjKBN5hYoTYtri0h620yWD4PoRTX3WLGn9ZmfVFg
islO3iR9SntuM7fk20nxnFjj8GQwJGPXZR7xKHPf+KYP7FZqeUcc+CSnHPbQKXPGeKsmrI68gUpi
pWnSOWWxs+2I8AwVEbhYFs3siEjtQjW7NXJRvqHZi6o1qAsG/ehkwp4nnK0KHXpZzGlwj21iFPpI
6Y/R3Je3Xc/eo8XsHsxwNlWuSr7zoO63EFZINQQsPFmRqX8m9UReKMJOwrzur33csfaEXqsd8SrB
DtqCdiXb9NoiweIjbPLuehoTeRVl84dUt4YPfg69zJ/qdGfPxNTOeF1uqgRTQBziopsif/QaBH2p
lTzXcRSHtkzfs54fiKqO96Zfa5skxiRL6pbAgKDDyaye4h2b+2fNqXuIKBx6OJ7ZB41wrYemYudt
K3YcvfSN+1Q3RB3OPFLxfZN17U5s8dExtvRewyp38a7j3Ma/CTV+vy9Nx253VRKsCFYVBIp0QUZ+
YFGwmWU0eYg4zSwoQwPHpQMhkTrKGUFXXuVtSYeuGtRPhbDSEsOSRhJOQUxtuYKC/L4rzRKzLKs8
1p7URVj7fXO0iq5f90aJ9xxjm7H23ItpMMdy5vApWva/0hswyIcyPax1qDrazkaXkxyR3i4SYLj8
yj+iH6oh+eJJRZIctXjbuyuSfbxnoqoSUDWVl98QSC1DnNg7jL4njBBpW9tR3Tj6ZrGLyvgOQFSJ
L0fNdlO5HkhKZuM9FZLpmW2kSFp7PVu9oTDsMLpP8FVyUmDH4t2QWRgV4CcHk5TiGuWR8CZ1rIos
X6dC/wyoTiZNxrxpsjDbcbQE3wTWFxuHunWcjHEdacXZGksa5FG2Oe1Yp6a1qrMOp73Cl3uz6SWu
X9FTDjyIW4mZb0wdnQY5h8bHEu/5U88ZbaBqwyASnhPJV0FhzSeWa/wlLjyjx6ir06DIjASSFZp2
SEdH97ceUA8MNgD8tR1TndAt2cNqwKkEXwlueJ/3i5rSn5w3A0aXuvanOj7g7PSXwbjDMPCFY/G6
V+nmmSkO1LB9wwEKt2pQVxKClLfygdeviY7EUNfSsKYwYdrs8gDFIgveuWBgFKeA6G81amejdewV
+DwgBIvaeml2zxu1GI4pZNdi35bGA74kF23Onjp46VNV9HekFRnbP7cYv3SGoHkL98S2X9RT59KN
zlZOGQ+i2KuGIqyK+ogDiuO4qrA0xMq0Pvz5eufD4eUOcXVwoAhDBoepctY5VS0Fjo03IRtKM5Ci
ANmV8Rky4XXWlk9YTUK76xLqQccfbl6OnQGVortLTIhNiVFoIeFczlM9N2o3dpzrf/581i/tCZ8P
Ji5kUc/TQZLO2hMxprXm232+T8rSPvaqK59rq2FNDXLosFHHSW3cEHXEQkoyQ54UoZpLPJm4FgaF
dspNUMpUR8zn/fVk0nl2ZHCTXjX1zoUNBe+yarP2Mne7YCMVWhMiKyNnH0fsytZI47qxvcU0DQbM
E8HogKUB/7PzNcO7RaHHAYwPTvGgp2n26eVUrCrkP+EwQ8B447swzogIL8/KoaKEg+QSwn2uuImZ
5mWcXvleuijNHA0nLjniGogr1ccm9bS9Rtm48jMSIh2sjsO4lW+N6X9Znwy9MDrgocAlNxdk7vX6
lJM7kBtnwA2k3945WlxfIH5+axv4BbFYZAnI60iWXuIXzp95n2JU4GIuvXdtimcXC6SwEq4MGxP4
d+WSxbCacMg9JTlF75/fN/PX75gShdQ3ZkVoD2BL/3yHeAJiA18Myd7uGGztC0zsLrUoCj6VPaVx
VwOMXwc4uz5ASnkgdKt5hgs0bOSknDiUcDMxGYjbFj8eMsugFEhBOQlIvaf+Di6RvHVfm8gg90xD
dRZ/R1z+y/x7A68GtGPf+L/h6v+B/l1XT6+B6u8/8jftTw/+0kEyye9kr1/Q6H/h1AaMQBRLOKN4
OEojVeTI+kH7s7y/gHR11uFC7OPf8Bn+pv0Zf1lEVCzgMix7RHL/xB0FYPDnZceGAR8GnQA8JD4P
w/6fX8qywaxrzBF3G6kghgIGxiBLam566lpn9qd8wt+zxpNzv8sJYyz1D4QpYLqUM8Ds7s3SlpRf
i6uPuSnY7sSQhZ4iSt5/l7qY0bG2+qxKDWaaw4i7rG0NbJFVFUz7TBsGDY9Aop5KdcDisewURnCY
r0lxVRVTBsNepT6DLl9Ul2A147FGP6kfAAKmq8mOovvMaiBHa+5HNiy1G2rlLRm65Nw6mbjMSjyl
ymzsjZXj5OY9Hf5chWnScxgFdFqQh1sVbAaroY8s2ply0y2AGGYcOp90YcLIrWSnrlLcxRDtJ5Im
t1XLhCzAkaXYVSMt8siSpsUM6vTATLPxTkEgKe26SadP0DQIXHDI5U62OV23Viw9aWnnexG1wzab
W29GKlrxizE5iUasliJ1bTpR9SiHybgbXJKDd7XMyJ7tOhWvYlydx7CLp3nV5RS/tAzqI2YG00M0
U8iGbdyIEcELWV44SjrcKG6gvfkxKrKG1Fs62M500ckYudq4sWiMVWe0lwPRvUu6BGEhzFWAeNJ8
cA5u1HkPQcZAzXzhuaQvnJfkhf+iFiqMZi2smAZ+jPnClKFjjXA9WfgzKpMewXELq8Z5YdiA5oJF
QF0iiRnOzZ6mLVljuAwvx1woOsNC1sHxCt7OZC4cHgxy4fMYC7XHi1L9aSYba5s7rMZtHqXtBirK
BO8b+ANaSAlJqB7FO6NqkwsyhYuP9UIminRlDKHQYkkQNoPPtdl612QYQkBaqEjQ/ghuxR8MhpL+
wlaK46LZTrgkMDFtg+vRgdbULASnfqE6ASPAeqoXAhSVAHkITtIXX3WIIwc6PvMgF9IUIG/0idUA
k4qo3uBzVCr4VbDFVL6LZWPeR0XaH4a29LZ4EsPKCqqoe4eN4Rd9oWyphbwVvfC4WAHpofYgXIVA
+DC94oX0VboFrddCBCO+ytwpJha02d1sGGtnIY11L/yxDiYZgR3tqfH1+XMhy2gNAWR66FPQ2OiF
haZpOow0sZDT1EJTg+lfnRqHbN+VfOGxmSqNQmchtxlJVL936a1WgxZUBxzl4w94KtE80OoWd/lC
ksM9gOAEWe5kTaIQbjw2IJOd67dO0kAQe+HaoVE2B3YWDqkL3CKwv3WkuGYQHMDu0otvTICnQxN0
dTgu+VJqnIJVFckvGeyYNVmqQ+hgA75f4oPD2jafxmH6QIClE+LAFIzrQJlem68bC/5tAfmlSUTv
3gzMt+FbrMiv7LFuetnr/3sqvnEqkjCqc1r938fiVUpuEf8RIn19NP74uR9no48JGLx2BClMcpiU
vrYOwwTsZXS7nHx/H4qvDkH9L7zB0PdDOyXJzoPy+Q+GtZDcfz4FIYUCIRucUq5lBZy73Nvr4jP1
sPLORZcfyqyerzz45lvN7OBozCWyc0cm+l427EAgFHJpupspt1cK71w8Uerp/RwtcB9ePCzAGjNF
XMGMCXlPvnjltKmdr2FSIzkUOa65OPOmPaHrqTf1uIwKc2NhhXVFiLu+X4BuSH7wLPKTYu//5mU+
1J0mZduDEhXgecURfrdYKoZE3I47fxgYp3h8XmElE/EN6EDYgQGs3WqsLvmYDjDFUIknK6jmLWVF
DpKIMGfCtsNYuYmtMUUrJhH37TsDgEo7+mMyGKtJw+vgKxkZsbsdAk8zH3RFaPqm7GMYQjBQNOcx
0aGIYcA14Ip/UUsLCdxqADMfbhrT6xNCJP0hPmEBmvjbOp+M+A6SoovSMi8be5XGJYiAiW2tvtYS
POIOhr38zdiAzfZxbHNR7VyojAR5kDO3IpO5zUmS6TB2MgYfpguQsWvEabEq3YjhOA1m/Lmcp/ha
Qbjf1Ppc4CftTc1ikdz4H+d+lNqmMoZxg/DL2/XuvJb806KBa784WaNOnp9BU8l1opELlIbAmcyt
hggwvy1uMTUpdmVb6ldG5yOoCraiVX4WKjTnF4SMbxvYxTcNLke8MMIjFLTHoV6bguhWudP4PhfO
YlRKKJEHay60MKAKJabN37RqzO7QsjLoCUYIPYFGBhdx5AdJ3vVjxha8GtAKoR1oKzg7lTzCf9kD
kRZ3CZDPrcIAF8qiBpMadGynGYN7JNfgMAbTvQdZDlP7IOg+O7UR3ZV54q1Hy0oJlnCZjFHsXaBc
7zDmhEWMMVnxvlZuBeJtJDtiVoIvbpw3+NVHbXajMLUi5YGmOsQiTz8FHFYEGWWGdqywtQGz0yv9
tu3EtMOhfn4gJeg+04T56FJrxKFp519SetAHF7bp4jZmb6Misg8x9qiwCMby0FrDtyjq/KeZWcIm
ELVOMFMSyydM5zfZjLDLSAYbav5woezEuS5ARbeWmkG5XNrqfYsk7IANlnsV1Z7xOJqQSw2vImzB
JHWBuLKCZJQpwLWu7u4xEI2vrcGBKYux+8UAe++Ef9S8L2Ph3IJGGSeGOdnHpkqyR54otd7YWxd9
PRf7vqrEKZ/t4osA443CqI29Y9pa803jQB8rJYgAPlEGGdbC9+6mjJoaONliW7HG9MpnVHYbzP/L
3pks121kXfeJ4ECT6IY/cHE79o0oyhMESYno+zbx9N8C5XJJV7QY/sc1cbhcEkEAmYnMc/ZeW7Wo
NTAl9vnchopXOwlRaFZkXA3O0J2PBGN8xswIH55vn0rQxZhc9HHW3A9Uye6SxKqPsMrKQJkT90sl
ZEr51urPerNylWAe7PSoLvaib7UiLuCWu+Ghpn+16xc1wh3roohuRvPVHKnGc1iVn+eUVIbIVQ5l
VheH3gwvAIARFTfEqje52Ey0Mjrobn0mTZXIP9fwamS+X0HYY9bLynyv4jn3SrOmrQvYGkEuQWF6
rM7kcljNc00o2xlSSzJ+BFVPqxTTTVqZDWdtR+6rdjBugGPIx4EG2Qt7hPGGBxJeEfUzfEZQqK09
LHIEu77fVMWc7icYjLtapOgQyYrPPhE6n+947cwWZUIsbGf1V0Ox+t3iFCCw5xBV5IzMzmuKtr+2
NTgF/oib008R5CNfM/XXZU0K8VSohQxlCqYujL56zsYLusjX9di7l3qlR48cz/LdApN8OxOePHow
dNULK8nUC7fP3EulKvQbOY/w/bVOwlGs1s5RPl/lzUCal8ZEBdISUdwVLsXOcOrnAzGK0bGuOPLA
5KHXNxjlxcCGi1MgSw1NkDPFwvqnN0K7syTB9z5839DvGku+QKCbW27aaRNvYM+97+iMPYPjDmac
i0e+JSA/mkr/M4W8c8g7E8aCSJJ7rU272wjR9SUOaArBA+Zsb5BZ86krB/dyNu3lYqTl81RXA6G4
tGRu86QiAoLZY5+X0yS/SqVKpY9Vl4ZaaU4g3ItxF3baeEnHyzjqCDGhXjXNw0Sj6BqZdriRAsMl
EN/4hi9b/cVyh+rZ6Uv7VWK5zT1rtZCAdPtK2FkaQGlzvZC22UTp/oxgHnODFqz3lYrfk2DHTjk4
WsaWVe3y8YnEJi3HZgDd0bcWBadkLJqHkPNkwD66OjhmsW5prTR7LQUu4I5cls9ORBRIQMpD8WxE
kbMrG0JlBmLFz0anpII9L+0hdh3KUhltEKnzffNy/AGXvVDpLztFd5Fpsg9AR1fHplJowvS4PVOR
mZfo4wEtjuXwGV8gsoTaHTuSPmDve50xDTd11JFgoLjym2oM+bC2HvlcI16IzvKpV+7j2LS+UChk
6cmUSnhVp6TlumjXdBuWMAx61amu7Kw0LhM1LFmWkDJkTi41Lw1NZ2f31duYmBKaFC7xaAhV2VxX
tvOUAWnZkn/+RFG8ulCi0rxzIgLfNJWszwmePsug1K8JSFLJPi4v1hcI/8rQdhzQadwQhummjX5B
tys9RDp1szYuUZlFuvHJdvqRODEiE5umMneKRbY2fgsjwJGvA02DNg9FuAaIqXY3thmJlx6ofe9p
fb1AWR/dO43z+7ZsOn1LLIN2z9k/Fn6h1OI6C5s10Wec3Zs8Ku0dDb0KD4xxTr7QxGsvhHrRqNpF
LyxMFb3uBLium2/0BPWefsjk7sO+sfeQTWu/yzvS1ELZXddLXl9nsm72VDj1/Qx52F9MutLTtLjL
jvw6+zN7Af0ey1BKjwRJ4qtTKMOXonLMbZjVj2aT24GSujeG3nYp96f27DvQf9BLmRDJpqC+j1Pd
KiQM6R2eBWG1IR/tZnlJ6rZAekZoGYFX88as+LxJ3C0MTdFBREc7jXI222oJH+vBykS6nZzWJuSJ
FLXUn1mELzEaNBv6/Wjc2+IKMqWo/XBRxY7vXblFUp4hVlDkViF6YK9XuXOFBw+1umonX9igWR3U
N4cNiAz3Q52GfkQBVCdnsdWyAzkdms/IBo9HPShGiDCneA7Uiu3r2MHtU7Lp1mpbHEaLMR0sVUL1
y5qJeQKug8HhgpJulzigWKnvMpVlBYwWm2lipGbCAXR1uhvVPPqkZlX+iWhMZ0uW+yJ8M2yaqzrr
3bMls9itRGZ4UO16oDQPjhcabcUXjF5beKCs2y7UE4z0mPYuYREJp24CeSK32heNHnXfDBQynUu3
G6aMQ+wQkSch2bsbvNLt0czjBodrZ1wI0cpLt2m1DSlKVF2jZj7G5bQEERv/x8VyzlJh3UcWvcFB
JygvMTXuUhyLzNb+TKg5ey2NS78JLRgLdgHjaRn1g1TwlIxTbGyaQSEJylie2lg+U1e/cWrSR9x4
tDY5eFivaxLVr/py2qmGQgub9u/MEeEsybUiyNPoE68FPwWdI9/tiJozcjY3Sp5ckSNhXHSm+KJ1
BGVhkh28KCMXiry81q+LnAdTTNh6CpqyjmHg7bVRWZHjbGxLijC4EJHHJ+NVLIX+YBC8lfnOXIEe
t8p2q0Ec8xeFHLMwG4wNEW+9VwHNtx26MkuSGl8kUJFdmhDaU6AxIcPPvpqtOPNrq4Q6wPB7Ujo7
gGIb3kPktfY16pCjqXfqRVzkyWaMJuGTDcdnrouTQ1LbAAi7fvHhy5i+FAPH+aqPLktosluXOOgr
U+XmUidHs07RwWrqtvchxHTfD/j/qHk97RegadRxWaOjxD9INfakPBqHAoMR4WMHiokc6zByhcd2
cVilzSGzyJAvm5eavVTJJ1vNPpBXcr79qWW5XtxSdX0llFFSXUndP55Kl6RsLbnUyUGbq/ZlSdvy
vE7yGDGAm93+cDq//t4H/ZE1fapy5FIGwlEqwWvV+VcuTZOkxMMVXArbRhkwRyRkVBlV335/HW09
Sf/Yhl0vJDCKcugHDW6dBlJnlZSizezoMNSh3KLPEQdrmKkdl0l/3bQZwKLRjdWEl1481TZdUlaV
KL4iWWM9XIe4I4Lf/0q/vmIbNBqSMcy4nGntk7P/oPZO3HPKgOFRLhdgZEl7SVeiswB3r23UKG5f
EMrwnrU2/N70+l/96IP6EX1G+iD/XD76f/nT81Pxc1fl7a/8p3JE58RFuC1o2zKKhMrU+Ev9T1EJ
xA12X6zVlsY/ed9/F5DoqtimDSNx9VtTQPpvV0X9g844vUFUpWCzyBv5NwWld2YTwFd+C/p96+xd
h9wPuuiUSSQ6QyiwgRSRekkql/3giu7+h2fyzqR9Z31AUG6skHzYk7+0TBetayX+JWXPx1K7z4ib
2RiD6lwV04hk9ffX+rVCBphiJekjZrGBavL6frwl3kXKdtkI91Kr3CvVWoUy5qonXSBh49VCq/b7
Cxq/6AdWpzZQClMFnaYZCHp/vuScdfC77TbcJ7INsdc1VX/OMZE2DW2gygTzMKE4WsvgW3Ugvoho
sjyVO4vswnLXmAhMzZEzozfM8AbfsDButVbGkOGoz+WctESmdi4FfnS70wICsrCkzn5wLo+yRcGb
ZwgKc6XtP72pet0RAS7Su+QylIjFRJQiJTWiMt5hyi0OScRWqOmRu+qKWL65fAwf4ky0D3YdXaj0
tANww/gwCa3dL7qRsdWAFwc+3Bhu9G4oXhdjqa7YQKWfdDVJvRJ/59Zs4pJQomLEW15Oe7UKUfEs
jb5zRrXy2kZOAUx5Nlq90Z3ZWl9dtrVDAR+H6RM7KoUy1hqL2SrTvpHkr3hidkOLGBS9eukgxZ9b
SzETsbzEg8fRHA9w64it2untF3hp7sT+KG5tvGu2nKKp+0Jn3ZTdOcr7dGuXNr7SKWSc+2pckdmp
GkX5jDqy/pIOkfM5dTP91iVpJWaD3rlfU6cjBRrFN5uhQpcVtOo0mbcU0UgoUuEEPmdx7ph+QrzC
lZqPDrm1pMuc28PE2Y8yw4MjF+RwtH8I2lwDr9OFE4sg6vEqMbTbeGbvFM7YF+PGtYJOU9svhV2N
22pW+60zgjBhy2kVX9uiiHdxGb/INq03KIbNs8h1BvbrixnjReThxKCFL2hxLJ9BCyg3oAGXc3UJ
aUZ2M1tiqxxVZYNOM1Q9pVLuhJWYhxAhB4ktJRovzrLngP6GrxEN0GfOh2keLNFiUazpE/fII+g2
cWi9NH3uT9rUXpa5ilPUpp1ksKVij38WruzqLIs+uZ1CKzGk/qTUDsk5ZJP6qGFKv8JB47thAtK9
7s9SpRXor/tI+pbqpE9AQEP+sP2nEbJliytLciSzmtsQmPS5hffVnCfqvEimxNEdmT0z+UwXRib0
INXGb3NBGoHZcpzN9HJ57mdifXmz5jP1kOyKKqS+yZa+v6XehYSid26bxk2CwVwelaE1LqHG64Eu
l+5SgfMQTK413dH0HXw4CONWFuKmnIrPtoELZp9kxGoKryenVr6U1FF0b3DNsdxYNKypm4HM01Nv
6dJxk0VFZgaYJzn9y7xBvOtMuZwPOdRDSf0yalQVkSmBPg9ZNwk6ptQAUVvwIKpmM8ixS+9FmzoR
lQYtnZ1xurdlHwfuW1nZfCsxK+FabjbXyrPbO2W5m5B6UpBWRISATWY6iaEOAiESChTpbLsU76rw
oqK3thGw/eh2zEz+pFEnY3RpNQQpe8iKy4mcCIDLFM1IBojP3FAZqZ134WR+0WtyqFPC+kIlDvDz
uvpDSpPa3DYza+RX+60gH/dxrxw5o66V+qzAukgAlttlXxSzzu7cVQzfqiXLcFXY5n5U+/zBDqXS
+qGhh9Kb8D8czXmsqOUtIw1nVIHuzsT5fpz0sDnXZgwQ9A4RxM2IEuWmWFztXse6lnIoWf+zHVrh
nZSogS29hGJTaiX6kwwyf5XPXHcA2rNBliwOdaeixJ9RnPfFQMu9aEJ66YSnVmeNEBiSbdIWtprV
VbTdV7Xx6h8oO5UDqCJj8sdWUcwbPrahsXy3dCqCWrNUBkLgxqm4mQ1RfxOYn875RRLawjpWi1q6
UP8GK8rjoJUT1R41d69yM7GeckwOsWeQZAL+wsaPMGUr1sgp+N0AQPL/mUqPFN/BtWCo+FPyjJyX
jbMU1V1UxAi3EDuiIkC3bg3M27+o5v/bBX6wC7TZif2wKfiVqlWV5beXPnkZ+h+biN//2l87QVv7
Y1XIQKVDNYYwZj1w/NcHauuwmFQ0NGzviRr6eycowGphzHzjivJL8C9/7wSF+gedHDSHGEjfdDn/
bif4puP88cCD3RSOkap/95z+wps1dVJUrCoZ91UZaRs9JsA0XkrXN/v+UVrZs6OOtOGrpQ8gKrk+
I49a9SwzzOpZTZXXuXdGJzsqeZ9dzEN+Pjpr5rdiQcZCwU6CL3WGFHWAXMM0nYEmnyB/YdNE6Nti
p6FL5SqJ71qDSxiHflOHI+yNmMyGVDhZoDUEnUZMRSTp6uinzGlfVRt1k2bd45i794OZVPi/K52M
1/TZUmp1k8PBRN67kHw92u2hHttHcjNqCmajQUa9qQRFaD+QO3ibGtrz2HJ5y6wf8wqEWtTzjaps
6l+WfqPFfE/1kvux6rkP1LZ5tLTU9fp1h4DNxIDkggFkJoR4Myr2oW2dQ0QiHTgQHs0IniTqC8Nb
qOfqmTJ7lsWjrJy226gNPzQfeQSCLyi3wGNQnUNBy3oD1QNtAYUvEu0FQneitb0h1qt9CkBzW+VR
vrEaavBjJm4mBx30+jexSzh4YijpLzqNrkjyCOrc6AOz15abqKI9KHNwNx2XhA5inpkCPSgoNUwh
Db+QUVvZRl2o33SrDcLGweVW5assG5AIxmosCGW2mTLJIddFQx3misZzcO9REfeBgV/PhxyMlYzY
v63osRDQtdTpAbvdPdHqGVtZ2lDkztIIBpC5p0Bo4AzhopNpUyNX7t8GSdJgC5Ci6Ta1zTgAznFT
jA79BtW9nxxthD7CPwrVvBkTfqkozcTBUFp3q6XksFIjn482RVUUI+so6vmz6NQuk05DdlF1emCP
WKes0AJRAxgBLTmMFnI8LhnPr1A+Semgd+LlU/LM8Yl3v/C/qFTP3qjBU516h3TZseLvFDylTqNN
qNs1h/Kmc/22ax/f3ncRESk65gyrfuJ+o5ghY7t8QKuGuNLBcvIj9rJXJjmj2uLPOjGj07EZKnTG
Eh8hi/yUx/xPGKvPCLR5/zMg77HOksuBx4US6l5ChQkmgkc8GzvAceJjcRHbzA7X7h5tRMDkdvCG
HSCLnsNsfHsYZc2kmBT+aJ0VzwUHkYDOdHMEHWkSScSgpWMZHnEYarfEjda+jlzOmzjF+caq5lwK
HY9LVqmbokU0AL2c3yGKuzOnU+ZdBKPt3GjCBIjHogeZzaSUk3GeTNglEFczyvgcwnih5OboTFRD
ZSFwxhjOjYzygGbQK9vq5GaMaU2s08tIl2WvaoMezAIV24BuzKuGtPIw53QbEbsZFUK13M2qkQUE
qDMNM1Bob+9WKbh9JSzPLUxiLCEMgbJuXN8ADUHsLO/vTZZQ1a27w2SXkTeSu1vkZflmUhjObwNg
HeFM8ZtELOXOkCxj7sj8FhTd6T/w6voBZGbfMozmTO+DMdXCpzoxlb0Zc6sL2BOfdGFlTzeS1Yu4
3kTyL5OWvdK2xh3H5zwA8pz4BR5KXy+18Ki2Q3kOgWi+NGcTAUX6rBD55Sn2VJ6HGU6H3GZGDIuq
7COTeVohPTuXIHa2tsUgKwujPFdI1faXkuWL1OCnsmNxAKEDYULs3DjvPFVBfAGmdfSpA1gYM1UD
l5TZeY3etYfJwjQFFmhF4RcqpzrTCJQ8YlGkyhyEE69OsTN3Fw76DaIPZ7dopdzVIJyCWoyjz6mQ
6v7IrzANGrOI3ta+cFjBChuF+tvapLvU1N4mLQCn0Vci5Z6fHV+b6Bc2rSludLkelUPF8Ux4inx2
MEfJZq5RYiW8v4qgVThSJYw5gdkDo60rcIJAUeHK67Mmwi/bZAU/ctB4r6JEBijmns4OtUwaZHiZ
7FwJr3VtQRRXNXQxw+a1sfnPxZAGTPoaYDjriaB6vdXa9sVRyaovFcR4VWM/FAhr6CwAyp2GSxsJ
pGdwPD3KZGZDquRdrm3Qc6lkKU1sactZYWe25MufVMxXNQE7AgtL/+pBWZY2fdbTat5oVGo5Xqr6
vRlRPe6cqU4voFMNx2TCAuoZKhwqL4zIRglS8ky9uKIoGUfCovxgaXlkb9vvxp2sVwPUadh58Ili
7bGaRjnW4fBEsHn1lULJiyDrhxK8MWevTmMoC8JaZVno/rnztCewuNpCsJnd2mvJl/brFB9NkeIB
30R8ijaAQMMLFzuEsgVLP3WXSP4dG+Wd6Ip9L5deeZSRGP2Yukd+Hsau0XstFGDLR5nUJJfmaOky
wEcZKreU97NjbFsfFJ/WGtbJvobIEiri2OKhXhonZdPcVfRFUI7Z24mUO9o7r8nqOTNK535oaQea
PbNO4FvY/LAFfKfodVqIWvEdFtkSAIaIOiE69eeqENxDXbp9Pey16W2xYw4aSfa1nDCXz/W/ZkSs
VwNxaOm4ZtZwlZ+vBs2aGOmlHJBIMUDWnYCbhUoQKZz/3u7rf4eAjw4BUNt/GAHvHAIAXj59rX46
Abz9nb8V9mzmxYpuWZsk6xHg7xOAtorvYcBQicThwlmAQfwfsK4GWBfdIQVGl9QQujx/nwAM6w/E
gDrsfPsvtsy/qgWf2D5oKVBDwXSyovFJQj3NfFGLuFZDBWAbYtkmZStFboYcHpGei7I9pmqB+NDL
OKTE6c7umDXmuQESawqigjXX7j2zkqKOjmuCfWZclArQVIvvVY+iOaWZxxG62w1Z2s/hLgPznSTn
ZjSNbIUW/ms47EM4TK74pJrj1CxoyIdimONzbSzIIEcs49gKBwUFaNXIZqk44pxBcpgZU85XkZP7
qH7R3zgUldW3tbxLG8TG9PJFNNk3TjwPsXuVJGxUEA1gRedDpBQ+yDiDWLihXRRJ8ZCaih+ZFZjB
71Xi/82aD2aNpqnrivvPHZQtsyb5+nMH5fvf+U8LRf2DH6GaGhVysU6N/04bx/6DozQ+MGYBU8gg
gfc/08Zg2qg0CYHLqIaqszr+PW2AWK8htavdjxUTHsy/yu09/bwgBwEUJTRmIP/KVP154Y1gcC0O
wqO9rg9Rz755lUqhDXDPxbDqYG2TbijlmKTc0D3/6CNz0llB3LwWB1hMmL00YU/NaE1DPOm4zP1u
GvQxsGVhISPBLyztpNj/8Fre+Z69eylcOHSmYCrxKf35RlsjHTUShPqd0GhBkCo4cW6L6wD3T/PB
p/O9S/EoSVymLQY+Z/20/tCWWrQ5q6UQ/S6f5wRu6dJssB5nfj/bwwfmzxNb0dsDXON1BLpdlr3T
DtiqP8C7yQN0MeDDvtaBGQ7W64zOISpDLEKVgSOUsqBfw7z77lX7x6Y9Y/DHrclfF+cAsY5iyKQn
99mT+hZCCejJKhfWWueNkf2K5oOgq1+fpolnSmd1FxbksFM7X0cttxubcNi1LloexmbZsVbPjT0G
aV1gcvr9ODnxC3NT5op/p6OIWQxS/HrTP7w8jD66EWv9sGN/3wOLbL/Zhv7qRETUaHlxZoV8C35/
xV8fI84rSFIrwUxoqnWy9wljDgWEmgw7QpLwWEBG5GW5VfD7q5zs597uSwcN7OLN5nv25tL94b7E
EGplRuoOmsBReoainLO5upIaipNZLcwP7um9p/jj1U6GBp3kqIkIsKCBRvMDJ64XjQUg5zRDEYN1
y0OB8Pz7GzxNpnm7QzYBRNKAQmJAnixlMs4sZPpMOy22xJWoRP4QqUNIfMri7BEhE/rR3No4f/wm
F91XC1HfsTaN/RC11W4c3DFAIDF57WTXL/NsKAdpCVgJ6NjullbisY8jpPDN8sHCdJrktf7eK+qN
2iqKEBK7Tkac01FwqHqmUTINAtf+WjanNGmOAUpmFXuXhnvKqaaNwdML9HwWfyI4njkQOvUlhkHD
R/XtXuG6+MuM+o8T3HxnaNLxpinMDEdQckqIS90c4LKZ90C840APY3MD/X72G8ciEbqJuk9zYqS+
OlkkkFb5Ak6mxIkNuXjMNsXcj9T/StCUXYrirVQ9A4zuJiwdDpK48s+iQW8vdRSkB0K5abhSkthM
tllTd2ndhwFazUM/OqHvguNFDafYW8PQiX81WifAh3bss7ajfpkPfh+arjfn5hnUlE8DasDLTEgs
xgZZq60xJJRC+qvKtZc9Jus1AprzO7lM4Tk+AfUz0cfwPkpwPiGhOZk0bnunBwGEPwWfdtxf8ZPL
7e9H668ThNRFNgbMeuFav6hh5o6ahzmtL72LL5VsiKHuqwctme+HJayDYSi0fz0luSKAVmQXYMlY
b35e2Nx2HomLzfpdG4YHrRMBfrwXtxTnrQFuGpDq4+/v8Nd1G8srqw37ftdl63OyrOGVHpGRDf0u
lXmNklRMh6ia2NDqYGt+f6lfhyl4Qd3SVRBoZKRZJzMoGkwiWMh22LkOXK1KabRDNQ32Bw/w3asI
vPPQ4wz85ScPEAiYUoBk5HNntSqZZ7ar7HH7Ode/v5nThBDWA+4GeCEmfcShfI5+flEZ6GjNqlfi
+axVG0ji6daaC6IuurLCZ9rZbCkY+BzawcI7nyHz7iqRJR8tS6vS5IfCw9uvwRZGM7E/k2gpTt4f
kmKxJKPd7cSM5HYCi76Fjd1vxdQnDmXFRRy0cnaDVq2+5dVk32Z9Ou0iUx0vimWhCZoBDPr9o9Hf
/Z1sHNnkebjsWU8+K5FQFARqRrcro6E8qK0ZuCqaxQWm12XY1YSz22jdc+DQfo5562qAVORbVKI2
SAcraoH5t1ybx8vMwSyxTH8OEO9xffX1nSyhGdU9OWNENU3HUuaXitp/tLl4/wbeBD5s6Zn/J1ob
BM5uIelq78Ce3UY0+rfDJKJPMauYT5J6ukHUr/qFbfV8sdriCGr8yUns+6613FXKF/ozZuoAIrV7
UxE2f++ggVkwMh8N0F3bqY4gM2WpwrcChFibNPUH2yNtfe2/DIsf7uBkdE59zi9M0uZOKmkEaskt
jz3y4k2qqJs+aVnkB07NaaoejIp6++p3+mAUGO+OAmpElBwc0odPp7sjWUvIkOigkMWovyHpmM9s
q65t0XEWdtWvVT7On5E+xy+kmfTDGPlppcebzIhpaETdVldpibdE+nlTok2FZ+tDDcNMVXczxlxf
pJH2TZaaxlJp39nU5E0Cyjfg7T7jpsUcNZrquYLLe79U1RMNHqwiXCgCcObXRBWYHzzzX7dujsVp
EKCMZVoqp6WfFwTQTDb5biwITZp/LkPch2m+URYVDcJCSfv3c+ydZRstLAUU9vX84F/wNXmGEplF
Z1dD9HOJguGrTe9FQOH/4ErrietkJHGlNchHUPvDOfjzbaEHG8ibMxlJbXSfaUb0mVi8tbIhOU2Y
MgOIrVqKcwwtBNu/v8l3vr4g7zC0rkK7tUP986X7KGn0EA/ibrDlF3Jorme7uVVF+Jrb/TNHXuuD
D9Tb3vOXezWpdWkgUUhNPHmF7qh0c5IwZDmGl7eDwb5HhsZGljEtqXH5BmDynlC7eRPJms2NoDMy
dhEZhexWfn/r7w4manV8Wagw/dInT4Z+NOOR+Ts5Vb9RawydggANT0mqyIe2+Pr7y73z0bSAGfCa
CRVFFHryki3MgBF1MF4y+YO7qNZCfxmc+IMz4rvPV6OSwUji8f6C4007Lao0UXc7zsit75DHCWAv
demROsphIgvFjzBnwDJs8mAKIfdRDciDeVTOlsX6aI389VDuoIhlt4z8leDi0/k6wSVa4o5QTAPP
LYQ3G+B5u1zIUUZ+VGgKavui3MV2r+NiHtQPptWpnnP9cLMuWjzsVUsvTsca+i5yB/Cn7KQm4ufa
btHjTW3UX3WJZpJbY1UQX6uBH4AMiEatN1oNXDCKnCjCAJVgJ5hw8FyMsUGbRu/7QfPNyOy+/n5k
vLPQ0BpGmc7UZ59zigiKFSeRZmk1O2sO2+0AkilAs4SWKTSTDx7JO5dCuiJsoOOU4Xg6P0/3JNW6
uiExAU9mWLwKQ0JQLGMYlIql/n/cFntQk1L3WlL7ZVUjUXLpa0c0O1NP2hsiaq1tJe3wLG17qoh/
Fxqvv68eP3oJ3lnEuBJlEbaI4JlPz436EkZpNXClxMBpGvZlfQcZBTmg2hFkNBcCA2EsP1g+3n2U
nK9RhCMLpKz/86OMIrXs3dhsdoRdoGBA3IjsutA3rap/5Amhr8APO1k12WmoK9cYYiEr1s8XczJR
DTCHGSKiVcmqluS8ApYR07IhyaPEhtZ2OkxLDI1+Y4yTsuXkOMzBMttGcVM4JpMrMagxHsJO5g96
PRJ+0ZaZM2yIW7ASeK5N/AQQSrnIUKd2aBzyVYeHKTz2Sm7JQD9TEQHkjiastIkUNXn2JuhDKm0v
AXlfQCyJayWTctCJwskF6s5tqhWzFRhuHeuP7oSs+JuVUiyJvJoTTHyG1NcIN22StfGnLq80echL
qmu7ONEKEShqrZGZTYbCrhuysbs0CzqLF6IfZHhjAUctVyORMhHX0XYZ2g/hZuUGvqWIsHuVpr0Z
TKNKtwNOubtRQa4CMlKp9lqbAQqVUauDXo2Th6LDQEL4A6FgBzuaIpQbQwUJWGaJjIKiljB005Hj
JKoit54g2nQTUIN5NOW8qUZCis4KhXQH6g5FrW/qwlw3VwkasCcA0dRL7LCf8RrRu7yrsfjZ8HUg
qF5PoT3elQDL+0AqjWvfqlXhRAGa0Wg4sImdt40zuwmd7ogYLBoyy+J3HUzhEoFTFeThWv5ToTpn
XtOZzqc0bvBu5UVF3rSIRxyZdQ2i1RluqPNuh9GsP4e1nj/miqPe9qVFZBisor2ySoUNqKLwXVcH
5HZGdXIb2hRRRUyuD0E9O4z00wYPULGNhvFojHJCSNI9pZklsCXpsF7S2diS0/NVGMoUjOSV8Du0
9s7qJjVwyRPeCXep0OHgPUtLNzrrRD0/2z0cJAEXwivt8WlpLGSkxgrzmaVHgOsD7LjAAgFwbbpF
G2iITa/pEhEYTKTumVPk8QVpW3iLbei1uBkf5sUwAblpN0kCUwh7fXgIXZH5c5oNbCo628/5Smy6
zl5usnw+NL3ovWSRJv/IrjKqS/Mk2mNGWvRmUbMmmHssWClsZdCuWXE2GfEm4c1eh464JQEHg/rk
xFv6/YsvlX7YhLrU8Wlb6m0Y5fWfyDXU8zK2UUD1jQWxtW9BQzdoQHuYhA4F651dVeahzQkLsfEB
HAw10Q+dtB1IxONRJzQyMWsNDJF8LMjaeSyTcG+b4i4Z5CN5R2UwqS6FuiF8LND6AszNCucwDjYO
TKUhz8lU7mn0hccuNJKNFVUOmhyBx5i+nCdSd9nEnBtuk1YZr5uodW47OM/eZHTnvQzt1YqMeUEp
v3V4K/eO0SfAcgvizApnfBUdjj+ZoO1FljEm/SKxDDQlqZ4eO82WIKUqcXtMIk68eDqD53OBc2Xe
2A3nCD6mLBLo1acvNc/+spkYZalE/ORk2gFzhSTcCuqupS0OoI+qCmYmRBB+dwM4370BiKdXp4DU
Q4FvYFk9BIpGrnoaYStQcMHWOzAi1csMZb3eGxm87k3htDikZUUE6rmCVx+wiO20kZfL0VSOlGfV
jiJtQ5ZTy5PyeigDG+z8431MVf9az1N4SkWZJYcpBWtlEqJ2qU06tJFknBZvbijGxUmnPltqyH6S
+m4d2Iuan9V8ZF96OKsWkpaIcMfJTIzzee6w9JFZ/epS3Mc+UuJr8d4Uk4t05k/0mYrXtm5X0kXR
aX+SaoUTYajNK+Tw9RdE8dOGVCm569mx3DtSpF/Gjp8jlZxIqF5vjm/M8bcgY8xI3WeqcLRB0i5e
1hxCRgJqn+YxJizvpalFts1mpXm0Gz3ZpwQB5Adj7rNtItXuM71Uov7saiImOjSLfjMsqz8x1xUT
fgnasciyTD9lw3UgXQr+zOqx41TqttuMc1OxL2piJr0+icaHJpzWPDMz0RzPjVZVRaUKlFwFrUEA
zHG+jkFlOkZuGt/RzgYGbLcDiXw8TuUBTQq3aK9xrWfw6/lVrWx8GPV5mC6iMIyuEgcYBvaQ5aJC
t3guYoD9Ner4nVAT627sdXOBLmw3R6uO4yvCheo/Kd3pAYUz8wrOZGMFZVUs22WYMzgA8+o7te3o
Ks/r0fZrEw4Ik6hhUvF2KcI3x4zG+ZWN6O+5HaP2RixYyLuE552kmdwtJEHtnJiHimNCnikMzZva
bOtncz1h+qW11BgNmjRBHmUm+/9j70yWIze2bPsvNYcMfTOowQtEH2SQDDZJcgJjJpPoAQcc/de/
5VRllTKvnlR642smk8lMjA6Nw885e6/tTCVvq5F2arR2cxQIVK8WsAhfu1m0z0PCcV08r/kGNB1+
69LjZIdEU0bHmG7Erg86+R6M0rmxl0YbYQYF8c3EkF6w3wVF9k4gnI3qTpijZRdonIxovjJ4LIv1
GMDfBIjTKCp0AhnC7/sIBVmtGw/CmPG8OHX0KNwEl4HT169ujNqz6xOQLCZBk8YKX418d3pUY3Hn
N3ia9Ggdk74HrIYfD69wevSxwb9WcZTuPwWqQtfimz7AV4EiwGEHXuk+EwurKQ5truLcSBbJCbHN
UUQmZccfoELzV3E8Ft06WwSKp4X7nDZWJb/MM01r3xvkuxfbThhFc3Ew2k5d5T1kLmYupnOflsnw
ZNdd75H1wJcs8PVefHQGb1aWuPdasACfEdWY3MxuWYGrQzPxXDTLdOu7sn/ScaNcUnW6zRaGv4M8
8NIQdH8wcszuhIcQ8sQmI7mxJUcNfOl8q8fa/KEvMFi1ScGRaNpHF1Dp9qHRE9SMsONJGFsIkweF
8BjoTGSWkVy8Iw4xmWy0Mpk/PEwYFQk4cNFW9Ftku6pcDUeOq9Uol7ElwUNPNTe62Akl10r0spkP
5TC4Cb+dK2nRmpalFwbpsGbNSgDZZLUBnWGpbzUro4kLGZtzrUs/GQ6uVeMvDmT3UfsaNdOgl1nY
lCN80DoznuyYPKthlMZ35M+EmXLrNXesFstHbWaiDXFr4JZpM6f/bvpEP3LOPK59ITgsLk9yudPH
3GhXyv/3sJiFdgk6ndXMc3EBCb+566KKxn9jinM3zOJlyqLmzuj8+CZyCY/oAjSSyLysA+uYyuPC
Sn0gV6D7ArVK4YA0X7LG13npHOq55uDBvLymJo62oo9aFjHX9OibdlbPQNjyXxcA8OeoFPFuKIph
DyyaU8Nj88pCE4tvxYvT20+iOOG98rEVA6kfqM+6uBZbIYUQ62gQ1lcnANxuCwL/BGzjtWlNVYhA
3d0ZHK8VE017nUNQB8prlfPFKNvplk3IuFIgxieziO2w0Op7NC3XAwBCZpF6Si3TEmNPHum5of+j
98mAq16QDS9z90YfCfRLiELbuQoSP+mpdj0hmL+pZie6dyMyEQKShWIW3XJR2QCAXDE/Hpy0Ow7z
XKxT7s1rPR7bqyr2lDe/mlds9dkCBoz/aKG+BcD0DrlXTZe8Hqz3ARQgvACQHDPR1oslm03lGkhl
O/s0TZn9hf22Dslmqr8Go5oz1d02obN8aMAjMS1L2JAOWT1/wcYfX/QqGbcecUhuXTTrAAc0KRDI
0/1xeaP/V77kpbeogFQOEhbHmIWeCif0MHQnYZbn8pBrOkz9SCN3u7RRkvZwkMsIpIVdmOUd/+HR
lI+0h77RXJa6IL70kg/pnci77cm3W9GYnlcUpfZbkAbuE6mlxT5NvacJldSOdmnCPpCt3KpMZ0yg
6Zhcpz6Nm9owD5G1GF8TPRq3g6/puw7d6dpPcb6NAzejFAnwwpxWYTzP7onNhf0ls51d5Uz1ltuJ
BRj4+bKK3SYA1RMEH0Pem18mYRvnoAwWVAul/SCSCdwGe9itw9rFT5PFk+F43t08cJacgTD0rce+
cNV2LZHd0yS+L4yazBBIVHpuMi6DFEA6+ShTBQhIiDlZ2WUmwwn9J64nYJBLR1KN57Khx1/6BnwT
BfZY7cFpFFigbO2qnrPpbiGlpCNRdcutuCX5Dv03MzY2ZF5/Lm0neiRTMESMPGxzlkDsJX6XXnwd
REZeWv5Jzimrl55sEqeAiGG1zk0pnLoOkzEwGFoUy2Gea2XwBTfDHk3LueHItRHxlJGkaiU4QjLi
bpGcVpSlBTZOxLw1RPUg6rLn0rTdnWPQgKe1VvPEWgQtjT7VptsgspqrmWa20uMPKSkdLYSiYEz1
i4MPsc28aR8NRNX4Mr9Gf1afZEUor7RrbIAMeHBUyA7pGgwWV2Z7Y9KCZ8DzK+qcNxKCVOass4QN
iFEViJ2g6Sfw4pmUz/ZQm95XY3G/R23dvLJjLV4LSY5zJqX26BUE4lpDH286rye6x2XHUuABZugd
AKGIJxKK2Q5N+wFSbXrUrHq014OnS0AyuUFyaWW79Y02xjBlq9mrb2jfoEo2/Qyzcg9CnJAYkDav
ZZlVd2bjl3duSh95lc4soFkydu+FJPKhklkCwhkyT2hqvGGDCuDotFl9j+jVH59bdjyct5Qih4RE
AjkAslmHQvg8UYJJvPC0pHe2FAbgQkTLGPOi1Hxgf0xlSuyTfYzzSb6XOWHzspc0Ecg2Kj9yW7kG
5dJFr7rMDEy4KpqxtgkzlbCQXs0cFmtoR6kWhGKJ5DuGQ+zlJqJCb7PkTnVfNBMLg0ymsYbwTybO
1g5GOhrIDLk8Eihs2Aoq4owTtyf5JYjr6NUxHF4TiKlo1x5OYWdtVzqXUWXNXb6GxZ7Xm4yYP2KO
UWl5FDETH5qldiVP6eJ01I16NRhYiwV4nS2bV9550WCWHOyR9uM6sYNZ2wFKZAvQMSGNMHkQmpMl
uo2ztC3ZtBYRjGNCuXnUhQRREAXVDgQAxH2qPDqxgyWwV+FPfWMBghjBB7z+fjCdQYv7FVBLAxeA
1FGmecYy1SvqiXpnBeC6rYZY8JBeEIceVm5176Afq3ZFmtHuQVmQUmDmExxggy7Qjdk4KqXJwTc0
t11974woKjiFzFsxWDfK4ug59ENaQSDFSaJiGHYlfu7kGrvE8DG49EZXvUl4+rULuO8hnwdzRyhH
9QVCrneXe0GDOUj4+gPmDDnvJ9rw0Y3dq/QNc9D5juzK+dZpFXHygBVWGvO/GvgM54R7l95/QlaY
ZXMUB63j7xcgRu8p1Uu64ssGV7Mc5PeUHG1IZ31Lvm4flGlG6m0Kr7jQuX9WhNBgTKro/x1HYmkU
vqdjR+cktsgOAAVoorTMVnCfNKkD5RxYrMFrNZ5fYdnrisaMvY349GVaiptksPSwUVvIwqtAOxVo
Ax+NDAp1U9T6kZl0ux9LmHLYSCYU8nn6tCzJ+DiayOY/+53/1qD+nQaVJvEfOsP/otz+P22O9eVN
/lG5Tb+Q1/yQoAZAXmm/oI5AQqc45/+t3A7s32jk0oY3bUTYvqPiPX9QPFwV7xmYQGTY/cDloRUs
675L/vM/LAtRN/McDJxQMWjp/SMsLFKNn/u8tHj5x0KWYjDT55uqIdIftGkN0zhbmL0NAsv3w97R
hnNbdcNuiZLpSOYuwTqfADzK8PndUVQ8J7cB5CGiGC+1oub1ip9HSrp+nTPaPC9VZD24WcauxwWN
tI6l7Z2TYpAgIof0oVRsvlxR+srYNV5rEflAnwA5MlYhBwCq36D4ftMn6i/9xP7JXizfdIGwII3Q
a8E/yM37VqY8VRU1MFL8wN7CIwEk9Lqm9x9CmC3XWkaiDdFk5FCnJetXyZOEXLTYO5afkMIIXGEt
/IJ4Yl/d3TGjVs+dzLtJAw1IFhoUVEU9nD8BiAO5GVvTA3NoKD6iwe7tTAjxrTG5/XUERHFRNEVD
cRWrxlaIxUZYH9bM/mdUBEach8AYSfPpbkHu2Eg2iQtHpzDJVQt+aecUungfRz7EaulWNYr0iOEt
f2xshX+cPkmQiglJkYRUS3EidUWM7HgSfqkVRZK6eLzrFFkyUIxJxKjWXay4k9actWfXYlOFDjgN
oTGl2+aTVKmYlTwlJgZ2GH9o0Q874JL8DDZ2K1vxLgdFvmxyGJgaMMy0deaQ5vrJBJNpRxqJZGnB
KqcYmhKYZqmomhpjv4Lu5TpuatgSir3ZNFA46a3UgIG79NS59rhzFa3TVNxO4xPhGWhsk5JZYj1h
t9eTjAHtM57hfnok820A4osj2WPjvUDj/xAQCXS9oDy4BlMAPhQgQ0p4ny2vsl4v7lEgil2JADpY
jXQT6HAUHo23wrLuFgTO1zEPnu3secy5IU54F3KnAZkiZVF1njVcuWzXbgNFPMXOi+s0UxzUnt3u
OXLdYj9PUFLdDl5FKdz0pfe99LlRNNUqFg7DDwirk2Kt6tpgncwR/mqrSKwdVMmHbLEC/L6yOADX
o/cUQTcLKsfH7CzMF2yT7jUZjCRXGwRYZlmBhqNUDNjxkwYLN89UfNihJqkTlcymT2DHJr0PRpad
tLExReS9NUBmHUWbZaQ9MNRXdWkT2VtPUWlnHiZPFqBajJUga7XYNl88v3qg3FqepCLbLopxW3/i
btEZa0eyUhA8BMTfnOnyg8YdFSWXSUN2i06P7oWNP/xbGvnJrlJk3Vgxdv1UL8MBZ+1GJynqlMWc
xFFReQkodNe+XZTIO2T3FcER+N4uNx7I/4CkN7rHemx2VQVjHShFieVQEYCRSRGQDRTYncfu6EZL
dbBzcsVQHrEvUBRhPH7pwWM4tZ1Tq1njM2GHo7jDQur294VOaWiRdRUuCXziTJGKPTyMjxhetTth
lnXICQVp3Cq6cUONeau103ZU5OOmVRDkINg6XVbC/oRUS5opY4DiblDkZC1CQpkrmnKmuMoVzi4Z
FqM+nCsd7rKl0KOQU9ajPjGKgce8GQqjx5eN2uq58xS+WXyinEdFda4U33mRdU73plPt8NmBhD1M
bgDUZqxXcTRv8MBLciTqXpmsg+ExXujErnAQCHATccMyJ4FGF325IMmbmuu5ivSNYWjP8G9b1c0C
iZ8WAVpXtwGw0lbsDrX0C5QS/VDoUgctTTicmeX114IM4VNUJ8GdU/ruQUq6hasl1rq7tNPounr0
HAjBeHMpbJSM2r/VpVt2APks/Tz4tR76UQl11fQLd1NadfBEEpx+xlSYfIHEk16Vy/BKUejueSIy
1cjkcMZMm3IpjdmVzNwq7GYtuCJBpr3tqAavM31snrQoLc4ERIgNgpkYx1Edr2Hbio0jG+tLPpbm
3kWfu6FnRpTelJnfFy/uYXwG4o1uH8xQCOX2s0LzPVJJD2BZ0zzYWlkQ7/olyTekweEXMqLk1lAj
yRFhNwKmZrrXew59RRG2ZiYqNnIy/ZMPfj1bTwX9JsvLRi40UhkCTVlEhU6K6Bxb/a5Kp+6QB4t4
LPpol2LVxLQcLbf5YNkboovBC82dvmRhr1VMueJp6zb1cDaG2DwGBqmRYwO9eMQ0iJecx23KLX6S
kSn2eCHYmudNG7xAkUzXZTXqz0UEV4qVKTlEnUl4k+vcLojuvgn00EfR+dq2jD15Y1CvHyi7oy0k
InlXzKP/GI9+tDVgJNwnQ6rzcV6khfOsuVuL1IhzOzcUcsv8TV96lv++7RZQBJNNfB7d3TXcclzw
Ujs5lW4O7HJbMgRXPbPeUqMpxCyNFS3VgePqLc/+LItBMLARWWV9U0ArtYLurombYl8n3NI4Hr08
h43TjhjVI7/5CEjoPjBONlFGjdpVapZ05KrydhgqRMNO/+K0zifBF3+Y34/917xzX5w0edOj/sMr
lhe/ni4Vpt1QW0bM1VYDlrvy5k3bpA8mVImjSDyPUMPcfMIfUH3DvjN9aSNeONAE5VJPGYbn9Ar4
Ff1RNBL59I5YlWZxr9lqMT2FDZDrzgaeamdvQGMkVxOK03U/Tr1/23TN7D5LN/rosXL7BHeMnDiw
MCbwLWBnYVTru35m17PDWFdfp6LR6hfBAsreKxjWxhTl2wa/e3mkb9Gu5ZiZazZ5+cmI5+rYt6n3
4sxO86p7yBRuoykpTl7iGO2D6pxHu2LJ0YsD3RwXWhdx52TvjLroEThNNDnQtgamYuRb5/Wh8VJr
XWk67ldYDtvBlV+A0zP/m0BI6ATAgDSyv0yaOe7xVBN5WHb9mb+ctgEW87AvEpDh9lUfmAzIdK12
VnnMU0bzILqxF3msFpz7Cd3RI08Q7T6hIXcFIsoI48qYiQeIm3PL2TwuHcSvJB3fbEKjjm3gajRM
tH6HCnaGC6C2W9ZiQhd2rPaUQn6PKCdd0kPrqNv70EvDvPHTnUSgHZImeFciElpnjRYfFjvuDn0U
MapnZHDs9PgKGzRBoZ4hruBXdes59prX3iI13YfuvEubgWhYAhw34ERIWEmLGlkTw+VVjWOFOlzI
0OE073tdUJbTFtw5eqR/4AKBI022fDqRJ4Dk4h0rout/kXpfefJbb3tN7jxGDZjmLkybIgUL9e8i
rurSbv6bIs7nYP5VEbf+XryNb+33PxZxv7/mB4DHwX3LjI9JEFqp3yk7PwA8DmwedP3Icn5YbH/U
cMFvOMe5q1FzQujB0vQ/NRz8Rpt6SwXRIWhnCP1P3LeY236u4SgSHZea0NYNxNmUmL/IxfMMJImx
BM1+JkHimSilSqxdYY39aoLvFDLCLbutaObbojaXMSwQPmLVC/A76WJLUVaBfKG3/BylfYn4htzg
MA308fvUuZqCa2Q8wqlJipgMT8YzTP+LV1sjfhd7Bwxrsmt3MzooFAQB+mMOYronF925zzp4ExOb
mHOROdzBfk93xGtkZIdRVrZH14An29ewNTSvIGUhYbrIWtuepgYKhVtaikbrZLuRLwd/v3XFwVvS
6FADLLyg6aCbKtPXzGu057QowT80FYpKGKe0Zsx4I2IBigwi380y4dGHkH83+PG7o+X8yIhfaiTm
HVb7fBsEebKePwfVwHd2epx/CAoKZigBAeKVDrnIQTWwNRs47WSxdpdkMO9ca8Ii5HXXXd1Y9KZg
fBj+QzT010ZEpz+ZqntUD8bVBIOBvVk1sAca1b9KWtzlle2L54ig0XAxugnqWfyKYOigHvkrVafk
MzHRmCuYRtT3U6YtLwSy62syUFBT+6Lf9joab+ZPIZcg0O6I1jiBUHnkqq/QrFyHtw6aydox0tBv
rFzTtiQ0gfuSQfFUz739ZEwWSBIF3mniyEL6QBMT9lCzSvTyQy7iVieycR8xGOzsuXmrsW8+wDEb
VknK1D20BIJO3xS3JGDvI3/x6dB3zc08JO0zCcoPrkzrXT1h+SQjgGU1ymmmeoGxZ/qK3KTwH4tF
aIQsW+MjQZTYv0v6CxBCJIDJIOq/aXrTVqHX6NZdZxbWuWSOSJPSTCafxbZZNkVS3VuaMW2gObfJ
GkT7RRYdUUs+ccWWlbi4ilxkSUho1kmhDYQhTEw/2sZiBxELw4DPwZglw4ix6vzBrc/04/pTzO62
346t5jyS3Zqe7NLVX2mTD2sJFjOk62ema5LK63pr+MSG0HmY9dM4Awo8MI6CrOdk3fxBAPqi7Xwi
n6OPOfDG68JsLXqvFaSYggcrmXJFzD45M+7/vdD/bxZ6QB0+/av/FnL+S7vuSyq/kRGZVn9c6v/r
VT8adu5vWE9NevMmlsCfG3bmb3iDXHycoBhQ3ylB9Q/UAmGGLOQK4oom1PujZxwOG4J+jJ/01vBa
g/T9J4u90nj+jywTwgM0RCyLJs5mesOfjIg/tuvwsid57yTuiQkDqZilAeCeSLj9Ms/5EnatdP5G
6fpnH+iZNGNsnldoq3/pD5J3ZApTlM4JEzQxacOY7paA+b5b+M0+nqVx/sMJ+RNl7c8i199/oKc8
CeAkENj+al0LoBJK1Rg9eTQg3nBeGGcryxC3OEO6++uP+tkE8flRnGrONWYm3dN/FfG2yZjEfW7Y
p7wcnbfUw17iUHCLlWvGxrlbluDJyzPj3ELvuvz1R//Jr+RKcrgafJ3xxK8C7LHJh1lHm3OSJqqM
yhc83zSn4iE1xH9rqzbY7fx60XAFGticWcJBvP9yDqeaMaA3pfZprLHurjzRQmIdM73A6dB5hOFW
ViaSY4k4zA/nNhnks23UTLemgnwI3ayCv/EM/OvPx1Tju0BasRB5DPZ+bjpnpO31RRzZJ3+0+bkB
8MqdTgTW7v/zswyDmwakA1b2X710MSkKRcIA/2TJkbgjEoDfva6cLj0CpJe/PqvqOP58c2IRwgAB
VZE+h/6r+h8vW8tMs7dPQ5R8SJMSoQc3+vso5v9tDP6zDwGDhrGT1r3zqy8YlKKNe6GwCYyQ9Slj
ewYgxRVaaCw5o6q//kXGz5YzdY+4OGWBRDL54hD+Cjlg32cMCxrHE4+8vFxbA59pRJp0VwUhWC8+
Ncub7c7cpAwUL3PSWQc8ENbfoBb+5ArGM8Syh2ZFmYd+vWDor5tRpJDBk9+ZREJVhkIrIJgR5OOE
egM5Y5PnZuuugNoxyPy8eR1BOCorSLv/64PyZ1evzSSUkoAzDXzz56sXZDae0Fxw84KFu+i6jnKF
Vv3JhgO3+ecf5YKgclCHYj779YpCm9TWmCesU+pweIMg5pZFaclSjzasPv31h/281LN827aOawJL
GM6+f7180Y+gimkEotRZzxayvFrxUlkFoX4j43clsfb/5lomyfePd4z6SCWF0nkEc53Z2Id+PpSC
fDFoAl5w1CO2ibaPlGQlAZBd3FGbLilu9nJjOUjhEh8dLPzxYIO3vT4RKIsizE/dZr80PP4+V5DO
Jt+QC8AkvjZKNOS+qVH/3UECuPTzd+bBr4D0XIiffmcejT9/58pHdjSVBKLIQi+3+oKytU5djVA/
iXar1st5ikOGvG2NbCcTM1wV3uyubbWCRlVW8B3RGXIiIyfu3gl2694nurJod5OF+8psNFZevc0Y
SDiGivA14sB+axJ/utCMbveojbv3FuPXwZt53VpmKGBHM2teusGrT35sW6hMOICrmRSRW9ID6cFj
EwueuiXR4GsGUWPsDenw1tJL2nFdBombh0CWItB6fYqArKgaPsPnSLsSQWHTYNBc2QMDaEQuwjjL
pOYKQTokXuYaDsJOw43qHkdhIWfpYmJ7kZZUyTEvku49z4rmxRPoh4+lkSJE89m1aATqDiviIuP0
1ZgDTpm3WC6NvtEfoycG3Fx7Xe6+MV3nareZgr/NsKDfIWaqJ/RAfnEJqPobcg1zPwDdu7QuKSnO
6MFeTmObOgtGHe6rwOEJY8wI/zSr4SadlEA3YphoTTZHNELFj/Qk3UWWJd9b2fkEGzHOAz/J8Qmw
TFykjJcnc8CFJQKb81S6Y0Dt1Mr3nDhfc+XCXdwsMjKskNQ76Ali5q9If7EOQURu66rMZuaDHcfN
7nXY0J9POeYbPqo6YnZRWidtto9hCyIB8jyubBuMxrwqq3nx4NqxMdHort/GDeoOPTOVNm52p02h
IyhfO1VhnGmfctXkdB/fPDfnaM5ZJhAZ1f5chYOShsPuY73UBurvnbQHaIXmZPJlcNvn5abteC66
dcL9V8MZx4Wy+Ej9tBLtyuyUnU9T0sc74aGEQ0+YR5hFjcriWh4yLXgCX83b+h3jiIn4v1th+DyL
us7Lp+1c8FxedWRgAwHEEXS90IMF55GWzhtjLOfNTSjXcf60kCyc2WjvaRGa+wUwnbc2Y9d+rejs
PvhLOl8XzVCsGznVFHVaYfgERuntkRbccIiJBONd4P6EY8VkZK1LSmF0SaqMp9VGJqWTzWfyUXDP
2EktaEITsps60gonxHLhzOAF7wJt275OhDjmZN6xM3LpFiy6rO46IaF1Qhsrv9eINz6wf9cHhxTQ
M6hltLIzqtEp7AkNH8OlYOEadcGYgUgq8ewWeSu30pndb+iIjLUkzvKqlpgWttjMvJFYNJGuDQLu
d0Pd1+cAj+QYMuRJXmMLPaxXd+J6dhN311RzdCKMDUedL0cXMwO9HZCVC+LosT6iX4nn1YTr5bUq
GtzTjomHh/FGu/YjB1dJPlavmci8bl0N9EBzHc+M2oyCm5oII1u3baltGvaAq4HNyxbUGQl9yRKt
qlqPLn1OHB0sG3HI2kRucYLP3yNkcRs6t9rdHNTlc4odKgSiCXGmQv2WNRIhUN6+eZ3N/ZEuGp6V
Mgn7oTW2KPR5I18721Ois/zDymeMQZEM+RLOZ93RtiUe0Fm10C5jMCVyEuMVO11/b1row9cVJgi4
DBEfRJRNhLUnTg5+TQu26CRSynrWNoz2+keRu/jxh0pueydnxpDo3wpP1ijrUhPoMbYXMpStNQ1r
nWinDvWagYeDE78kV67dkM0U65xRwnqyq5pQiFu962l8yI6LWnPZkb3NUWecNeTI5CeQ6IQbQnRm
dsJhyQYbaW7XhKy23XsMwr4Ma4Wen3XV19K7IXhqcS/EG7+fHH2Tp7SOSKhudGa3XoSyznQYAESG
DbZ9ajT0qEW7pwPN89hHWZriiYAOj9lBvZsxYcXN044liNWYjZmoWW0n6iisXGzh3GExmG3g9wx7
zIR7e7LxZDmQuF+E4LINa29gLECzqXgxieljP5fAeTCsmkw1WmZSlK9Olvjig9myvZKD10W0Mzq5
qTJ7/F76Y4OZOdecL7SzgkObBHJfMEyj5zbFBJYVRpZ8lUP3xgjW2jh2GsdhNLN8PBeL1mv3BGzV
1t4HBnoe2gwHXJHmm2Qcya3TXIb2fiUelyAuUdbRnHkcnLa8kL36YRbL8wTi8ibvzG7PuuoVBAK2
/cbuhfkegxJ8X9J0vI97jzPHHZ9tmoFQ7ZUdexhphiTNYQEW0ju6TgqjYBoLUYbSZR0P817G474L
Jv1kN/V83cjOurjLlNILLfOekGHOAvAC+glPWjVM1WYyuuJ6alv7ZkmRcjWG3V9KbCKh8vd/A4Ja
4JZZrK914A7oIQSZyU5kknOByjwN0ScycewX0szKBgysJG1snZW+fZzH4WsktPF+7OL8zuh7/bpN
Y+c1H908DtsiCXhW4qFcNbMVnwNSSK/bCYklQSeBu0ogMLyZ6ShOJbk0G6Ld+pPh6lq0skl1aXcG
S94WlX8/rCfoVNEqtSNv2iZFhaQnFwI5iLXckyYAvWfulztCo+tVQLLZS190Tb/RpbTT45RCUAqZ
/CKB9qPRz8/upGONCpJe7qlytavMW+pHHfx2EMLfYcRvap6e73sunvPIE/7DGBp53Qsx7NDxzacq
k2WxFkGCYYCIX+uQsLjtcjtCnCjYWWhYzL3hLjYHUMrVJ3hXsuS95FNHaONcOFdTarKMWjpcVbSz
qFrWZomJLSyq2rxmBI9nYA4aw9/4hWezIBrj99p0+2hLpCT8bRHbB9vG4GsV7rKXvZdeZGk0j70x
yye/mO3NMC15uGTMdhg8Yf/Vk4Q0hSXz1pYYAbETPJ2862XHc6hTjVuyMdJibXOoboeFOgVFsteG
2F3SG7Sg06Pejto1unkLhbpFgp2vWa23qkRFZIb0nJFolJS+e8+1+xEVyQQew+q+jejM30cXwuZW
F26PJ7IwkDhmdeG1qwjS2cfSLU26bpNlBmvbiQ8nmeJbmZU0JpdUdkdrnNA+13XVrAmbaeaV7bWk
fPN0vtGKMcPh7EbdOojZsyM6QCZELo5HukQPsf2Eox5qp+0Nz4k711im4iW7YQqJrCISVXFTBQUZ
mBU617tEszhrBQ0kYjjxuE7905Q0U2T/e+j1/X/TCyWYS//LXujue93GKd3A39/u8P6f//Ffr/nR
CdV/UyOlADmAqboaFsXbjwAy5zfVEeRChE6mSIv8rx9jL6rlH1JF/Tc2jzaUTDqptNDNf9L4JKb9
l7oLJzpVYsDUzKBCBeTxc90VmHXlswkt9pYfv4x5Mq06iYKaVuJzpbn3LSPlCmfCs18az/OIZ7z3
5i0s62On3K34kcyDhRTvIJX3lYx050DebbFrZ12sCSlFZjIE7cccwW+sExy0tfLSaspVy/hNv2if
TlvluSWQEscNSdbbiFzzTR97F4Zo/u24pExmCDCtxnTk3XpldmuajdRM9BfK54sdN2yG8maWprMS
ygucYQpulTvYYc+wrr3Ro1YZ+wdubnCyyk+cKGexjcV4VF5jiqsvrl2mK1P5kD3lSO6UNzlTLmVd
+ZUNV2ITVR5mKu+Njam5Z0beK5fz3OB3LjE+k/RCPgSu/XWrXNGp8kfn7BmZvuGZFqQO7Rzlo26V
o3pU3urRxt/JWOq9y/Bd28qBnSovNnaMN3PAnY3B+IjGnR1jSpmQKQ/30lXxhrNKtDv+7hKjd4fh
G3/oTaQc4L3WTHth4SaevNq4BMop3g14xhl6bctgvGMuVl5yeF1XaeG3/SqDxZNjSSuuW+qIcWOS
EBY2VZM/93jd7kAM2QdLal1oWRUGHhEP7X1jadE9uwLnZOcUUyutdNo9kr4GvbRIz21djM9RgNCb
9n3wRFmfI32oeyynNX7dZAjIyhpJiGggHd1544hCuyCRnB3X4Ow7yxcvXpqhrc+8oXiq8opUDJ7B
9DGpyezq06tgFFj7Y2qBK6+hhS7I8eLgBSbbhqTH+ShNUTHIjAgAWmpShRptYXzX+JVHxmuRU8cb
NYlsOp7k08yoe2uOXvbqmTgj1lNEODqK1+gpMzEfsIEuN1OZ1veoONn6uRMFr9Kuo+fMXoWIKMoC
g/J4m+YL2+8MBWenU6/NdNfPfUfU+orU7mkjUx5Jy1i2e6sbKfUcwJXrtvHpQ+hW8UR4kv617T3r
oFlWn4Wx7Diqbc3fJMN0ywHUQiz1lKFke7DbrB3whB1vCe1ppjKr4vnWpDHx5PRkguwdGmkKUxjP
F2TEfMey1qlxXXpqsnZoTVgEH22Q6vKGzEqTZvOZqTQPpAFOXSleEu6/XUrDRsEbqUGjKaWTwm67
eBJGlZ7nBotj2izDzugt8d2ZcMJFfS1uPr9ZBlfU3w69wdsXpundxfRJKAxbxw2tKPHvfu8ZqPyk
QllMKqfqHySb3ZDEMXguqfrhnxY76DPdozeV/GERZebBof6Wax6780YPiIvPRjt7/bzSmIfzaQug
vn5lzDitUpUlhYysvhnZ52CijDPc2VhDn+xgNL+MlSIwdKXt3SFusg91TuvRwI1Cwcac12RXa+8F
W/tt3xN6Sz4HZ80kZ2FbjDSYOi8hyVev3RvGEvOpiQzzEumZfxkbrdwkXJHUOoETvQYmM3iEWgml
r0oJ1AafT/TmKt8WcaLd10uDNtzFr4NCK9jVTFs3n2erHEmSShkI+aHM/y97Z7Yct3Zt2V+pDyg4
0DcRFfcByD6TSTIpiiJfEBQpoQf2RrPRfH0NSMdlH1e5fP3uB8t2hCh2aPaaa84x47qPDPiR6F/c
vbNnOxdDrqW9ro/5ACwA//wwguTxyomrfuEP6BWvPmHlyJRNFnX5cu3q9KowLVAn/EVJUkbKad7q
DPciJYZR4N+Z/UAiMXlIlY45oU8PVd7+dMbgHFhMKj1Zntr0blNnkXtK9727fE3aDr1En/yLC5qA
2LuzZaCltHxuIt+sm1vPe2xgWoMIa2SGeyO38dwZ7IBcxTO8MPyEwVRYkeHBbcyq+ZpNwWac8k0X
M3vXXvxg9Np0b0xmvvObBM7E6Lvp3m0KKlQCZW9nWlNYwCDjKcXevfcLmW601viskylS0vwha0WF
GIVc53wZmKnMyjhapvPRGv2h9p1HMs30A6rBIlGTxK9aYn7rNP9jHoDkLnVX7UrFEauaaxCmlTVv
iPwRgDNbU0XCdZunwbLtCEvH8lkph6AJ5JCVmLQT/fRU54M4BV5BOWyfRo6z8AvOXGM3ySEO83Eu
oFEbz+5M3Ii4zbGY5upIaad1GHkIb3TqBbdTXcS4JnDFJZSva03zKvUB1gnqwWUudO/UcuHDXXD1
jaPiV92oZETNSshBGrO8uInM935kJg4Se5T6m0fceGMUxZceFOM7DkRry73erUdiP8I4hZRKRP8E
N96WoVoWngeWKg8JJmtiN75O4zK52CB+klX3mc5Mqnrtz9cJ1RP8dAJEgmI/k0NrvTAp0mONKmO4
15Jn/iOXFd5lNzYeLNy129Ec6oaUjpYfiroQG7tDv+wMU/zoHBpV6LU5zhWFj5YQ7wNGm430u2CD
ivtNj/H06Q1v+4AUFAjL4QOo9KtMrb0+y/h5NARUYKtA7yWZHTU2TJzWxgs213rkchtiYKiTb37O
e7jurE0PaOky+kT5OCT4n6RL1M0jHfZc4EDgDIF8DQvFnU9jH4+YVs3YnxiQ8ufcwyttd3b1o8Mr
8oOkb0lPI5M0HVTxplEaYUqs+bui42OTytrOS69fvThvHgmpAEhLJSerVY8aRetfhRLjW63P5dto
GtbVxd4eOZywUGuyZVNyF/Ek7zNy72ntSHq1Kz8I3SlPLmrC733qzNiYwrRbKPoK5LDz0Td1bonk
a+9O2r1rtD6MfqLe/BKxEcdtom1VkQ8XKHE2V0xNZQn6IS47exl5DU4IZw0bx5ONCXwbS6eiRUvG
XwOZ9TeSsVmOSitrpJWg1q594jtHTgoFU28jt9lUMg1i1be3aTv9rKkpujeqpH8e22w8YAiVL67s
AcrwLNwQaCOV541UwdiCRIW3HIuKUxj5d+2kNzzAWOjKQwNhL6K1O4dSMcdsCZgvY8nkCgT3u9eV
PruOeLwvXI0pPqaEHMmr3UsTf9YwFnHEmeFugicEenNPSzQebX95zdu2EZu8VqB3RtniHiqMMEtJ
CFS23kdNW9j7pVnu6CvEtUmlfWgOmHucslMPS8EZr0De4c2l/Pt5hFMk8248+NiDXpGxr5SjdT+Y
VzmAuHO/C4Sb7IYyFiHiOc2pbZZtKDzgFgcHHEJfuPEGbe5rbwJ2EAxz2Omj89US034ap2TToRbM
ruVdGb/p+vL9fA/bcU+6AoHOaLeNapIfcqKNuueVp2RTblWWD9tJn6ZTpowuGvIuPtJRdckSebNj
x9lgAc6P8+JO5ziHuwmUQUvJPRBIvwUFT1fj7A20Ia2E8rQ0xJ7lfp48Wm4ucQ4Na1Em3/Bam0lx
Mbp+kkhWG8i+yUzE8VfT5sT5d7k4HFWKKP/Vxjl3FHNO/trR6TCc4Mzsg7W9s8Izjub8q9UzLTB3
2SwD1r5P3oYvpAAfNZ0q0OpXKag9jE/xWhRqrJWhNOs2WO8c+45I5De5WNl2Ee4tCxqNsEmPwWyt
Hy1xld9Lj0pSJO85yteaUqMz+rtxrS7N6DBtkxmMiEOtqa8oOMWraJ9wRY9r6LB7IKJqXoiKyluy
lqOaa03qTF8qkP44lJQUvSMjzXAcWhvdBA9spSFBJbmuI7x2LA5UNkXxWskq1nJWQves6P3gS7AW
t5IDOy8WB212XZ+eibPNlhVBI4NVUmN/pDSCQROgCnb+1Qqb/2qITQh/fteJOX96hZNfxrVK1vQ7
+2BRCnKk6+1JV0Ogh2g0KMWF6ovj8quTdlns+WLDDXpEpFxeylYv77q0+mAATaptYxLpCsd+TZfW
FAhnNN/KtQK312T16am1F3eM+343oBjvWkNvXzm+uFsTYfbWx+QOOAPdrLVml8IwGncN/GYnTKHk
SNZC3mmt5nXxkp9JddWX5Vdzr5z78r6opefA2qLat5YdLb/xWvhbGSmvAp0S3F9groZzQBn4n36y
NgWrxDFuUBL8l7712K6ulcJL2mD/Z3NO07D7q3V40Mf6S72CiJwVSRSvcCKqU6atbyzHbAUXiRVh
RN6ruGYJWCNjBRy5v1hHTp1SeJfnpEVMv+ESSjiU5L+4SPWKSMKSuuKSkJh/0ZM4Pa8wpek3WolQ
zhCSb1U/0xW95K0QpnbFMU1wmYoV0NStqCZ4AJeiHSrmLDBObqWrh2RFO5GgIIO/4p6WFfzkrAio
doVB5SsWii/smcEv3nhB2uyI6PnH8hdH6tcq+z951X9hdWbrYeEz/ucOuOuP8X/c/Ziyjz+VDf3x
YX8IP4ZOxlS34QgF1OzQF8AG/A/h53fbkMWu3jCd4E8WOAsLHE99Mqm4B1YHHOrTX4Ug4y+slw2X
4TT4LSb9O0qQ82ebjYMzjE9PYBb3BflZcI9/FoJkbpfsBuv80poEKN7J+tE6V7ODsbd6Gmh1gOzS
jvl8yKymqzSwCKlw2ghnXX1oCPbtyXDMn61FS1AE8s+B1kbH/HmqXe+HbEtvk1H+0i7yUPeJWzBI
FuU4208aDCsOXetezBTdJ5lsMEj6nPgeU8Sy5HQEwUPpvUc2eIr2IOHC+JmfrF/FQu4Ij/S1/N04
tNga+IKWW54uomztJZrWhiJT/a4rShanoL3IVbUU/lNqIpaPkP6Jy9B3V9n90kK0E1X3hV2Ba2z9
3LZK/SWT7OEJGQnlm+wtdBpFz5mRFRxrdfmRal2786SYHxyzrL1omcecD3VnbXkTNU2hd/+5Af9b
sisJAez5//wGPH6+p3+692Cjrh/x13vPoH2IUiBqgfA7cfPh5fvrvWd4fzEty3BoEnG5qP6P5GrT
AKbj3NFNFwQKlHzU2D/uPNug5wtSqE5BjcMF/u8lDXDn/FmDJSauWzAQaUCy6Esh8PnnW68wYjk4
tGRfQRpox4R4pTyTnOIMovnsY72EMvKqsFB79MAtnzBTOsF3XHk/UnDZT7ZXWE5kNCyTXGN6KTwt
OwPSnUAbkA6MWRi7fgUgpguajcbQ1d8gyyTY0RPWf896LWMtrFmbWNW5CLJuzwid51ePxiQ0C1n6
O+hV9bHCeBF5ZMmiajaSTV2V9mZN1O+AfNI9mgfDY4GLnZtIH+NLybx26Qaz38+ukic2huPnYpBv
wPPwaQcdN+3YeHsd18kbuz49Yrhw4VV17xYWHb5fsBF49M02PS9zOh100dg7flHatc61GAKWp3Yp
Psg2jlpCCaqFIzcYldo5ONWRGmg2vdfS1HxR87T2PokNRRQ04WapfptpHbj1g6w3PDxe6PkOnidn
mu+nGle/MIOXafLdrdJnCtBV9WjnGuvcoTWvbVW1xwE1MNJzutIq1YxHx02zu0Ar34NeonEAy906
NPaeJTaIfdlo6ntXePFxjh1rh7+u/EEyst0uuW/8INvC5tLv2uYQmNmPYTDbLUCb6Ztj+ITykowN
N4+qJJJV6b+Z5oDvwMtTfjbNS5VVL1LjU/MwA42bjuo17mnBZPJqtlQneJEj1pCvN9bM9RRbOkaI
l5Bw8DLBIgfhI47rFfksVefuQCGRxUQCLg5IiTILCeoRvaOkmZQaB+C9Dv5qhjA7EX5xCyO52YVR
PMxzt9zHY6pH6WLLS2qRjw0zfXL4LFaDRs3Oz85LyKmVZmVPo9uVFwcO6yVlermjz4MaiDQeH8ZW
tru666aPngBzHfIm7XF8aOJnwHKdLszRNvYVAdALM1J2mJy6u/QkIxpytmPymUIei0oBkoqWozoJ
ifh5ZwO5rwmz3tOvKO166LYBadm2NvU6kq4KwsSHAkfCgCU8kBYTuGEhOazxzMYdk6qdSk2AiFql
0Q5cmcFZVWACwl7YeFIYqdpdME6XTPJFEaQXp26Zu+eEg2kVqsJMfzaI51vfL4MDyAP30jrap7s4
dAmkaU4NKcSF0Go1KADTArvbAmu483I9eEERLkLVemcRs3WofIg9ZeLo3xXxuZ2JePZRyHg5LVOl
0shVWFfWQEWIjjV+CxrbetCK2INhQNJ0ILqdRHUxzudm1Ow+8ln0nHy3GMWmirV0O0P4fYBC2mwX
GcCgcyk96CcLcCkGuFuJa3Tvl+PwFVBiA4q1Br2cY/FCpUqysyYgbjlV4FeRH/AtuQ3jT2iWQUfZ
wwjPsFXz1lhUznxDtDob/eVZTXIK4QwYuxRX/Cal+TqE6xffpX7dPriu3Bix337JCs29BdZwaNmL
348c2aNm8k7OwG3NasecjllcMV2PbvMAqVmD3mp0VJgLf34i0y/uqk6ZX0xT5m8wzuRGc1HPBg4v
R39myX6sqZ4m+yMJ8jCzW5PQ7xj80LCa8TGxZXuZsfJEPDz1azfw60ZnT6O6yiweCjLYJNaoHxdp
fLLscq/ClvWRpLN5rLrBDTOjqyIgXWax/pL3LRVDmzgTXzRPzMCKTat/QuWYf1S6oPdc8+bDnDPR
klZn+9QSEiVgY6bYuJxij3lFbLKYB7luLv05S4fpuS51eydFnUQuyZo7fao1Nis8iAJKPjYxtLtX
q9HTw8zyN9KmkjYTm6A3gqXjvvISXA52EGg/DFKa+JlSK5pde/iZx1pztWk7v3Vk9OHeVb+MMu/J
UiVbSXCTEJBSVF91WhsJENOv5pL0l7Yqbx1riVMakCe32haExRpnW2rG8HHylwfdyIL7Lm0LGfZD
vGztxG0hSCDlMCL6m67w1WbwUvsHEVu1Hb3pA6/Q6qfCoBPGxZhGLSyxS6ohRDbCGV8EJOXINsRy
oxorYD/QuIAiUu4NyxVwcn0Ijlkx3dXpoPHAIlQ7Opn9VpQK0plHwa0R1zUohsZ4H6vEZtGxPDO/
x5E5zubBUa6oSNTG8CUzY9rAD6D7PShvi24cOT3oYdBahrvFxMYvuOYwv/Ey9Tjit3whUweEf6jw
yrp1+pCX3VyHmkzGr3riylNgSe+U+KnweYLGwYHnJnS5Xr90nmbdlmV4GJIMsF8JZBYUaBE5XHtf
8tmsVpptyC2BmyEw4EwumLECX7sVrG8Qq9qG/mErTiL40v4hA5yyS/y+3MKPrTjexheIUMW+cbvh
uO4m0GThEY4CNiI3VLobKoCWSU8/vYlCA543ri6J0/L4HuPxPc10sdeU7p4X1XkfBmiP7zjUtavT
tY+dVTlP8LCf9dmmnwoDLMqD5R1xPS57H0PQVjqeeu6qdDg5bvWeL3l/THPKA2RBhk2hBB2GpfTc
cNKS7pQhpLBZTexbl9TNw7LSZyH2OorulUfYi+YrHprxAglOpSG7FfViZJl2KBflXCqR5Sczc3aN
la9OUECCrv110mB66ACmt1ltxaFH5fGXwE/Efuh9eQ/bziCuLSANy/iHz5YuYoWSYgAMED2Q/g4d
DWCX1LbHM1yL5JsKVtNdp5qNWAAdMuotP2GSf0mruo7MIveeipgvoTcKlqXgWEM3t+4UT9UtEJO3
uGNup5w6vc9FcykpJADyOF1mDGjPeArZUOYACwiAqn2GvWuXTUX81g7ztLenrH1DJkBDCoYAec9U
R2/Mh13pdm+jwXMl0Ctjl6AVFatsUw7puzY4rA3Jj4aeny+nIJixCybleeqJABGCgqRfqatdUpFB
TQwAP90rn7GC1U8cqopzLX1e9Y6BIpGNhZ/fN01v7OkPE1cAl7vKtcTen/T2DvgsrHZ8X/s0t/Ft
p2Zy8SCDb1szHw4Jsg1SOYzlBxTl6ZjaJXsPf8D9mucO6+/xDV9SjjmudcQefW25x9aTR4XTGqdm
aeud44/T++DHPg52CaA2ZnIk7g5CqQ5dFpAbp1mmj7pIxZuL/0fnmPteJXgW+UJ+VkMldzlCYYMN
VWuPc6f7UZUX9LMvLXFcsuFVHhogee4EZnH4EnR/j6qSaQSm8hNopwlcbhl5pblwxZxg3Z8W+T3n
3qjPdOgxJt45PRa8QcfYOK2+axYNnDZTEkqH2NL0n6ThnLCfS2A6PXtFqnCTLSbdNuTo0W67snh0
sERaSLwz2mvcrbt3E6wZv+o3TG3JwZzieOvVAw5I9oAFO20MSCwNu40cS5ZAEiPQN5nqLQXBg7ci
0PVHD+6OGbIKzK/G2Bsfk/BK4roTDwRllqxfC3MX1wuU/id/ioecDjvlp80HSWWF/aCqy6D64k1p
Udin2PGz4txPftB8GWfFTw0K4KTRzhvUnJTDvAXujZ+qNDwV1bDaNtC0C28zp0m90fo47wF8zNMP
AaX5cwz4CjkjON/4mOZNAxq9m00ljij5E8lNRY2V3vnZaVC+vJOCv910bvNqcedZxdzu+IxUGwQo
iLDFzX3mOQJ2i5jqzzbWjbsmm/wjMZ+FO5hh7uoN7pcFnnMoWTt/2qQE4hAukjhTrzduWcW1t7Yi
Zpy7BKe1SlSP+kgSGHDuzBYkHYeDXfb++jSAeiBZPzU2Rxhz7CpoL1lxcNvS3nqlY571uiM4reMP
zRydTjjMYxvHnSsr9DQ+n16Ihm5BZb908AYnMPeCDVFnaHCg9LKIdH5yt5HISpSV/fyK4+w+yek/
DPUymJ7YYicblSdZHPXDAjxLJGYELaHbtBbe1bAjST8AHhT+vc9bGBcKy0UIlWCBw04gh0xVnn9J
/LJ/7Tl6MjOBg8GZnTxVztLt/PWHTXQ732tBz/TlYCW+arEaW+iLk9q6g9CPIGTkUxxXer/JGv7q
wGb7WHRtfeuTAGK9NOTXNm2Nbwbo3291k3yNK0+/2CaYRXaounawTAG9uQ6QZAeln72gEk9gsLt6
E+Nj8+6gPtqPdSrfvaVluyqWCXurlurEckad1362JDauc+CL90U5ly+5zh7Zz8d476OTJdE8GOae
Uah/RkEdPxUBq0iAQ4V7mIgNX1G9y1vU283U1gvrtN5hqSYBCfcrr21DGeT4feHUx4lfQ/tqm4mM
hucTYsdhl93aBPCuTk6dnWg+mNvO1wBDeXRxYGXJjili1YUiIhBsVuBdAYMywE4uF5OufS/9ZnlO
iWM7IfQ6vjm2ss1WxzQNHYjqVq78Ucfo6C332tyw5qMZbd+bqrzV6znJWriu2oVdpyF1OsrMgl0Y
J1+C6kFzwJppwNGlMIj5cz3IGk57cSwO11mtr3jMBcPQLEcMhR3VJvJb049+dW8UeWdBsXcZxqTB
WwD8VZeCF0ld9k0wY93lU2NZOj4YUMQObsouPKuVNr/09SSmL8uo4bygTpyBt38ggmF5JjWPnukJ
qFbtNJ75kbQ+TP1Ekhm3OqNhUfo/K1t1qc0+/7ok0z7WPEmcoJq+/p388/8IvP5jBoq8ASXCyJns
ZqBEEAX6s6Yi5DTmpWWMV0phnY0WkLExTMVvZEWp4WVJ3szK2qt8zb05O81ud06KdOfFd2JYtl3T
b/lW98GSQ3T/VxHZ1VP3t0Qjo836tbkmqUYkzyD4x7BhhQ+31mNzvArRXj3BWTE+ZOrfivz+/iRs
zXBHs1DRvX/8AZCVnxh61XjNTHgK/MfVyl3tNbv/SJL/LUmSTC8q4j+XJM//N8Ly94f8oUkCqiSp
7Hn8phwaU00DZ+ZfNUnd/Asdbph+/bVBmYjo31RJtME/VEjLRYVE41qbnV0MRoia//W//hR47f7h
//999xLX3j9clcG6mCA4aLCiAAv5jwk8SWtcmSeTe65M4RsRXXMGhj1jZJ8dDZ0mIFh4VDQhmMCC
buJrU8+GE7UOietgs/Ror08l6QqtOnU08bTTVlum1gaWFQ/QaAeLqFfoSeAU1yJFbvV2Vasqe7z2
sF6xnc6mN9oR/g9OSLu+Kyv3omzZfRTJ+MiG1IsjAz97RIbL25UMsbhQZbIR5jI/af4CEGQBZQRz
gxlJB7KGurTsTaNdm1smo6TSglwQ2gVsE5IT0h/kA0pi8dQSeH3tysVi1OwkxWBtq3JxptAhpflk
Dr5pMAMaPsXsLtspKMm0CdKr4P/nmhRlk/n3BYCUV+l5I4+ZZnzjJZ8/LE7v7Zph5n3OSxFHKnD9
PmwsSsIYrTUW6EtVHnOm3Te3c+Q3s7PMBktiFnw0gf9RTmumiqAGahLmWv6I79TgWlQ3ZPqBeilj
2+cr8dDS0Q0U5R+PQw6GPdLnmdbKEQ9OaAvesCG5pzYs7RiEzGg46lBrS/UwGEOHMbwCFdnO435Z
vPkx6MyZQEMuofbC3tXCGF/jIS3z7JPrwXnMC5TArWpM7Z6Bx99PjtsyIU3GhRVw/SVdPLyNNC49
NIvt4VNM0iayyRXf2Y4yXzTS8qzxpWndN3YybAJRYvth43VUmbGcS97FapMN9rA1zHqgcGQ9v6L0
7iwwNQcwnRNn+Fgub9pciZ1P+nLPS3s52qkJxbQyvWPKJPEELjS+sgltLg2g5WpvL3SmTsPiKoPB
Q9m96RbhX/+7L0xbpXeas55LIsCKvwwaKqAp4kTgKBnrE6T2saRmlVqtPNiZrXbjpc9phJkGN9PC
Ziw29I//PFH/W09UBEJ2LP/8iXosy6ym3ulP5vrfH/THM9X3oIJ4puUbDoZb9jl/M9cHBvBf6lXX
pl2QDQS///ZMNX9xgeFQgaHi31v3M3/3jHU9j4a94Ddn+N9y27Pk/fMzlqe5SQSItz/+f3YwwboJ
+jsucOZmCOJGl54miWEYwxfsNvKT7llID/F8ngybtB1+DVFICKBrcyDbBuU72MQ6jAWH1qiozPWb
0j1x19pkxFSzQHHT9ekRE2Jl70HgztpjEeTti4Qu70R0WiQ5N09J+5gyO4X2UPkyLGHVmuFQ6Qt+
c8oTL0BCPMaFsV2Oi7H0NpGfhgRu6VntVtGalEbW2FBB1cUCU4qvye9BPnsfv7ynvR/QW7DoFoAm
QUgwmn1IMBsD6d68BGafEraq3LvRxktcqQGekKntvI6K1JDRWLcYlYzsSeT5/Ehmsb+2iVndViN1
vfWmRqMmwp8SJ6wdPUE/y8WtdEgx8c9LNOZmPiQUtp9MgqFnDrJ7fFE86tMma3ZOjd3Y7FKY+f1o
FsZmcmg+sHvPfCkDXEaZ1ZZPhkm7XZDabwk1JfcOT/0NDg7rYTDz9qia2d6khvmQuktHLNj1ttqM
n2cSWvlgeVp5terx5uioBE5ZsrwWk5d+0Noh9rZHhxs7ARCCFUmrzJ3kTbUck8MhzZI7Bnn7OqbA
ABBHl+Gij1tpNs01Fm31M1dusFOUvpNvpZ2a1UJ3M93gw4kx4hgx5RWulsKj6vgDauZLQJghbNn5
RKJ0Tmps8F3RK/WUt511s6ZgOlvCGx+yTpePoki/E29P353GHTccw8+I/fPGoVMBSgthIZhgGgv3
qXoq26Jih1B2V9Mq0ojsZRvFQfHYlnl/1aaC5yZ37DMGFtJunTldZ5rFNmJyWKo7fKUaBSEbXcXJ
l4VlfBXCt2FJn9cN2mWd51hBhTDOVir106wPnyV//z4Z7PLRUzXRa6Iawc2jO+3R51nNUiHOWWjS
oHe1NZZEueCMXlBTsifkWN90kyvac4f+Yha2fZ5LMxStZe8QQ7q7ZrKWVzYrdHFqfZ+e7Jw8LF1Z
pUQ+VfZGEuLdI4UkO00OZ9cKupOeundKdZJqBLemnKmBV+vnE5NsXaqCqZsWnkmnTmuIyUe4S/9V
44yN9fJGE6i+i72zrSgEwB2JwXPIH1KLuBfueYM8+yYo7RvTXLmFU/PRcaY4VnnzdV4bnfF4vVVe
W+6I6fczZCzz7Njo+biZz+X8qSU4BxuDouhl0F/sIcDjPAfxQYxKuxuBj2zjQSSbXLdfeRh296ao
ph1OhSYqi8Q5znjGv9ru6o/IvY5VUEuVAb5DN9dOHkNwSPfDK2xSuR080osl+QqkBGCR2aWv+jSU
PZkX7P91jChDTinE51bBgctJ8o4i2xVjPkU2w+UNzkn5yNkhOdLvTMEbOtcRNMr0WE3lsgdEQMsi
I9B+KSb3zm4VtR/WeGxnQAIbVjrj42j3X/EwawdNzs6VNWC6ukOazh51bNUa4eSNNFAaH+Z4tKoL
xQPXqvW/N7Jxtq67BF9y5uydbRIPTIF5P8AFze6x8L3XtkD/llikl8x4d4Vy+jBt9f6ta/mWqSoT
m1aU5jkpa0RN0+GS1pMS0JldMjGn5cPMYxcWHc+7smkpQPHq+W0Z4KqCLo4jNXANZvM0vwXzBLK9
ynT5JFu84DrU8QSs6n1D5oFqxoBJ/yFxYuzoApWJ/bPN+Fw6SqdYI2+OolBURWV1X24aUQe3Pvd+
ioaNWGJS/DCmfolM6xs4Szk3+yFo+ApAhp1VBJ+jZnBYn4oVo2GsQA1S59Vu/p0HJE+/pgPT31nB
WdX9CW9LOvBu0eRHodHuE6Z2Tt/olCJz3het3xAWaib/UAxIypcJaMPjxAv7yWpjbpFi5NJD+1fO
t87I2lO6VHMXksZ1vvdc/WQ1B5mw2dJiz6bCTHg3SYMlsgu2wVMD4+sk5xiYXpDXySGW/RHedHKf
lkP5RNmY5YVE0bx9WsRcuMEypq/Ct7utMu3qYGRJ+u6joxDs9THoEfHq7UtitSR2PY7BgGPHIT4q
gXY4WkqpkNwWlkce7T/rwkbsoFR7vOtV1z3Mkyn1DZRT5MgF3y7GVoeYV0hd+PCix5Z8l62evfJO
JtVDT8QdbtzqPlZO8FOf0oEmxjK2bhpFGy8aQNhrpXtHSFUs/ivL/XTqwIGRnFpyoL1IlVsgJNnR
AbRQ8bSNOs4P84Yc+mrYIIaLm4JM+NdBzc4Fsb/81HI9x0+KV6oLXZGNj5BN3a+8R4KtYJO8GzCN
aMjpnmBcKow0OUIJnj4KdCKbh1GCbRti4sPkISMRZ0i1hyx3OxGaVtW+0ttYXK1SJLix4p5DvBlU
C3E+WXzavSxuOCOfBmfx2fdzWZ6wAFSkCFJuVtFAKFykRVlIN3b+DCWEFe12NgP9TpTp+OowRf6A
ZC7fwOUomodwhIRxgFIfTnLWTq2RqweqXtHFra7VPmx97u5nSoIoa6cG7EDoULQHTxvFW5BMNTwt
BtGjMHqLVFyWE6gNvCp/gUZr26HfWP0tt/EzALq0JBZ6UR6556gVGUxdzNFso5nylQdby2v11zjo
Y5vYtl5MoNg0Zz+UdnaLA6HvsQZ4Uc0SmCCVb+OztlJWaI6h2NkXpneZx16ejLR3N64ART6rocOi
zwXnlWKJJqI3W6nj0qeXD9hlSuVhaHSChHnXg/Z3ggv4RMyeHj7UzeTl4th5dluHVVkTs27znvVL
MnRGNExQFYrZFPW2p54G/nUulx+U51p3sc4+3zLd73aSBs9eWlfvTdI1MKXJrGx4xMdVOENV1CLa
bnkiYnXRj5mne3cBg9qbctoSI74gNmQmzkJBpTVb370R500Pe+VrgIc8C/0KrgsiOmYSot3NIfEn
/mexDIV/oNZpvvlFLFU0manxrgJFcVXtiDf0zv7RCQgGRPlk6q/DwgFym+jjwLWkd0NIGs/4DCSb
+m1cuYl2wlYbf8NLWz8TknC7nVWn03nohhmlTtNATzCjMzZaxTFPigd9GWgIqL1rwvDYpBUkSl8D
njmwrp/74NHuA/06YGXeJAHDHYsJYd67JWdD30i8vcQcLUKnVfb3wFtMIKeNSL7W9uxhdKhG1nWG
Bg8jMjrcjUGZJFfAFMt2RAQ5mjmtDovt9JtFWCXUUH24GHgq3KGtfqS5OVDrPOB8dHPm/1CRugJl
37fPCT6v7wgK8U41sKVDfpvLmmawh7vUnMBncswifhM7iORZm+Q2VbB2/ilwvNchch7+ZC0tebRY
413DIv6ljKfyCyuHdK9njsZ8EA+Xli05e63CJTveVkGUIIik1Zic/IWG413dyuHgZwEg79pMim+d
7xltiBOHvWqaOcR5hDDdLT6T5VxohjiNaE8XvsPyYtpZ9hEvWU8gte8PlZBqlwRWfZRlQg1IsbyI
GZMQUo3RviesvB8sKbEbQCX4DS/7jxf5X3iRDRt84/93Sq4/s/f/zd6ZLcdtZFv0i+BAYsZrzVWc
B1GiXhASZWGeMjF//V0J22GJvna33/vF3RE2WWQRBeTZZ++1q58T6L99zR9DsvOLH7rElB2EQ8f2
Uaf/CKAH8DYhRHoYjjWj0/rBDSl+8bEmAzD2yWJ4BNf/nJH9XzSuTX/Z76P1v9EhEaj/MiPbQhPy
oIpbXvAXKl3PtJYuyWToZr5pR4Vo8cXN6IOFkWVa1EGTJ6P5V80QeHpjGLd5bIlrL5HlzeJFzrQV
osr3lJ0N33wsgXcLgcvPoZlBpI1DuFgbvqrcTSDMiZAs1efShXxBOt66I5LkaaVO2jd4FYNlm2cl
63TAvh4x2ODJl3nxKKd+uDOHL2Ut+cwwWL50JNpe6zwdjO0yFNXCQNJMX/AhltMmVcYM882OSXZP
Ibucjd1R7rFvvDb/mvApjrGBlXSdzdSQkreYgaxjkuIOUIT9jU6q29xbooU9twT7ti/qwGektMMM
VFOQ2ccWihCWwCRKru3MH4I9D6yUQHZVeDb2tbx+a1TTvNY0INz2ajbRYQt1BVt6fMNbUb06XQrJ
gsPMfMWiv32Ymyz+YiXwt8Dx1hs6fYjwls3W48lJlAGSyELz4T3bpZoEegBSGs7W6B+LKc1vA7uc
HpzCXg7NDOFd1WdEUbzdLWPiUPU0hTrzcbRS/57cKnCqzC7fJlgaHMfK4N5zBXtgONtP9kwGLFVK
7Z1xtk/R0oiCNlY8Em4HvSqDRngVTCPM6kWJ9jIsBS1mZuyGUD3c1r8OEASrrTTm4sUum/6pd3JO
Ur0ASEMBvfiU+nn0qTMwJDSjS/VlFRrX40IMqasY7GtyidtxipbrJRb9xyKfm3arm8sROmV7xWp/
oCyBzRD7eN3VoQo8HYNTFfsGG122q8YQc4JgHX7DOCvFJqS87kurw/mxmogqxmnJKs3KRvWZJhqo
+DS1UVaSt3Z8XwVhJU4sk9JHDln2Rysu04dwcXk1xHv5JEhLHfo2ca6ElTEkJFC1TozChGtmAmxW
N7SncRbDY0wHx9ajoPLVqGJ5QScOf8UC58uDZ2J8gjw0BukekEL4qOmwI16kuKbJJLa9+8RJmZiG
ABDDJlRL/uYADwoRLUhkxuZS7kIX60xbiuqZv2NO1FIl9/6UqRsl5uTiE4sN94K+GVD/lYP/jlKF
HZdr/RzYramrmWsyfi3/XtSxc9MOTl/vWS82txkLqlRxruZT/mmqRKb7V2LQwbw9NIKYBGmpzuB/
6krEXbeZwmHOPExoQISK6woVDEIWJRndQliMTUU00Pv5CN7Hni+Jm2SndvTuRZBxZHX8ZUtxDgKU
I8OnibasgdaRvniNIswyoog4Pfk9XuVt3lg1/j/lPvW9SyBqTkW31exuEpipeeswXl93GIGPDk2d
G1UrosSAx/dhNOT7wMZBKPm8PEYKd+kmxV79YVrHVYQKM7v3U7LE4c5pGOafnEWBBygQMSoXanZr
nMZevjgcoR+MPAhzVtdMyDajMkRb76bW03Op5+hCT9RNX84PqBTWudfzdq0n72BWxcMobQydv8/l
ADbssNj7DX9Im/EdjTtlr5zclsAHez3hm4z6Q3Zhcc93so322Gs1IEQW8LQ+4CIUZBkiFh1QG7CD
im+j1QStKyR48M+R1hqEVh3Itai7FCECElu8g7WBfUmrFNkiItxB3K1nJIxKaxmRVjVyEiQKdNPC
exh15lW2CiAizM2DqZIP06qOIJME/oxegnBCPLXYo/c9mlpTobz4hbHvzhuz7L5DdmHhjl1jvvK1
HlOa9dOQ2jQ/TX63HbVwQ4HxsLNWNQezZXDyE3J2+PcKHApK6z4oQC2ezou01RU1OfFhDoPhaGnB
SKgZW6Nj+YyLkO4v9Fo5Kb9es7xialA34TQ6B4/MIDA758rTspQZS1hiq1RFcdJRU5uODiddunjq
5XZe1S1Vg6gMtOTVznP4yOofAwLWwOIh1+KYF8pvQJzNS57G4mopw3ZvKNb528adhL7Ngh7YBFx+
zz5ptB1EbgBvWo6DQ1RS7h7Pt4UW6+ZByA9LHvdbw8W9Z4XpgysNwIVa5pOoXigpSH9YPMunoYii
B1cLg/jgCWvW5ryz+TOFzB67XAuJxRR9SbS0aGmR0dJyY6qFR09LkBRCltvO9i5Ky5MTiGAwg+ZH
V0uXrhYxk2yKtuD+CJXn/tvIaMGaJSRO00/zwZ6X8NCPfvHdU1F1u4x7pcXSEfAd7mEtoXKPAX7V
peiqbVK2j7BCwBlq2dXWAiwEMChZk0renFWfDWultn7eP3IRFtSqmMU9BbsYM7S0m2qRVwjz3ifR
vdNy57nUUnAR2OHO6LU8PIrP7iA5H1NU91RqEZldn/Wxwxp0UKvGzO1Q683YJrfkVCqas7QeDRP1
KLREbSDtXlw1zqAH0unsdTwigc96Z9iLntj9b5v032yTLOHqbpC/3ybdcICoae35cZv0+xf9cVAm
AUTMx/EtoPT6LPz7MTmkncQP38eFTHonBVg3ixW6heWEF/9ziUTwD6wT/wF5sn/JqmcZ//MBGXe6
DzoK+z11KmAa9dLsxyWSFKSutZZ2IVCAkFEUsTdQxJpF1owA6AyvJhy/W8N168e0mfVHhiYfuoNN
sSUzne3ZPJlPWZcvdDMxc94lQZfl2EMQOUJfHnFY25eu6gWbmrRpd24w0TxV016t7Zejj4LoJlcD
AR7uZ6zhNrVVXDdYlu/5tAXHkjDuMcKUeERbJ3UQl0a0U33uHZc0kefcsb0bTqLRboHDCS+2p/Vp
U9J4ofV672PaWxpxVloUZlO0tLWTHsILXFsoeXX0WLfYcTepMU7n3vya50v9xc+L4AZpGcyunIJu
z38Q4+L0pgM0F+9ujKYAy6UXFuhWdECdMcw6p1xaxttYy/a732BRt7MqoPS4lL/GkxXxYC8bcQ8i
qj92No9O7gXjJctxGq30X8Qfms8yE3xC5mpib9HYCLBz7N3GUHiuVLMYb5XHOWcjmtq6NaApI2e2
OIjZAGXIqcc8CYYPSdN1T2HYUf1WGIv8ChYw/iSNPA+3vQupFpwK+u1ShTyXg4oKuZydoaVn6cQN
c/Q5PWW368BtOeNHz/Is3umq+Fro4TzUY7rQA/uiR3eQrnfGEruXXHbNhd6thYxJgWXT9dXBnwJN
KaWCi6c/uRCMf1oZCFeRgHep57tp6QCbQnE1C8wYsi49flEtNCitOZBYME6Z1iGmNiqe68pJPuZd
muTbsWrYLswTmevSczOxw16PupGsSgdOg/zcavmDoxZKSL+qIhxgo0Oiy46LGIjqdtT6CR4N7U3k
sfqd2QSBpUF+B6hTKE4+WVLdpx4Pe6ed/etY4qFzgfGBaAnKm6Yzsmtr1XLgFqDr0FGNxuNquQd4
AMpPCJ/pK5Yxfc5sXO/oa5GobszytDQLI8egRaQ6qMTtUrrhA2WBkCrQmhotOiWoT550b6n+G94q
LU6ZWqYaV8Vq0OKVo2WsZVW0Mi1uhVrmMlbFK1rVr1ALYe2qiSVaHhtWpYwskHjtqF2taO5qe2TD
qv0MWY3gSjOKLyBdJZLX3M2PiudjcHLsfMS3iFP3lFqI7+Gq2kWrgtdrMc8ezOSqNRPna++1eFiE
w0W79eWCBBhXAaU/yILYU1EIJy0WLqtuOK8aorPqiY2WFgMtMrpabpSp89XQAqTHou1G9N78q9tQ
ZMc1IepqH9EYw0ihFcxiVTNplpWv3apxzlruJJHU7cpVA+20HIoG1u2aTj4IFaCVtimfZ6kF1FlL
qYEWVfF6oOdroXWCEgLTOSSLq2VY2FyEhKhW32LmQaWVWrCly5HbmtQyrqEF3UFLu0C+XCL+Wu/F
8Ir2C43RfLW0ILxoaXhYVeJwVYyhORYUfiIj56uiHGpxWa46c6Ql53xVn9tViYapQMhi1aeJHzef
h1W1drSA3ZohWrarZW1HC9z1qnUDQRruZy2AR3GIFp6tunioJXJDi+Wels1BUI+vs1OJG1zQqOrd
qrDbLsfFLWGI9i5h+UdUgjXfThhquPQ+uudWmM1TnKtmF+TheCWpyd6WRd7u4CBcHD2fD1VVPITk
HHYDxuJzlnPbrIXTHiezfI4rtz9SDgisFGMXSB6ZSmSFHO512A0cfsxpgbI+TCXeAIJbNWmTvVlr
205hkheYTFEM/ZUD9ANqlSNZDH5cwP5VJ7hVVW5+Cubc4+iUSFt03ae+BwZyF01EUS3G0TuBq/fA
8UyCQCjMR7DB8T23xemIHXc5g0Z9cZ2qemxpAnnsBW2NGzPNopdRetUn25ABNmO/Gim+jfOXoPIY
7dXIxypIGxjD/VTeI3VxWotLFyN/7txCvoXeMiwEWV0Zc9vmkUed7Ay+zQr7Q0t0KOPIW5a3WWjy
43o5KzVFVAk0ttHwUcfkucFs5l23gh9/mfA9uW4VYTNeuujJCaR3ztJ8fI57I+DAS5XFr7b2JlWr
TQmeRn09a+9SyEj3BPXIP8f84m+N9jiNs3RJ0SHFTNoBhR6MGWoBaHeKBei/zJmJEYqOuE1HgiZf
rVS9dlVZ3YIvKsWIBa3lvi1QYFztwIpWM9Ys8uhxRMuu2U7As61jplzt3Zq1iyvWfi79fj7jgxaY
QxZ54nbhHzGIGXf5agazrNF9gPuYEJVwUrJHBlg92U4Nr2N282XWvjKyhOMxnMPwPGjXmYxqOiW1
E43PE6Y0Kh7Y+axWNSgy2Nbo3MHBtprZeu1rG5EuEO202w07pdgn2gGXtYVz12tXHNVX05mMbZpu
Ghy1FeY5U7voxGqoc7W3LtUuO1LJ+Vlp5121mvDS1ZAHEZiHNJKVuyWh7R/SIcvvI+3iYyHPbNMJ
D1wzHj9Lu/06bAos/VYT4DKO7rKX0rLqpwqbYEp5c7QfEhJeV1RXYiSEiUWSbyjH8DXVTkMX0H57
760GRKxBBPAWz8tdAinYAK4tD3TdsfnNvTivVkYe/LzzlMvNuBRj9EM7YBzS/scm9DT+qdIdytgj
F2HV2VUnKaQ59Z2RfHIb202/WLAOAKivnZlyXGQMcwELCnWaQkwT5Zr1b1WbXLKWzC84LkA4fEH2
f+XsO33Mc6N6y4bJYgfU+89CV3i2dHmycJmpnKXeE+h9s/V7lmE+3Z8eHaDcAL87dIJmnffqA3b5
CiuCNYOjq0MVHaL+6iT3g+KeVOF+dErjmj+OtQl0+WiVd+13ewEBRM4WOwbpc/b1NMqmxQkYYPdg
uyOUcVB8zIyNDOP4mdiDBKpvLQ/JwnkHa+Vah/q/Eeq/GaGEEwaI838/Qp3r8d2eYf2CPwzO5i/C
9X0WFj8tGULvF/JlpBzov8Gr91Pfl62NeAKaEi49vWP4c8ngQL2lIQS4HKY+Z0WkvDM3/5PZmVqZ
9zOUbbtMGixAQiY228Zh/eMMRaNqN1R+GlzMtpyujIzn5Jhb+eNku/m3shq4664rcLI9rMMpFGYz
vu7I13V55CvjnhUiS3Q2p8O9Y3fRS76gkFy1et+edIT3KQfXC/GoQkLbtut2ngbDPfs6/2V2u/Gh
B7jKcW0ui+jCgaX4Nug9/9D2wUsCoAz/wWoE6FZTQKX9Aay7z4l2DJCKLPbZaiPwVktBpd0FmMSL
X8GO0NqA8yALp+Fjl7bOI54JjAn90ETfO+1WiI3hJiclyLK3SjM+tLgaaAocPk5xW245OSbfIZBi
fQhjF5SqnPz7hsw8W5PZVogl8cRtVwr6FUBLfvdLw3ioq4z4oT+U8e1gWBQurraLGEMDLsfadq6t
JMvBraC5sPIfSSgunDhPhRepPcjC5FVAVp+2dlAGR6WtkxxeQV3MIknuEF2xSFD1fkrHIj6CiQsu
NDgNR7OeGnu3lKX3VCbUox+XKil8qr05RmKQsnosOkAXoFU4dfhtFiYICA6SPoOgPpwgpXVbK8rb
Sx/l2Z64lLdsMOBBhGun8Epy+l3NmRXIqSa4dVh5oJ0OPsdzv9Q1bUl9yg1TsciJgm4b0i2L5Xnx
mqe2GLuL8AOsGDipH+oV0G1oVjejEyniQBO80xXmzUJ4+FT0wBK9FfYN4oqcDiDxiXbzGB44PBPQ
4DFP8H2h4IWTbGa3vELEiTwTQx01WtxMoYzTow5w3EtgjwdAyCHrgCM3VzS5oSnlY8xEvoFpXDBC
O0v3VkmU21NEuvIl6qfsPNhVu1/CObPPUEOGL40I2cuMku26RqSHKy090+B0UYfsrqZUjHdLp+Ls
pTWZtoeHxQhSeHNiwWN39MWQPo6zn9xDUJhF8Y2/roXJPyllyns7MRYZ6tpc5FxD4vX8MrqNFQn7
UtQkopxuIAc3ekjYwvoQB7xGpNpdVixPjqLWYazI/Ww7IYbqFFVCczGxOmAq9LYDXXcXPED5QZV5
ycfbltu5ZmKM83HjV2y7aaGq98qki6DtRHTIEmoKDL+zIBaGcLpiu9wVueAEFRIqNBE5ptp5JGhz
ooDevV4aJ9rOpsQcZVbziYcq73s/TQ30BwdpowoQVjZO1ZrIMJTK7JTqafaUEbHebOkuVinLfYp7
9owzc7zubRjXI8iQY+viHAM4sbRUBLX9hRBt+TiLyqk2ae25Ry+rwLeE6mFJ+GDmdfYdRtoHYYDl
KIL8WyBrZ5d5XrKp00w9G71V3Bbj5G9VxVM4nVzxJJ2cu1ZAxJPVDg4008OtRx402WRjHGzxU5HX
7PN7cr0voSOLbbzwwTYoj8i6+NEj2g6ZVmTbCOTjNkvNwd2wwgtOcvFIo+eefrfr8dm0beqWsCWe
/dpZ9lbhgQ+wMuvRa7RFhrLsPXsX9wx+otx7QHamTeyo/gZdw9y3U0YwmmjiR7twnE9+SQt8krMW
mZqE9VLf+c+sqfurZvSKiZuU4p6itSfyaW5k0J8+0UOT5PFyZ+Ye71wVE8gYuDfmMRo/+QTn1JN0
uB6FEU4s5eiEj6yl33aVWaI1uPGWbGd7W/bwj31ZaheF9cX0WAuR0R84hZcLOkTb7QFNAMm1eVMe
RnaQ+2jBGUqKvODdtuyMDyo6dviWpjMPkcAesOmlUzehQxnVdYoR8S5TAUlF04XBWeU0k4NN3ZtB
U+0yx+8PUgXlJxY6wX3SxRiXYv78nzKgO5bbk8HPp+pODH2KYyw2n4m8FN/V7HSvvoidJ5/G3oe2
TeL9zPnyUEAuuRmWLjjjC1WQfVkO793AKrjpJmn/lDo2cJBE2V9sxSVt2+1Iu3pb3QSiUafJcMWd
otxqu84hqhznp1iUXgDaRaS33RCy3GDfda1csmxm4mbbIVM5cdmAW2YR33H2zU4piRIAJb0fgMsM
fGx6dryDisu2GZFiuZhFkxxKtu5k1oroQ0L0OtmUjas+o6BTRrPQ7nBtDbk6ATltFf686WvZ9TRE
2M3ybA82vqMoo5OBIEEXEzZSH+AvWNfUs4/XKCrgKQvPzLje2uTR9XrxBDrIgp2eNZDkW6y20DmT
j03bKOi0Hv1oqsZ3wI2pPfFEn74kOXF/O3F8telhLe3BHRDdtZwFUnnfXegveujWSTb+baw1W0/v
B2a2QIy88zr/gjKR6UeHdQqDcVd7PU+iXI/Myzo9V3qQJjDV7uZ1um70oB3okTvSwzesUObwZJ3J
pR7P42TujyMT+zhN7ZERMwadzzjPn7LY9XrEt/Ww7zL197HR7FotBPzvfPxfnY85ohLw+Pvz8RUl
EP1bPv+4YhC/fdEfKwZIYn74B/Xvhx1DEP7icnQmF0hIJGBLR1rvjy6I8BfhEGiGTmbTswo88MdN
A2d2gnx4dFhF6K/6F6dk8Q4J6AREVD0rcEObfnAoXu+4ZLZnJzJYqJAeBJ9PVoPCfxhFvBDKos8b
NF54GcyvmRbjm1WXB4YZwq4duhNJhOFot6I9skwGfPrD2/j/pHtd6935nR+NX47Vh4mm7QjzfXXl
pNzZza3AO/t0G9R3IY+Nu2CBJcpqMXLzjejhpqNXOPtURpsuxr5gNAMgBx7v0begqsSDgobYyn0z
+6X/cWmM+BZr9IhYlSjxWiaYOiXpmmY58Ogwgl3hZmBFcAEEyoD90RnBCZrwsnPMvCLfIorRQU+s
obHJDyjC8amejDLDq+wWLU54Vcw77htsn/GxhJdA9kL7fbL9JMNn4ogJpOxwDOz7RXg9AnFTbOBi
lcMGtaHA+zRm7ddyLk1wvTbg08Eh5r9F2uHgGKDYisMQWUlxAYhT5MgYc1HgeLHJ07fUkY3xiOsv
eqHYwDjKdJGXNs7Ese9t9ZaaibwLSxJGXqauCJFfGmAxz36VTgS/oQj7qu8gUyTDZTIGY5f6C6af
ApXutnXs+bqKk4ORApnBiyLqR8MJX007UxuDuqd6t9BV+ImW0cbfmL073hiYTB6wjZJZ8JNZ7cd0
mK5jf3ky+7i4k3OfQsRCDUev80R8CHLDATgDpSNsErWZXAhGWJjM1Hs0g7x5HAC7bMsoKO/dYfEh
B+H5zm94CCv7QxbjvJyEkd4tS7vnWGYd2rAY6QczKWRPMC1OXuMeCZ9Xh8bv2FQI6fVbxYF7v6DH
nyY7avbk+42NvZigcYDQnTk1j1ukEO+Bd729gqYlDxn1CpdY2OFF0zoviTCLeBdVZvGp6YR6rn2O
ae0oANrmvcFwoNKFzJA1XSPH+99iP/EOGGXbPWYrGFDW0G2LeZB7K607UG3J4ByWdkSWbvIm+ZJz
2W9sS07bjittsxBTfDR9Yt4okMOVO6p+j8QdHp02KfaAeGiBGiFXLRXdWklXSuxki7WJZZpwSUMp
jw4jD9QZPdHxPrl8ky3UKMKfAbK6G7JlsOIsQaOa518t0Pg3LbmFXTBN8kSEAvddx3n7lejoQi4I
98TZGrxM7urRZkOydMQiqN6z0F99V6lgY7Wlb2GmoolyY9rhvCviIl5IMUXGszsp/DGOUXTnENvU
Vdi4xDgm3sfzABFCbUpRJNcxJ7orIgm8ew5Eqa0z6MltAJNG30O2oczGeWPHM8LhKEb5vIxNdR0W
AEPgSbQ5omwWHew6BPgUpPrTlQQtHlsCssORE6IN6aqjJMWvcNMe/bz2znknP4TJuHz1h2XaR6Ny
ziFNDRvGNybiRkDO4k44vg4Jo+WmAf5pbsp4qcQuTyWbPGKk40xmRfqfq8gP+51LEATEBBCZ4RZ7
mnOeBGeTDSg1H9Pu0CXltW7/tDbhPAznOvZqF694wWSeMagRT6s9uRnS2LrDeTY+eHIQHIUqKkIY
51Vx5/DBwGUXJOCRQYEbnCIFQaWGE/qtx+3gqkzAWZBZKsoXkrst0GS7q/cTaPmbSJuyDIjsaudr
q1aqTVs+md9iJ/rU2Zna1OVxjQL40VavYXHlzWglyX1qjfmHRlvCAm0Oi+eeTFAzcsZcvWOuyvM3
KlZxlKWru4xR0rtX6VwYn8gn4j+btBXNWl1p/upQixuWFgdHG9fkYreXuRTjKwQt7Ira4EYTRnvi
oL9bDM+AP6KNcObqieu0PS4J6bvxx0E+uXaNey4SXvIgXMv6WA9l+ujPUylOSqr4HoZCQzJy7nKq
7fxEfa5nCLIbh/CHe5TathdpA1/S0mSG9X8abjqsk7hJxegm2OUDvB4558Y7Y9J2QHcguMPeshu+
c3/HXWck46H1QTV5RshLxKG5XBOssQ/ZbGdnmVvTvh2xIXJvmM6ZtiYSHhH8g4uO+zwf8hxTzmY2
a21L0iUq4J7wN2ba6ihW16M/W9oBqTBDsh7l9DewLbjq6Apf/2wnlklXJfF3hlSbX3IQ/l4l3ltm
498ZA6eBSz7ZL9jaaKBE+L4P6YrkVcs3q9U+zdDN7bvJaK6ziFv/4hbX8RxEWDfrc+gTX/BcgyoE
URq7wASA2TROdju78D0d9Ha+YJmsu4oPOrkf7SAld2qyu+6tXZmwuugl/0gD0/icaQeqtOzpynFb
p9iqJsGh6rJVHbRrFcypv5MEZY76XPK10O5WrlLX3rLOxfTqrAbYWXthFbg6uv4CW17ZgfbTunaC
cVaoxXf2/WwQ6cRnF9qHWdIAsyPbY754WddV+1Y7c8mHYtKdV8Nu7GjzbrYaebvV1Bsk/gj8IdCO
u9X2C81GvkJJzV84wvHnAr/lZMOdYTr542x6T/kUucdsNRPbdD8t9E0k9o1a7cY4fqy7KK9wzXVJ
/XnWvuROO5Sx7PL3AtmGcdnAn/DZJq/G98TXbGmHM7IQ9jmahsuboFXiWnE741OkfdHxapHm3IVd
uggg/mxwlORfkGNflSHoapmFjcU1C5tLhsnTRxIKDIQh7MZUiBYRtQ9G3ZaPoD2721qHch0dz53W
pK4OndBZoAO8vVKPcTjysAbEcgMlkm77mo/YdYr+6+7wXOG0Gp2UlJxbOhgidU1NpEPDWBHbr0HY
NgMLMiO84LaC9YdmCwOVGGTIzKoTyFKHkYM1lxzqiHK3ppWbtCDnORmLD5EiywZ2bgtBjnHNOcs1
88zxRH601iT0YOtUNAENYodrVtrkGoj2oY5QD5nkSYBFompPcDWdiX7KKAGyRGqMnGFhB0+TjmTX
azrb0UHtQObcaJNQA9Bqr8huZDLn05ZbO7tBWqxfJK0bj7hr/c8tnQrHerWB5DAt3xwq3km4+G11
bJVEzjXiEkdJIhYeGa2f9MdU204s0mzlJdC2lLj3gaBWppNuCzM2z02Q4WKp6BTZKLun7WXCCmx3
V14wW8iW/xvr/quxLrQC1gF/P9Zd1z1FXe8zFr991R9zXfALYruFMdn+bVuBG+wP95gDihooDwgC
D6w84v2fkx2EeIuhC3AB2xEcZn+CCCy+Yci4ycaE0BxHo38Fe7HfTXYY1Ug0IhK4Os3hI5b/vP5I
Zzn2FKfIMztqSvmyzBCPZtIu9F2kzaFuswDcXeObX5XhR89+EgLPK6voYtBmflE8/7d+4bObNL3q
SPvJoJ8pBb5TzuvPARD1nZ80BK1rswu3AnvnnaiM/tdMktSYkrh4cSzUs6YMUkh2LHFr0wGXRq/U
QB0aWq2ITZbGXcmKm/uQ99RX/fQf8EjvaDe8A47D6OjyNmhixHs8UsZhjUG1ac4cNad71hDhkTNL
uLW6Tv9e/Nw/XCL/38j688JpfT34OgD82WD5+AB/fsctg+1DnOfNeTSkvZni4qsWVrdpxHvwz6/0
Lj+jX8m3LbYL0LeRFmz9m//AmFhQpnDWeQUbLGY/i9s3J0kAjYCr0yfwf85xTrLo8Z9f9B3San1R
0BvoBVxMAeStn180My2M65w+z73H/XBjaJ+wYvPm7vrJhQD971/NReGA2BHA0NKYjx9/xTgMxrQq
M1iv5ujmN5UslwO0K5YRfRE+//NriXfMDv2rQSXkRXwbbAfrzJ9fbAKbmYAoT89tMhWo+NTlYi9u
y3oXSMGGCT75Xc84fz2qfDjBy+iaPUV56l//zmBDAp/UFoqQzwr05x8Daog/lz0nxhbfAw9aNSsq
36LoOfQIhP+HF/vrNeSaQp+GA0ym9IK+U34kg7LdSS8jYrssD3Ug1a4z+AQTFM0TOJopirxf0ZP1
H173r5eRu9pkGZQ9ijDMd/elPM7GNPaa7FyN7cChnL/maPfjuKlSCLX//Id991oOjYAsbLSOxp9X
mHrZ/ONF5GAiFUMSpueUeR6P/OzDHDTlfBXTxvXhn19Lf68fiG/ra+FH5q0ER+e44t0fLys7ZhTO
budlXkaxqzktXIrUHn53e/9E9fqR4vVeFtO/Ez5ytufcZLhcrZ9/p94rlPTqKQX1S98npxnmiY0z
Vwjsg+0+JSm99puJ/A0+GwQkitvKOPmtpOJvf4Z3147+XVkLcqODpmPhh3537TCc5WnrdvwMgwLQ
Jejf28R4v24iey4vdRwwznr2/B/u5+tb+O4ttnyHX9yG8QMu4N2fc8AEXS+RD4gR7MRHCdHz4tnO
fNtgJTpKu6HVrjPqCf/OPMX+Nhr7eTiPXjV9Y2veyreGBfeFjkVyKZphFmG1u0RLZjz885Xw//2c
lK1wNPA5HRCyfPf25K4djYtvGCfT9r2v89w7cju0BWMWhJ7RA9DFCLaZM8MHNFOP+Y05WKAcbYqk
zn1eO1dhF0Znonj2bWh4yj9Aga8z4s+hPxz/+Wf961UbmLybJjglTiTe+x/VDClKUsWYgsA2ae3K
SX3nzC6q2//z6/z1kwh0iT8ZU0jAP98/G1PD4k0xVIrfpF4ewlQbf6u8dq9ghrlP//xa72/nXJ6B
CdHJ4unoopVrBf/Hj/0cKFc5U8btnFK3XRxEw469U78lAJazBmzibTOBzBf95L8aZRUfGWm6//DG
CtPVn8SfL9fAJrFHwIBDAT/Ou6dKIRvD4pMRnbBJyfnsFxY30y6c7OYc983yAHbO/OomEdhTqLyk
LJski/n/cDg21EK5V/SjRZcQ4+Q92zer36g2a+hBpv4CuHpeLjdFovCVQDZ9XAo7+j6QlHoJ5mK5
wVZCv1jYSk8vCXO20YF7NUiTGy6LPevRxaz/5CWNeepId10nJOJpl21SA4r9uDzMcWT3mwLB6a4E
mfKliKitXQyOcUACSbuGUxV9LwPDbS5V2bIqrTCenEhqOgqpNOmBd/tSnxFq0BubqrWcLwmwi7eq
L+0PI76TdjNFQwkdnd7y78XQOeOupJcggbiaJTcEFEu6CLm1CDmkX/uEm3etYvc7ynJgkdPj2Mg4
ZlKcMaZh3MOk9pzj6JgchmjUU98CH3hrlbX+a9COMnhkm831xqc/zg95HfLypOoMgEOKeyeUAv91
IUa2m/IwvvH11yoGXbK5LrjuNh0VjoK0MJ4xBs83PGeKl7adx7v17Y28sdtbVWI+EBBIcpDWfpGc
IxF79sWCMnOTAybAt7kkGUrzercCd3MlOzzn20BMxueqzrkia3MS5rYoxHLqiXQgBgFlVltpmskz
dHDnYy9NSjAs0gf3mkuh18d8nxHv5w30CyoDWz/9Ks2QXpFIyjkGbBoWywbypPtE5NP+EFSDtDaG
xXtb2lb6tYhL6yCwE3xBZqLtkA9NAbEjLZcHd0To2nY5bb/m0E536QxFb+c7Iv1ceB23Jny7II5M
UDm2vg5LTQ0LeuwF25moSbpbJsEBRpT1cqBvkWvJL7vlJh5nymoiRq9506lheShdg8WRpsjs+kSx
/c74BVCBMzyrW8UFticS2HxJxthk1xJw9dKdN93LCPPUqacs4ZZEmfHsYe3Q6WBnvomNIrvkQbEP
F4S6STrTHU2O7QGojgAhRmNHS1/4djZq+RBjwTybgayuWJ7oVtoi3XmWMm+EXS2XvjW9k+270XP8
f+yd127dSBaun4gAU1WRtzsHbQVbkmXfEJItM+difPrzUT0YtGUfGXOuz8UMMJjuXWKqWutff9Bq
W7qLwFcW6WVitTXuDeomn9U+jWcMKYkaxZshcb56aJZXZCvAW5o0YyBiA01jnAEdbXtt4Ti580eU
chiAYAjNXYV4Gfc3cVhMp8Tyd1EE7wbmVEmWgMO0xUCKipzBX5EPk5yy1GvWGHZnmJAsCThLLrAW
7teGmdMFEfFNM+IPhIXjuOknz11z4BBfWccPMpA4tbSVfc5QgpsdjNRKF8M+9YkNJc96ISOZEsNG
Qi5jP/rURtMLPhrPVWe024Q03M0koafYYE5Hw/Se6kWmhyVlla2n0eNU6yr7W+64pxnbPqj18XUk
Y6i1rrzv++BcFmheNDae28idxlOU5WzA7lIj5fZ0LWPHuaAGre+sOGtPRk8mwDzLq1TVk0eAe46D
lU8SQ22H7SsUpOowWSWamSLoAwynQic5WaVbWqvACNVVJzL+oDIjIwq8154fxOw6u3HIoE3rnpAX
yET1DYWSG20GuQzOlJk9EDcWPgBZDp+nUlA/lC2hPCuSFKdLqmZncS5ROzcl2CjJkeaMmcTovvZz
FqWKvjSh+ckTw/BJDdO0deau2y7nD7SZsiLDBYVVfttqQEHFl5YdGVlSCtgpLk7NRC2Segyr0kK2
a2mqmK2oGGDKoFQizsBXhyqh9el4/zY5Zd7On02wLhIzq3VT2flNa+pHlc0EqzBou3brGQezEBOB
ZKMlPPIdM00IO1Wb7ookFQs1vt1J1YVfNLzis9ONGx0HSJ+GzkRXTeLGNycZ8VAXBQ4/OAs2xrHw
m+gEWwQltT2gdJj7nBczoXagRciMu2xq1DafGizBIa6YOawusrS9n9od4VzJwrLv7VyoL+MAg3dv
ithAEzxAfis76jGisA7VPPvXo1FLXOeYVDllWa0NXasDHbR/gCNt61Vldc1rZXvethqS6VRr56Jy
17z4QYNxmutbV+DIBSVMoVAzZ/5dFtQB8CqqMZr/JHKBKRrr3iC0c23pzD/xUFGFC3iTHMJkPxOE
5H4fZ7O9UzgHHMe6IIK8xDbck7wC8LLQhQeh2A8KCzgJYQMfmth9SHFBuA116yCztpJjkNT2hTsY
bxyEQ3UfWPteCF5sv7hI4IN1kPv2bVhn4gC671zBcYYhWpHyFYja2uTeUO4zkwzobG69525x1mGj
qdd9y5Bv7emyISoEx/591Bc2ngkDoyFSiHG1MUfnujO98sacyRMwCfOWq6o1kmI7pUbpYvfQZ/ss
LdRXQXLuPZcWnmH9eCXm7G52nAx/etW041dwUDsMeQ2s/53KZ6TOPJsznTz1ZkEmxTUd+5IPi6Fd
0FvlKbMmzdelq8uQ5NltJYW+8dpxPDh1G/nr2PcO+Tg3x8EjygaigXcu6zG4JB0es27Y5y9LFiiR
K5Vff3Hho+6kTNKfvshxxqwUI1nk1GBJ5Ew9qrb6lvPT26YuGR/4YibsoCUn+tlkJIEbgNESr1Z1
1LKeRapvTYLyxiUR/ExaB4HDJdN40cXbNLe/D8iFMKStiHCHH0FkeBhOF8Z35Yuyiv5EuDrTDp8z
EAB23k8C1h+DN31rmX37kjQpe3adcWqwCTRpqNe9S9qEeNDEa6v2Owxpj2gStxijn5GBk4COUZPw
YeuCNkkbP2sZFZdRVPZ1PIjuAcu//sVtYu9r2PkYRC2WFZg7EU8D8C1gEKt8DSJSHAzpTifmrdhx
5rL/MmnYWWaaE4Lk9RhtJPUyuRxSa00VBeHBntRGZzWohl0HkGyz0eGv0uPBLRLz4g5xBg1y4Mxg
lEWSb9Z1EjvNtIy6FRFC48EKFqJrg8nGRrt2yXY2ESrgIY8kS4us3yNyPY4RC3SI9xJUfh22s3GP
Us7c+Skm6xWHwt4xK32q5rj7XtEbLdORjOCxnLuA0OpbYC+vMoiSeYlUZRNqxvT7IE0neJyE7Twb
dmX8tKF+XAUesndRzAlpePzs6I7+g0U07cruRPMtqNyYctL010zgHyiMiWoNpAlRsP4kHSKLF/Or
me01yAJeqvzRFIW5MknaUf2YrhJVzGtTeTs8hTHjL2CLQaXMVyPFyUYpkpatooHlR4+9KhxCu/0x
fkkzOyrWBn0y7hm65KhcAj0Me9fJ4RVvPH9PL++ua4YGuxRi/DrN5clukSVZcY8AVyz53aR4QdQz
yGjmdTaT0TpPIid/wYJDzQ9HZeft7alOV3k+ZXscXcbPtUR6YndeeCHS+qdRMWaoZ/LgZN/bpxhg
d4ssgzDoZsoOvgk8YI89aelV0+2rSCOs1VAq6fE5dSiETvhzuPjgxPUuHzSMXT0mV6k17lMCc1YO
BdeaplriOz3eDNCSMA4c5UE05KiYeU8ed12RaEDesU0peDtarbnSWYKNs25fdWOU28oo570l48Vw
xkfhaOS7ZqrkGRmIvZoZfOCVgr2t8RxLd1cG0USd4l9jyUG0cv11yGe0QMEJMt1D1QQXtlwAIyiA
Z/JGfyZ1+Gj5/idlF/uKahrbUdL6zBjbaxzWVmjlXiyBxhR9DLbUhiUeyiWizyztl9G3KKyMkE0+
so+ZbPTGt81d0lUwENQAG1R+z3vSguwcVBsvAzqCcOi6L7Mzfx9JgpBJB+lEZfGwnvwp/GLiKo0k
rPHSE/wdXIymCV5v7OytedvX8dPYj3jd6ehK1A+m13cQg2p/G7XxZ+WE0UENfrpu6r57MuzG244D
RKueHuaq6xqsv4g04zOfzJNwYvUkW7dgoFRLYraioTnGtQQeHZKlnSAmeNyX0F+3iIlTFyIl0dw4
NxrNLsrHT8KW/g/42OgSjSoD0CHJu/XMvd3bg3Nm+k0sH1YL/Xib2c3ye3adJs/IBuQAcAFXDPGa
5o1WQ8r4F1TTJQTGxPgYzRy24KuUeuignE6RFw+ZN960RpkgoPYBTWU70HKmxH00nR189cI0+NkG
kg+QVRkxCDgQDaUIjdTG9kraopDXvtuUbC/gTMtMYyq74CtB0MY2MGp6jNIWGInM43XNGffo1cF0
MQg7W2NEZGz1VEvzOjEE2eban2g7kE9SRCA4W5PXSHdixWP/msz2cJPICR80K513VohgKkqH4Cvy
dkDu0FXWJ6sVeivxk6vAuyDGEcsmxUVH/dLy+pqo8UhULa7MPaVDZkhzX1lOc6S256eJXjLwwKFB
ZzwLxU5Ziv4KQ6pvMsvtTdxQ/q3cqLoVDcZUcN6PRYWt88yRf7TTloO0dYKTEwlAAezsL+RvgREs
k5q39frKNbYTzJFjIB1mNgSi7U3l5k9v/wgpfvYnU9L2lyrx90qI+YA8u3puc5yl12NjgxJ4znAz
zJQ9Bs0ms565kJ/9lJuJw50gg1LXuzegmJhIxihj6W26FNw4y+OKAIo48veGz5+YR0N6krMu9jIX
7Zcy1lxAnPCL7CMzrLxuvBVxZj3lnclTRyvK3zyMzbERxXibjtS7M6Ewhznt5stYTZMmtZHrcjHG
vq8EbV/dR1W5FlNS7ynV6O27LlPNpk+DISUeCVQE8JLNoLPoTkxsY0q3F/UxDcw85/03Z+PKL8Pq
GfAv3ptpAqLozWe/aVpUCZmvgWQIS8A8L5zLncb31L3Kam1eCwgh5zKZmZDNAvAqmNPT23tnxMW8
6xOegDPjUINJNHo13UJN7wlS4u+LUOYYDI8BRWiz7rJuuSdZx5TN4n/yrMbrUvXcNkDK9ZJ+d7EL
q9iXCxSH4H++KAxwb5B1eJuS6PKdJMv5ol2T3/b75QezRH4Obd/A5br3yMWD36NV5W3GQplPucm/
AgOhOapi+X9Lzd2y5MgLazlquvT80BaCly+InDLMp4gcQWJRNAmncct7HxmU1xapX3yRS8NPqFHw
c7ZcQKWEt8mZ+VFck8tnoMQCl8DC7h809rVXvjUEpx5ThucgMkdMfCM+HSPiE3adjtnkoINTUFnl
c6paSGH1aOC/0PaZCWsgC6xPNAdcYQFFdAk/ClMqYLgLe7+I7Sv6luaL9pfbmxOwdOpKblPflvan
IdVYdy0frN2m0Y98zqtnjENZeuza/kT8UnDUQK7YOnvoIWcU8qEJIqdr/j2/IQyLzfelEy3Kf4vI
vkpX3wvT8xEABYiX+iY4mZqno3XAxz7yBQbd5INYFP5eN73ehqWcLg4Q+KXK++BrM8BlXc9yts5Z
aFs3hSODk8gc/nJN5yM2Bdvh3nQE4AdjUW8jlrdgqIDmRCWAFAR68XXqQe5Dm9rxlqjZfAnNpEKz
4Bl4E0cV33TZiGBT0p3CAGR/9F3uFHZAxj2q9eCnCiou2NfLO9iYJKkpUQUnSGZ5QB0wzQdDdd5G
eYq2z5NR/+pJ+mTyvqzxqSV169vYe0yhWgryBii1CrcRZQUnI0alV1bbF9fRoLv72By8H1XvBj/j
coQ9LPAfJt+Vk8mNh3o3CTWhOkOgc+z9OviaSETUaM9RzmxUCcC9yaq4nP6Bn/+/leTfrCRxogH9
/r8THS7PcfH6C3n9n3/jPyQHSQCNI8mBcuwlWAGnnP+SHJSFkyTnB0R0S1G3gvj/h73uEtEgPIB+
hfDyzSnnv+x1F/qDQLgDKm75DASgP/wP7PX3QwWmCTTM/A6zKNjr8t08aPLxviT5FAZBAJNrK6YL
Got/3Y2/z/SZ5UHyENhrM8yBbP/Gn//XpJ0R0lIc+vOhx3smnT0sYEgZldzS/97z/4dVlgv91yqI
xsZRRKyiim+t8a0cX7X4C2Xg93v164W8G0+quHRp3Vmim++UeTfFm3p++fgqLMQJ70Yengen1WXI
Y/NmWNZ70snilJCEfd0chFE030vGv8OWDcHeUtfOBxHgronWn90z6ziiWxO/g9YZtwjUrP009sM+
rprm0Y5mxyILrk02jVZ3eLP3YkMtOlz5+NfQHTTmxtFjj+t/EHyGA0f1pfIuuZ8WKE0lKjm3sgde
LwELvApfQq/FV9PqDx3ZBlCTI+zwmU9vUkNFF3KlJ5wZu3Il46akoegoB8xMnU3UBsyHEBOuIjFF
F7M2JPt3BpPaBBiNDIGNXZh3I8aFmLdDee+uOj+fH7DmyTZRFRHgp+rv0s4Vs8acxECj7jetmvO9
a7dXbmrrh7GY3Lsh6Ky9AWa1LclGp8xBcZZ1lrsjPBf+21hZF48Of0t66EhO/Nh/cpTmRzgQrtSc
TNty9jCG6qfWugRYqh5KwIF1WHbRXZD0w3dfYxrYzw6pkjIY1Vr1KAOMeH4dsBd4wgKpSTZE4M4P
DCeFg4ef9do0o5GtGaPpn0btEgwyJpl+JMSctOpRaveuh9iOJwA3GBbHpaRN1yvmMtiITkJCCw40
dubgHHCBMVgNECchzCUYEchGKxiIiXGdhO6rbmElDpPufiTz+ODO9quP2PnraKPQczsjftIpolVz
AvhdNVFt7YvBfV0qYn8VDfWMSwRM/4Th3kjbQDpDZ/J7+cjfkYwqPeW+aB9jA2sYMhTVOfe6iBN5
CLaOaBBHwEhE1UcWZ1g4/cZvqmYHq9rcQ2efAYUwZ8J+ZQq2HnY5FOKZF54EoP2BZooF7Fmu6zrR
e8JWUoyRkv5zWs7dZ41CjV7TJ7A6xeXvDoMjqPBZkJ4Ya2OwZ5TdtmdyfOP53E6yya1gk4Plbmz2
zms9kLV9TBjT7KqMACTc02OiQLqGagg6fMhwLsbbq+jScYV9o7ixMyvZR2Fo7i23CV4CpNXor20j
uLYHH4w5jRhpLVxnvP0B+m6miMzTKZzkGsG6e5qqpr6qjaW5yef+KP1K3gaGY+yh5jq3ysrDq8EV
JD3W1EdwpyGgit5k+gIAga2ThrDcjUgMSfgKXjQTSHQcQ6lXjtEZ+5Jx0E83Sb2fwFt63eJjeG4w
DXiJfNPahl3t4p2Kq//WaLUPHuwv9yNA0rmx5vFHxqwmWbf9mG2jkFml1VrTISf75wqnbvee3mHe
BpOHd42DeHHvqaLZC4QBT54d9FDxRXRn5rV56NEayo3bjZT1Ku4BakE5v1speuqaANlrzP+H58Zx
ikvRhf4NZH3nniaAmRKCBmM71pY4D3Y43To9jSGkde8Wz+/iGZe04a6ZpvF2TCJ9Pba1vLJGymkU
zuKcVnRhVi36Neo8+bmCRr7RkEMwKAWpWwvTZoEaCXtEGggu6s1sqmKFmWmqVoWUYsP8v0TzM5j4
bUidr6KsjIiY6JMfYpbtAR/7dkt8fbvn1WB4idvyrpqqdo9DBmasbRXjnyQiyNCmW5+zQcJZj8o6
up+p+MIVScn8pggiuUl83L4YKc4n/trw3rbK+TSlU31mdjCtMxHE9TqRBamZIk/8o0fFsIMzLJkI
hv5RtD49Er3ElgANtEdRGqPRlqSWrkEJaXOx09ni3dkc/+kqoxqPEyi4xlYFXYAIhvzTNWkE3Iex
nPHypEu6LbKmfkGviblc2ad3GSpT4ofNaa3ZBb6RdTATkqzUAfvG/pWstnlnwzo5v/VMQxln3opE
CZpbHKNekKgwcMyo3X+2PhPyqcVkE9IQDe/SYtmFFJgL0BvBGskBo4RaumAYja0Hrt17KeUo7/Cb
5bG3ca1wmcwsSzL7A1kBhenX3WRTuzvZAqyluv2iRt1uqH35R93GMbYxWpLLWztvt6H9CVSY0teN
ysc+zvO99rtiT0cebOPZMtG3LSJl/KTW5rgU+2X3jCJQHz0lvRQZBAG8XpBikTMsDipT01/7gM50
qxEi48by44tM0TBYBrGtK6Zl46EE28eCBTDiCPkekSzQU37CDoFeQBFY3C0Y+XzQRcUfbI5yPhDw
Kz9b6HWe3ia1sbsgM290TlF5xV4NkuZlrjqWRZEanMbZa7FHoqGF/Wzck0gCpcsYefSeQ3JfqYBB
usyJfrx1hOnSreaNFOcAmwGaFHJu0R5B6K8Dw9tTjTZHpzLSxwF/un1R1OAQtTS2AiNfZiAgC+Eb
frQcdq3PBMRIwFIGCdrjWLROpc84JgJTunXImnm28poQnooXHEZ9iqkinAtIXKi7XbN4TTjDj8x9
2/s2lfMjL1J4KyMjvNFJ5xNCwxhHupBH46Yq9h5+Ck+aglSvOuLMSdoqwumfzs8OjPFWY7p4Nxtm
/9oXgfGQLzEds9Z44nmG/M9zSvUY/JxM/tjRdYad6VbWNXiIcR8iAL5FCcJkIbOJyBNj/LXoWu/O
L3vyfZDXfcFM0f3SN4b7JRHVdM1JJXdRHRmbiaT0DdgCGCL5UZc5NJpPBCYUW7vB1wgf8vH67a5r
wWS+bD0MjxbL3aIoOfja5EwgvEX+EU5SRYdWp+RF3I34wJ4VM5Rt4RPsnk/a2VaYQgMXmcRWoXWa
Th199E3gWeGRkT9jl7d3efYsWD6G61FXeO55xgT1WrVFsGWMEeKYirBnRd+X3ph1kh9JYpFPfoA+
SwdQ61Z4eNkbQst4/DOE5bQtQRyQqSC08h0Crid6ejFbCywB5SGdxms2heloV0Fxg9PdTHqxwHCV
iff0SHKUIFVsxltjRrcN6JYSyYH/BT7hKrnBCheRgwP45XY5GOIwI4lUA7hiU403tWo5ugncwOii
LoEmxjlX6ca2moDADAszOc6m/ug3jClXgdsyANMkbq9xJivvO5hou44NhxqIgdAZxa++qYENgT1l
DysaAGcayF6o4ZDsoPuSt01IvHHfmiYdNgIkKmYX+5isBwU0w5ZPUwuSn+c3bqbX1yD+VQ8KYRXZ
ownUus0rkCnHj62XNzKEmzPgdofBfMHSGABljEtnZbgLZ4ip8TaGHcqUC75Pkyp1koM7bT09Nbhx
kNeNVqSHKJP7EjGE7mHyrAqCcO5MyTgEuUoGdhTwP+5do8ZOzQfZuepwYVwH/KO3iYOABZ/1Ojjg
gOfuY9OZjyhR5H4ga3e5ohsVjfYa8CO6tubYxhcyzj9jFdlsmV0X27mKjL0WJc6h+ODZ36Zi8hLO
hvozJgCQ5dLYODMxu+0Q967w5cWsMTFevZpMTsvFIa5jFJYRd3PFZaSbzCzZOUXYNjvPa4ZtCQyz
DwLmRlh66TPknwZ6WG2qLRVixKBK4MQTTbc2WMQ6bWX+XRXGdzC/m9FunZ09DvlSt9VHhELkkc3x
/VBG87rxjPDAbrXnRvRrCKnFJmSOzxzMezIKWO8kepZM59o62HjD4jrkMHAwPc2MXVR4/6uK60WU
5lJV2cS0YxMBAEpgcRGF6xRD8K2MM5idpdN3ZHom0bew68UhJf6UxK6OIO/Rm8vPFbz4GYEahKhV
bkfnKJHVbVGk1ZMRpsWKUz1HJlQxjOsVDDELmswm8/Dn6vppPtmxn+4xJO8ORoTueEO4s3uLv918
m4Sy+VzhnLGFAaCY/41NvpF4nG1xPMAHqYmiPWZxya6vU1pyM4tPiJDx6LQ0UYLNnJ/JmXbAdTPh
N5uhDJ2BEVE3pum5LV4o762voyy8i+V32lw3tijv+jrBpxPD2OE2mKfyqCdQ5sSI2p32oETYeY7R
aIoCD8FSw1PcIMR6cSO3HtY95jg3rqWTu0LoctchifgqG+orJMORfT15vv6KdlmdyPYuvgSTMoNV
jZXTo7mckNLKKyBvLzqMRdGdo9hzL1He6i/IbMUBj4zhlImwPw/GlH7XWPPCorF4uGWng9teVfmP
vMWGqJeW+8wwpURjh0T6ZJFIetVo4HSJXgCwsy9cet2WWNTJ0O6DU6h8y3zfAsdG4HZdGtNr2ivv
yS5VwVB/JigwzOYdZK1knfT5hGI6mhmlRDkT284YCfTFTPBM7EByIDyPsEKpTB4vp+1poquARurM
q8HyiJus5g2asnsjYy5VaGLL2OVXADcecejMrVKr+tI4iUOuDbguU2NVo22lMt6XvszvyzQvr/Sc
2cemYYJLPZ/Dj0Cql1ZeR4JeOxj5gXZJGq+TzmCMDLjBYCDqPWKGuKRIMtSkixlWthEHD6ChGoNE
ld1SKibPo+WUD0md1k9VR9zivjKQtK3ioI5T5MaLmTcG/DbNlC7uXELAi/UbRpk2kuiQrhmSU293
r+HgMcMD3rkafa84O1S234vKlGRlkosnjfR6LnuEyq1jZHsN5WjNVKi8SnuS2qBPVvqaKX54ja+j
XCVulrRbzxM1hB9s+doGrxu+/x94yqC65EzzVx0iPKalej5hQd7dpogpNi7igsexaR0OLswNrSIP
7trKKV8co/rmJu3wDVbU55lQFHenwF03BpArHowzO3tlONgLLvlovsK3AH5Y80mYmACuA6KTZNSZ
u7nvyYfjjUcCWrr7CPNAshHJY1ilTYc3JPblB6z8wxcgaKKd2AlXwjHQ3YejuqfV4TyBofgtyDG5
r0L/izu6w9msLHvPr9iQ5mv92Y3dH7jPNjd9qSdULUFPbiXkF+7blFx8str2faO4Y/jY7PEdGBvw
FW6KE6gvqo/c+7gvEdF3MR9s46PaLKippoj4S4FNq3Yi+5Ye5JENOb0Zq1meaihmKz1oua2yIngu
/XTGXnbwSAl0kmtJcgd6Q4Muxsa68oBVRL0O+6H4VCCWp8I17vI810ftTfldEBvyVtVmiPmBtK+t
qHd+WiHORmUyVNumi8NTgOHWTSHG6CoTqfjsVlCbYDLOeKp9TQqU8lHa7nO2221fOaiR9WjeBUEn
cYqCVVzqtNxPyFc/a3bcVTeij/X93tw3WYcZKEb8ozLlyQnLaa+H5lvkF+qQhBEnFoUgSW/KOOSO
319RyqkThomEUIV1Sv1bFj87nfTxJtPViwP592vrabLaViFM05fSTBLzbFVdcPaGINmAlgy8bK19
39nGOGGGawsfx2KCVtdlUdfjymnKSuzqYpxpzaKG8frUZPdF7hNHJiZ/H8ULmx8I6x4a5Os4QjI0
yVVmHu00J3MevitB1yAyO19TVNEk1TAKZovxWR771uKudjAgppz4/gWWTvIxh1GzdgNs3agKsw1w
x/fWjpnkmhOZtwnn6zQMh26Uz4oWZCRyUDTmHTWUBDkDJjI6z/ru+tlwdkvhbGXtAKSkOKSFgXXo
fSP4GUlH3JJPbt+1o/+zHl3jMeTTe7Bt1UQb0ZY187FmxJ7cs5bMHFHuTX/scF6oi43UITkMkJL/
IlT4HQVFwKeERM3nW579Xscj0dkXveE1h8EFv+sNwLi4Knkn6z39eP4XpvlvyK63rOZbkPhxWpTv
RS5qFCN1kmoOU0l+rglPehXnatxmYZVtPkZ4/7QUcjMiPYSND8d7RrvZygr40eLCIi+8HxOXIyPp
rYup8Xr7eKn3EhOPq7JsZHsY5Pis+A6vtlJhTpnDUkVTdFdpptODbBJKTl7eVR2O+R6vp+l/BclZ
1LYcywGHw5Dm/aIkMVu2QTrNYSJFdWXDRVtJPKZhlfFfH1/fexnPcn180IwwFHJBV74TB6Rs/nNV
Gc2BiEYnIKrZSNjcvOSY2iCapFjUt9VkgSBmc3TpsnH8y/rvhR9v6zskhKFEXWY072cnoVtFZhq2
By83AOALLlDWw8PHF7lcxL8VEMsijs2LuejakGTYv841RovjQvt2c9Aa6FYNEVVEqJzgOrPN+TBP
OOj1Hf5sZUOR/PHSf3p/HBupoukzvCFL4delfeGOVmg7zQKSTHDQBG5hyQIEK8Nc8oBDKrApIgjv
42X/9Ok7rkltzpNFAu/8uqzT+rJUMcviJp2drLx/wFMOF2fJW+sr3t+Pl/vTB4lQGG0NVqoeWuNf
lwub2rTgA7Fcq8V9bdd7mn/MJnCg/Msu85uo5u1Z+kg/6cDZaMz3NxRv+3+epZy74Xv79m5OQfcD
s7txZRDxhV4Cvov0ZvM5InrgoAeg+I8v908vLeEaUknXQYP620ejHD2jBWjg5YfuncAP5FKFbLEf
r/Knm8ojXMZXJoPP9+paF01K5+ZsPW+7QE8kEOziacSuMqn+8vz+dEEuxAH8c0HlESn++vzSsSvw
cRrYUIcaX5qh/Ca98tvHl/O3Nd7tpLHQtuSgxtvb1uTnNXvXy/+meFse/vsPnfcPAyReRUFU4K/X
4fuJNzS2bg4Vtesl7Ez7ZJcFg7J+iJ8igx0GipJJLBhjFjwcTFIBCMr7+Dp///Tw7yb0EM6i6QNd
vNvRXFFBHyx9XFstfCQ1zkprPPlq8lcTmD+VX2w+Xu/3+7r4hS9hirZAi/3+26tpq7wJ0c8hL0YK
FDndYY6k/lJK/P4uOszQMYcD2rUhyr77wP3Q0qRDZfUBt0OMq6oyXqMpuFIJs4yPL+cPK3ERnlAY
faBrUu9eE7+NY3zZvfLA1gZryWjPJCrcV03y+PE6f3hMlnJtE8HcUh29ZUP+a9Ytqzx1/EaVhzk2
t032bHjZOkmLhXB1+nil3x3kPOzq/rXUuzMWjEouyg2kQr0PcF+4BCIP6p9MOSRZfTE/TJiT7knF
DJpN7WpvYzZwUiQt61bP5PkmTH/3dguMljcOAHjuQvgSXlLhwkZ8ZThE8yXI6APdunAgizItoq/S
28wm5BC79Wy8HsoOBHtCt7sGZsOwScbzXy7UtX77/DjBmeuZfAAW2pV3nx9eq4bjY7OPBC/SX3xS
vq+t3vs0SRk/53OHL2SWMT/NYCKhdd8p8g6ZWcujRBcUCyazVl2lkIkf8oDGSEvCdcv8UzUQuhMA
LOVlWm9bSOKkdWDbHDSJAw9zKOFo9bjwGonRrUe3dA/MtoeN1mj0WCfZAOGpq9SFy5CkmLCM7Ncb
PxzWswrHDYGDmc/dsrHAIRbGfFELsevjN+AP75qNnh8GB2cWJf9SJPzrXQvyvqb6mLgvCS7EveU7
R576eAiTBpI8yZvD4eMFfy94HAeJsitQ8ODg8b7gQZPQ90OVlwff07h+xWW+rckIupJOpfeBF+qr
COj1Hve28Pzxyn/4fKnmzMUtEs7Kbz1HQz6yEXWyQD04TU+9JMKsZt5zj1A9ef14qT9cJAQPdiOw
Dv7zvnRkLkq/OXXFIe8bpiIIOhrgWjx/kZo0R9mmsbduGbBPq8EGtP948T9cJ3UVtu4mnDcq6Hev
uiLODtipKA5tUMb7eijuw0Xr7SVT85fz5PeV3GWTshDw0l6J9/YhYEBtiHA0OyA5+jJNxbCxvRHj
6Mxx/ufXlHIDwhTEKLqP3/TiFS6KXdh3GbyCbtjMEuDVSW6GQcgdwNOP//UGuqbDhdmWiwMDAby/
fhNhnFUFmS1clsidA3LeomSGyEynzZZc6o8X+/0DZDFKG0oDwUD7/fFVww2JZJdzZYZ7HznGF+Rp
P5LRuYcQ+JcaZPmWfy1BWIq2VHJp7Plvaux/fevYosdTYUDEQJa4dcBK/VKQspn1M855qHky4ls+
vrg/r4j/DzS25aN7f7y4lfIQJKeH2upPqV89l5N17zRpDdtXZnhl2lcfL/inN5LCG005VQcrLnf7
X5cocFtBfavSg9F1pynrD66b4jFv/mWZ3wsbkudQrGNshMGE/R5Q6D1zjGN++oDN/yIIx7isGjkR
P76Y33cRVrFMig2sHORvIn0UMiNG7lZ6aBwQLZAeOKXdT1XIu6TWDNQJZ3am8i+7pP37ScmqbBzw
2wXODO/9DrD1RgEQASb4Ah37kPnAcEWVQjP3mdLPBUPsdsKPdYVgjpRMrEErxl6m2uuxDo8Zc+Qd
bvf38yTqTxBxcReoKoqDpSyoFxECtDj54NuYPKAIFH/56//4YJbYDIaBaIbePxgoCVHGZIMkr4GR
bDL5yckYwTk/fjB/fMvgVQIpYU38W8mZuzXHSFhmh0IrHNLK/mCm1r2n9N+qlj98sILIT1iVGE/Q
w757m1XmFFVdsBGN/4e9M1mOG8my9qu09R5lmIdFb2IOMjhTpMgNjBqIGXDH5HA8/f+BlX91imKL
Vr3uTZllZUoRgcH9+r3nfEc4CFni9Dj55rT786/5aAXyKQHAL3Ao59r9+ikz2KKJRKYC8RCOljFY
QsW8AU19V35Dr//vV9GcGZGJsmUsjKT3J1S87z5UR15RXcQ/lmvXZv5N1caPf/5VH708CxiZbEj6
NyBYfv1VU0fmxdzw8pSZF14X2mLEFns/GLY0uzbxwu+qhLBDt7D7ZKv6aM1DSOpSV9Mp++3QQ+vU
TB13LA4JcNK+NnBQJDuRP4h8vmO5/uTTPnrgOfbYPOxLpub7qwkMAQkp1mWi60SxJ1owuFE2rsw/
X8zfeC3wj0wuYmCzHTnInN+tq9FgT4NHy/0QDsp8yFKz2RGmgR4td8aS2VygvuRW2JBc2I9XUtfF
pVcGzj4N0XTOmNgYLIOXtyQec/wZ6DGGIf/sdGt9eOUDTti8mbDM3hc+bdyZnqoqdpvJZUzQyxer
j5o1qrLumAXhI+EeJDWRnnAqayd7KNTYHYm5ek5RdMz+4r5UlXukixStfG0IsLj8jj9fyA/eNWba
lKBB4MAWeL8hlgHfIZsot1U9/xCz1e9MgZgyLtGv6Jc/f9YHl8N60xh7S6OWqvvXN8CGPmG6uKEP
c2z9MGk4bCrPfOk08XMBEe2YtPz+kwrjg5fOspjYUdGwY/1WYo9tqac2afh5ufc1zRJoHKh2mGO0
88rBnflFtkpuUGOMh3//t8Ioi5aOFAXi+5XSJcgia8OOyEf0oXj8WrrS5Q3deLKJiuRBEwL+SWnz
0Z2kZKMNAIQ9Yil7d3V9po2dK5uDYSYkM1ojqoTa6W8U0IND5XOQ/vMv/GDP4QdSQzlsbBSL797A
Km7dNGu4tNOYMLlwW7UxZSM3DorY/81HRbjfQ5+CEVzXrz9NBG7WVzVHNCtq6mugy7g1g94/zwbL
+mT5+ugZdXihFh/C0ul/94yOSOJI25OcVarhHqrHT8+T92XH/csSeRNiav+3D0csYJgubEBkjE/e
v4DWxKzN7ub6MNszGr9A3bZDuxH0AT75oA8WZlrqcMgcOs/YOJb7+bdKVMy49cyYI2CZeI/JNO3D
Wd5/8kg4/B3vCvpfPuPdM0GMXJG7Lp+BoN9aQXAVZyBqvFt78IHIlMSgZomJNUq1AtpYnnxpVAvn
1mNWO4Bwpfk3oIasMya9LhmWZMNaABtwQ2dO356REJPe2BGBVLXGoRULs95XHeIsTrd6jQw2JoE3
ZEhhTpgVrYVmBNXWup2jCrFVbcHTaKqu3ZujjKM34NgV4Faqw2Yxh8MFv0qnIN0TGKmPJYbRy9FJ
q4vRaMdDWET3WVN0a65wsavoFbWrFKHgAXFitWrULLbxkHqIhQt1alwng3KUD7s/X96Pnk128cDi
OXEWSumvdxD0iey1z7OJTPhFTv0LqYZXrmPsnKrBVAut/M+f99EbTs1NsUf7noHQu8/zUl1LJ9H1
AXT30nO6VHZxVH39SfH6+1htIZ7aDo0/egR+9O5jAI6kTjtFxEWZxY0QWYtmMPwuiy8MoS8QpJC6
bD8nbf3Jkel92JxLCcHn0qXlinK4fl+QRQIMllAePZFGz19TMqMIPHSNG4wuZrlFM8MZR3oVPIJi
lJuScAqG2zULubTHo4fK38uVcXTMgdDR3q3XMcJQHjixZ97JBDvKv3kWQHI1IQUESZNsot7y6b0E
8yax4ju7wMcfzp5c4Xx0C1yF2PNyvg/oB/ETz4d1TfocMOsJCx6OLv7/avbWadfn2wB2wYN0vM9u
xUd33AdAC+WWNoNjLbfqb2tEZnZeVRckdwEQ00yXVlqZ+8Lqx0+erI/Wor99zvvCaBQjoWxgrw6h
t5CT6TesifbY/vnx/WhD9KH1MVdg3gaV9NcfY0pbkEve1geGTuFaL5ZFE858AYE/7fQnprMPP4x+
JWeWCHfb+7LXb1mM6pJ3xUh9wkQAJ0D72aEARUvdZ59cvo8WAp+2P7sFlr3fit9Sa8fPUVEd2ry9
AYjmryGlPDZl+7PP0Cyk/idX0vrouVhm3hxgkRAE7+c0cydKri91Wj6V0ERm2zoL51YdbXrxm8Yx
0oMrJI5vETm3mRmnB51gakiajKCqJCx2EdHeXwIsQdgz4gRk1Z/v9IdfjwWRNhL9W8bXv95pNcWd
QUx0dVBS/HSi5CG1x7vSQUfyv/icIOSkyPF3scz9+jndaOhUoMc7cBIVdHP6l1obatMM7Scb6Udl
64K2pcWy/E/w7j10CLP1YrSXhx7PSNohcVX1Tdt4gOGtq7KR91UZfdKo+OgB/ttHvi9Y89kt0egR
rU5u0J7Yhp+RWyJu98/aZvzkzOF89PwuIG560eC26SX9eh37JdxgnoKKZcbWz30qXmECkg9YWuGa
9m2yXvgAhAKZ9TaTi9fAsBZlZovoD7TRI0nL6WMsoVoNNo4FXG34jNK+vSODEvxvXZaEz3ThbgpU
+BB6rJoArToEU0Y3EX2ztDYb+9VUNnYWeAiTMJ/zZrhEiiMIE25+ZuGoVpV2su1QaftOILpms7e9
T56mj65CtDh1aXHw3L4fwJal6EiOFFR+Yj7O/WytetN9xDx+Ts+UiFCtPvnAj27x4sxCKBPQbH1/
2UVuJVpSDB0yCXNgFEMrdm90AicBrkM4PJr0P78wb9qJdwUhihmCiW1eF46Z7+50YuiSKWlZHfxq
jtapGvw7N7XGde1o7zxtyvIBHhocAhfl5JtdIExBMVTDDJwKSd/eUKD1PrkMH1x3io3FAg0cnuPE
u4NS5OsQDopTHkBHutu01f5FnVI26rzpHnPg0cRkpd8+uRAfNDFRJdD1WVbt4LezbzJ5s4hH3uhu
jpGyOom7Q5Dq7Lq47fYwl50VTwrKSQ8MIglJa81MBueF+xmK2PlgrVx84cgxYGYzaLN/ffdMpBF+
1WcVvuUcjMqbryFzQF+gra69c65McOxz1MhYrKCUlTSRLaNijgpPZLxWjjJ3WsfgJt748v1sfqUs
rvep4pHCMUW25xR5eyT5PzVibJbscev6ebpFK+xuWqPuD6kvg+2UDsEmTM7tpnDuCqeernhtMaFp
XoTHNByis9IMnkygYJ8czD/6/UzA8KAHy4T+feOIdltedr3D7y+L6Q5MKVpUf8oeM8tId3++6R99
FMJrtAa40dk23hUgDJ3gkS/bEhDSdCNkuLj5JlGcRWmZPP75s97u2/s3ben+Opxe2QbfH/9rwy8H
VWUcDkZgPCtiqDRmr9m19rFoRhirpXVuNWZ83U8Estu2kdzYvQG3xCnFXtTgXN6+0P/hGz7BNyDL
C1lx/oUS2Lz0L//x8y3h4vKl+vlf/3nxAr7rpf7xd4LDX3/oL4JD4C1ZFMtg2OQ4SXOAhfyvmIog
+gfVB7ojRnNLn59H7r/zB5nw8mRH7lK6M8r+F8HBCf5BLcHximarG7AbOv8OweH9LkLOhU+bnNAL
ExnNb9rV2sSQX6UF4IPE8mYI5m59Yp6rv1SEMGF08D7DICyvyd+fbD4wgMXMjsU3/72jDPYxJTHN
14dpotw1jRFvn6+y/d9uwvU//74/Mtr5SUvkBBUuS+Nvm2PPpG6UXjoddI/bSdmTvCmaliiIwBVb
01DlyupocbkyN247FUxf/vzxZED89jNpU9q4EElR5B6/PwaDjIZ2o4P+QAROOcE/TeddGaRYoRFK
EPqatmcE8LJb4IOAYiqAZC4QyoxKqWPKegfH00pWDbQ9Ds1pBu3KwpIUzqrYabvgv8X9VVVrpzTm
cTUJzME4iTsYN0ju9SudheLWyUNArtiRDqmLBzoOfAlx05NfcRPr/UJ/zlYisTQdD8natqLhOh9M
OVn3aPLEZQvB8B7UAY5KB1aE8jvxElZVZuLzGPVrSvL1bqzL8aEcCKDr8qk+xRbIApx5obVWjV2f
0tik/Z1p8UTYCH9QTVl06sD1bKnI49toBEq8GTthNkcuVV2Rb2XyZ2MWX2dPbCw/0ww62BXY0+51
o4HjTE165eHMoC0TITLDRYa/Jsjam6YciUwaF5NG3hN+2/kog2ZnymhEVGpDLkd7Vgy2vAG3FZ8h
yZn2vrTKo0RmtLWcfnzI4eg9yHz277g79hZFDAhrG17v4E/yu25IEkkCqp1M1foLwtXmiZg/7oxk
vT34C14jUHCJnL6OTj6RiAeCgfWrwh/3xWz5I9psu0cfg8YpnhL3iGfPuh9gjD7mvapPU9NEp6qi
mNlEuXTzlVvh3ln5w2wiQS7FthNxuVb1aG8hoha3wk9xu0C5BoPQtN/dmH9MCgSCBBjTezzADsVs
4g6SCDFe59Do9d7PhvLYhNxcHQhFsFEO4K1zEHiTdEWuiMCUSucC/m8Ae3RvWHFxmyDhg7WayktC
MzyQxsn4szAJU6ox2tI7M00WDat5ziY5PjDumC8iOfJXOaneC1IjV9bEL46UIS7jYnnZDeldGYk5
Iunkt/huHq36KK3WI3Yior3TevxJuIHeE0fsXiUudyJGPEbQt9CbCvofoeHQRV8VOdMvQRl5a+Kk
cli7EwQwrFVxfOubsfzO8Hm+qFWqv9hspHvAuJgQW1nsQKn2P8zct+4JyVMbknJAzRlc2y7hPubD
cqmXR7SsQdJpoi53Mz6nBLYjd8L18ZC4Fs8/EVXiqUyC+KzsiidldAMc+La6SsJXuInQszKj8lMO
yJV9TDvvGdiAXEI6h4fE5tnEclVkextX5MZ1y2c3DkbQr4EgSsHjoVyIVlPKjcJQ3e9i6YorAd/5
KuqVdzXo2Lqvs048DZ7fPGNa42kNsMe3dtw8OzhJznN4DHdTuPCbjRxsVlir5iWBLIXMz9EGjoyo
2Lz9uDDlJeiazridtKj7zUR4+gVd2u5RcAy/1U1vgbTmSAGy18JlXubV2ldmdugbO8CHHE/ZHpc0
2Q7EPnObqmIIFga5/GplGH0hBgT4RmxHXvY+xm77kearVfhPY1Or/nvWDu5ThiOrSA6jM9cuMsvZ
qLcI7dRwoaWKvTOVOIN7iycbd6476S8WUIA1mc5pvbK8CdmgnP0dz6EH8ZKmPPDoqWdpGurLoQHz
jDMwOnON4ro3O+OmMctbwxsu3UpUO7xj3s0M827lBaB7Wy8BARxfwruEGk6P75DYc3qs7OJLx+By
S2rbsB1c/S0LAcq74/CjSO3qaNTJdxIm0mM6Mw+qrUGcGmLitqU3TpBxk/6Hhd90m2Td+dTLeIfa
2MKtX0QbS7dwUQIvQcSQZJfuDD8dJO6o1y02Yj8Pz4xCyE1WynpeiSiWR3Q3qJSNCZypiTeiygp6
klVZviaC2HF67wt6uXP1OnLrW10H2daujOg8h95xQYte4VjjhcXybZ1nGp36EIUJeSncSNsazaMJ
gflQBRiLRe+E20YZpH07ZL6P9YI4MREq2kZlnisviw5DYt05VRztaK50J6uOnHJrc+2/d0Ipf+1x
LEW5SKwqAdplPx6w8hKkYSl4+zE4zQ7Qam2bAxrOyKJLGvn4g+MlkzvuvjuNGvaJl7DnsYGHO5yk
4yq1EXbmtS9vGc9aWFqLbodqKyUqrjDAxoXTc0giy4rA8Om8nhZrUVkUT7iUmmDtT77ew3oHE8pE
O9wQYYG6ZHQdKkSHWZBlQ50dPCc40me0zY1mEQGGUAi7Wwneqwu37MQ5WHy4F7ZpH9FMdBsnTXmr
ui1cPLmqabisgAF7Z8Jvpy+zcvJ1u7ALGEIdVLlxRqOB4+vPL6I0Pbpt1XwvctFgx++iwzR70bEa
Yn2dFc68GeNBnhWVcNe+XeL28otxVSoCEzvXcW+CjhZzEy+qg6TFCW2KcCeNkRnLkjigPIcc5MjJ
vwZ+gk3e1IrwW40rMxqNHZm1DULZ6qa0DPZy4FDHLHNgEqOc3CRGEj1A2bH2ZcYT7ztNegzHiSg/
FbsXDZ0/2NfKuCUrIry05KzPloyvkpCDCM6J9Nvqp5vIS+wHwSma0L2vXaUg9pboxhDppMWF6Gbr
KJi2SJKV/fa8nGPnacgD7a4CTyHPtRUxlKkGyr7Ordz8KXASlsQ61/60MXNzPM5SRmtRGe1+sErv
SZVDRt5BkeUnt0+675WT+yQIdO64TODCIvee7IXspfAQYqFtalQoxlQXuyD1xm9NbjXrvlRLXSDk
DZa7coNYv2628Dmyc3J60e3iTM4JhLer9Ih+vj1FsmtcFLY0Dol/9TIMyoRPr/Os8a60HWeHOa3F
N1uANgQRr4vl3sDtW0qkPHfYh5aQidzr6lNkk4UQ1qL/EcKAF8xKOELvzKJjw0H9q185R0OL1EZ8
K5g68A6QnnEKYlPEm8RbaIFpVsHYFt7VDH7i1miEeIrGzEl3A3mIWIyZBK0riryUPO1JfJvEwHQr
RWyB6Z/dGVk0qa9vxZfMbOses3j3QwDwCje2R7z9yqqWbtKktb2lDPXvJjIcO6z3UgK2GN1ik6d2
eaRxX59KyA8H1+yIEmkUi3GbJ/mqElCvN6nXsblHVWPc1kk0PGS2k1wlFZVG7fniMpnfvkUkvzoE
zWarWMplUSaX4rWHHUYmQkB5EklpXbMM1j8c4XMKNogjYtcmosVPWIhWVcvXWZgT+9Qyhoc0g0m5
sqQR1iCSW71PKl+fmyMxIOkwqk2y+EEbiq0ndKbVutNL+Yt76CnopxIcCT+Bxg7Cq2rSrxgNsv00
xw2pJlkEr1ZBtNFebJJ1IJwS01gkP1E7WB+dIZZ8J85LzOV/04G1NvTuJDH6Q2LY8iymhbuUw0G9
lrlsIfIs5b0jw83IjXnudItpXNVc7KH3PjvQWO972EuTfPkm5G3AI/3NDTg0TlOBmewPbkblv8aC
5F0Ffm9vkx72jHYpCNOIK9sn5nQdJMiu884DNNA3z0lc82DWpAt3zqjPayXk12Fw3SuoUNMXRcX9
Safmtz7l8mUXLxYzf9RZv7kI6d4UwWg43cHIlhSKDoiuFrxoppWTIDzw1LEV8YBZI088sCBcB+xT
SxBC85IL6uYAGM8niV1v/dhfD75E5+KZWr4UAvX3M6UE27AdZfj9qsoBBo9mYfHEDvI0K2Pct+2Q
blia562m0URowkAFlQsOr0G6vKYovm5z5cozLBUgBGOv+UFEa3AT+glm5x4QW2y0jVzJ3vtMnUUv
9bfDLDqzcNG9Qjlahse/dhm9wUDSqzFJTZi/1+QAi3wrq0jvGtJHuJYos6PUCV4J0RoPQLOSnWHZ
L5g0HmHzOAybKZcMTyWbAWX+xdja7tMoAGtks1Ocm2blPNtoPSesZKIez2FYhBCUrWJDJiuMJ/jD
+4ql5JBEwNZMK8U0PlXUq2UVnSggoU9Pjj5Hv6JItkS/3SwrjA287nZMWv/OAHhKVlJiYiitXZek
+Y41Fkcoda9qSFMcWMAA5FKzc1jmXJIU/EczkZ71qoVHhcd9qdWnepY3Nbpt1hRs9hsXPtfXCLzy
yjUzGuGgnLf2FIvLAonNKR+gYo+kJ2GLT8eHhGw2XBaeXT63DtFPZ305B4TqxirhImXkehhT109b
LylScz0IJy7hNzj5ALIEsJ/RuRt+UG0/NDHAtk46oEICfy6TI+HI2Sael/8jpqCPN2bHsGYdZwg+
R3RxoX3OhLODHuBMgt2Ymr4107wmciLlFyd1RCw5izAMtIlSPpjAXxmaIp/jtImrkYNIF7rdowl6
ZA1jwlt3Htk96yqCkDy1HNzC1BXfdD4Uuzbrs/0wUl2ZheKJBEDdb9LaHx76rHwOWs6P5BKJp1CV
TrZp9RKXsly7aEEZnM0zF59Nx7iF6+AcLTaOm8IZs32MnrNeE3leHnvCMl4mwoNeXG1RG9qlba94
bYud04ftNSfR8KSlCbxFcej3y7p7rAk3eiRh2DmaE6tRv5zt6jQq1ykxKWrtzuUEJL5Uw86ak+oI
iYlTSx04K2qn4KZy2uHBtEikAqncvHhdC67a5YQlLE7Pm7ae2QH6xuoe7ZyGkpSluIS2DoohdllN
+rgON07YczKKXRdDfePNvCMdCRUWEBT+ZW/O8ntTT1yVaiYDitPhysvc+cAcXZ5JIenK2QzUVlO0
bKFpxXLp6YAGUGXLr0ihw5OlaLMAC4xOiSXas0wH9clPuHDMHPW+Nm1v3YT1+MAolOO90tk+XDpA
TCrFZVXQHwoyjskMJefXkLd03mbhLJ4Kv7oep0B8Ax/Pcdv0EgJmXXA2KmVC7fKX1sZSOC/fenKX
KJ4QAVm7bpj7nbSjCA5dXtVpWd/NolAbwifEsycnkKNtlYPzYGa3HcaMzshyeM0mkwN8Ornyxqxb
7kyTU4q87cWiTmoc2omtySeHjLwUvfR1HBAVNFb5dWWgz+cEwNs00l17ewxxyVNIJDX0wWkw9IWb
0PFwOi1v3jo+tcPjgxetXPtQpIh34hQMOCo7lC4FVcmc8zTEPgKNpT1gJAaXAVl2sKbhyKVfGnlz
BkWvEDSEVJq+tiFRRTOvW72edEIxohZ8Z5jQvTLFVNxKgQQKtnwRLbhFDyUruDQ5QJiCbcUtTpRZ
kurFL2Jub9PEmXkFEVXQgouJiaO1Y5IZNZDjQOo27Qwad2pbw4tc48QHQVmA0KPgMVsaXwxVmfnQ
EQTgJb/OjkujzOuV/A4qgGQ1s9dfatA3q9huy6OxNFdwtLGscaIHbL90apaEg1VIqUHczJzxN1U2
zR45s8Q5Fh//1r952ySngt5t3aQuuVTGT9Ocl3I5MLh9ZUWxJDsEVv98NElE2QmX1lDdWPGtaZX1
STR2scGiEp7CvpNfG4synfQCemrId+uTwlJyNbqctICD9yzuht39wLPWPE8JxU5ryuikAtbZRqVc
wtQjYdKEIwrWoxgs/HIVrRyf8rwHkX5anmfZLsswxqWO2MOSjmSUBdS8RcsfZxPV5xlymvt06XpT
lyy7AAe0ZyvkkXDnofsxSDjqqRUnVwH5gTurXZ4f4EXQiOhDlj4/J166X2/lbRjRIYX2VNxWaqSL
RKrUxkcOdv+2N1g9LeAhTNKrgCWfvhNN1NHw3KsgMTy2ChWFJxlRhkhd2PeqBRceVXAOfdIijy7H
4XXq59a98OGTZQM3Egs+EUKlWZ/gzNYnz6aIrZZ7kFIePnWIHsWunRuKc2WxmhH786AVZbIo6M+Z
TWnfk8TIYss69hU6nXjCQgNlnwHj+q0lOPY0LUMQb2dJnSpg85SfHauJWHPMKXZLbuVONhPFSc9h
p+LFhivj0AVtSl4KbY7NM3n2NKgVPWMnizkq9BTODtCDjU1zectmz8PztsxOAVeDzhExfY2bPHKq
10Q/2dVyniCx8Gxqnem6pWnzRQRU7casaFmM3cjFNFne0pH3qCBR6NH0R8EZz+FZM8z4dlL0y+xy
qrJj7XryTImSJuKyVGLYsrdt4RRXkHyB//qZR9cLvqcjI/aHlJYJ72RLdxpTxhJSZOE0ksHwM1ii
53q+OgFpBS9uFnEIAf4vvoGLo+SQ3Vwe85qXLBNZegXk83kcPa4a+aTO0Q5TXpWx4Br0pclpaFTy
K1VJ7q6GCVb/ClpQRN0yeNklsQAssopMkIemiakg9ag348AN1yH+mcKmpf72j28vpq5ythiDyK7v
nmJPFWwqx3rup2vItHpXpXlGOknDC51RVSaBxyLDrDG5wlSFxGL2svlC+DMnMhVoINHF6+DOjU9Q
CgfYt0ZxQBKUC+X2Vi1VgJ4kRzIy5oY9jQR+sSJvM4ctE7pPxL6kQHsoZnsaKtvBg5a/KojUOevj
/i+d4/+NKj8ZVSLwcxkg/s+jyvuf00v39znlX3/irzll5PzDY06FuC5CQxkwOvvXnBI55T+Y+TCx
4xDK9rRgZ/7/oNJnhOnzr5bZ4T958v/RQVhL/+s/be8fAOtZvRl7cuRaBp//BmrewmP16zEE8f1C
vGGs5/KFHETPvx5DzN4wRtk05lFJu30cDTdYdaX+Hk52eTlbhgQIDoh0wix9i1boouvE+NUfc4kv
xriTTF/OBrIjVzIM5gu3GYyjpoSIgZnl6fVQS+NlCIJmRQfAlAc3jKnhsD4k3XUdeNq5cd2ssBED
1qUVHGerDe3LyJ3N5ktXSpvgbKOYG2cvil6Ii1C0ZgAycoRmCUEmGvsKhk2MnHo3E7UUjDR32lZ+
YWXkrL4K6qq0ztJo8u0VcbVRv6XAIMk1LV0bo7uLZdRe5XXBEQ2utIa0n1EGWmc0au0HVycdSjzM
SA2LqxtP4R53svaOA+0ogHooB4L8PtZEi48rK1jUr2njcdCt4/BHgmw72Mx2N9GhblPOQD7tygC+
9TS3WGp6vkK3L6bGPkd8M8OI9KP0PM4t9h/VB163G4FgjduZYi0kqy8/VEkjnqYaiT/xtU5/yBlE
bRVdqCc9evAUl4yljLClZFFMrRhBXUi7bg65rR7yJaWJYVhO0ylKDoVK0pnKLEkfsylTyVaT9hSE
00XjtueIj4ZH2jY1JPPu2nnLhqrHiDWMvCjorgotjHqaabKtbdqFxeQck6l4mMaeALIlcgo98bck
a9qtExfD3RwOTMtmg8gvLqnhYMnFla/2XZAGu5BUKywwt+OcPfil/Up2VX8+LwFYUZFczqkM1tXQ
P6FGP6sYaxyKPhMbGDQbYKU2bkZCtoQwrV0r5+s0qchmsosHYRrZZmgp6Ipq/OlntX9R+XN8DTHc
R9o6MaMZBmRcdAkKPYCDHDn4TfN4ZeeOvxlHZgvojoldVGN6ioeyvQj7BfMPm+AYIIHnUMwyPlDv
rOdOht+ywR73YPyzb8zyJnZQgjI5XBi3iaD1WufJT0bQzZVn9Hfkik93HJvKvSkqtPRsXIe68IlX
y0x/5YCaN1Y1qWl96LlH1oV019Kr2tHOc9cc36L9SPBa4xXVsU/JY4tZO1a4xvEBMCz61iy5baMH
EjdJ6AxHZtURqONUq26Je/OW4DfPHEt0SrRrQ3u6t5aIuLYsHgwy4+YlPK7q4KJ6vfFIIiBNOgD1
Z6n0IoSGpM85Azl0wxzQPe5XeaHolHejBOU5aLM4VWMxnPt+zxs/tCH+Fnc2XiGVAI8YyVbwVg3a
hWTT5uOs17qajAOQ3uFWW6MK7krAiteM/Ql5k3GbXQo8bTunycJtHIAzXFslEQiwSknuNTlM7jOg
k2cQzVu2R86nJIc5dYHIgsHXsAQCmvE4XoNHstbjyGORREt8YDhN+gfHBdPcJgFBg0OPDMim0FIR
gERuzdoA8zOtJd+WIUCn+ldLEg3KESIWO9iwQ/qq8y7iXVMR3hrXlAKJUOh1T0yx1GiTHEdhao3M
cdI6qvYqC8U6lYa9N0HGMPJg59a5T+OpYZWYFPA6sOJbD+Ip6XVLU11I4jijuYQ0CIbXDuevE4bM
B/pC0yW5Ai+8Uo82dBFgh0WzrWR/Bm/SvcQJWmxaaP/ntZH9QNPZbjKGQg9VmzOS8KlQLmBFjETy
DbOzma3KupZV/EW+xXbTL4tOwi0ZoUT9zgmc8TSS03yLb9G4Q3wfvNiVl22gUkvyjCNS54YkXZz1
k80EmQP2TpfavPBj3RBJCBs86fv+suzSZsvfU+8aw9T7dnlrCzfGMTqPDnNXb9oaskz3QTle4/zN
tpnuDsoyU1Kt+nnZS2aac7Ff3yhHQ4puvIM7VtH31u5ugslN1aqjhXGgA/DVp6my4oRmbOF/H11O
yRtOKY6z6i3Rv8aN65L02xvnevDSHbl01qY252grmikjZDdMdnR+WA9CTVplSJkK4fpCZ1G+Am0S
bLJ6slcT6Mz1GACuZiSc7NOItAoO2eGaQINhJax2r42kZQ3uL6KBVWt2mKlGSLDXpA3Wx74A/Yy5
zUNsom7xf9vEJzQF0csVGWEMU3E+ogrQMjq25hgj7p3MVeBH1XeNKA1ZjdOvB8swKA8LucmrhsEB
2OPuPsryiC5IoUG8lBGnBnmMYPKtWkO8TjL4UmVBs50jWjAm0HxyDqN5bbguRxeyO3fDUE0MQuUP
2P8XZR+TJMpUZjUrmJMl9fQVBnrzZGN73Namzncq680j4WD+gc4fR3sBB3msazKVkoKMS/QxkKfz
kkDBgvVO+s8M9vWqDkGDpkX/zACmOCeYKV5ZuiZa1FF6JUjcO/EMdPsucxdsJNWwX0Y7UJnPGGOB
Ic8gqLGLePFFzPHWXo05Sz+S1G+VsNTaLHuaU4Udr9PR6i6VG45s7rZY+Wby1FjeK8GrPwmVLHel
R8EwTu5jRUN4XRWdZBy3MPFbt10RstG/MjEn1qTLi43LIroKkAddA1rIbyK7EUdstvNpxIOyU0Hx
PFSxuWExbVi1s/Ex1A0bRu/cIe2s1xj9CKSYQtZ1mMbf7Lq31+RBN8fBrfxdPgZ6TQJqvevyuTpB
llDbXs8ufUH9rUtj0k4w9K5UxHdgtFZAxpXhA5qZ+bqgwcoFhSxNcGYAjpMLJvj6Y1/kT7z2RX+B
4iW8l4HHn3VMfdcO8RGZlFob6Etuhq5U114f508BkHo81PSCygQQbNMdHI7MDtIIRg1eF3OhiV93
v0ResaRi+C3z13DrIsq117ILEu70qPRmllB68YVHFmEG9g8y7sik1dxnorOs5mq05v5gImE/gHIM
n1XRmUh7pu85GSpXs+kYYEdp4h5yhuJXHpGvW6CthFS7psBLg7FqHdkjUNXY83gizOpWhpF3q7TZ
mWtWTYj4sS3stQfB/5WcLUB/vKgJ9xQVebPSQevvhbA8Xpnax0/bdtE8rAemG4SEOAjW9bAOevOE
Fjz/2vmR+a1O5FmpGLJu8gYstUycH6XfeXe1n9nfrSQ3qvXs+hFQh2yYjoSBtJKMgDSH8Onp6btZ
hiUJdEN3N6tWHsGmBxdjCn83qv3r2a/PmZf3wWZkOyB91phzHmfSfH7ECQm4KQ4VZChehra9dS+s
IfM2baWwWGWOWItGzHRFJQjlpnea25bmU7bWXIrLqeCwuzLjxlsFvfh/7J1Zb9xImq5/URS4L8Bg
LrjkntolW74hJC8kg3tw56+fJ6tr5lQVzkyfBs7lAA1UG7ZlKTMZ8X3vOqYR2/RQRbRxrve1l5f7
VFeSRPt52OmgJHHL97UflCP2FLsk1b6j4vMLp1nxhStu/FrOi/ZcyCE5aNKlRd6emXiTjuRakj8l
6puemOnVmUv0Nrlcz7g9ICA3QBdfGDwQmTYXMRSKfzI6UPqsWnRiqVEZRc6UavGm9epx2JbhCyVE
4w+7nbEN9o1P96Ac7q00U68NCTuUN/SNHCKzo8uouu3QTFfbm6+GqqGsw+7nlxSZrx+yJ41+RJiF
6QRW2a5TnEuehzOm+6qKvaR0XufE25yvaUEvUDR5yy3gfrR8HkS1DMGqnCWNLRrd7xwi898RujmC
YWV8Lrd61akfrcUVyVL+nlR2vVOJV1lRtYEBjWOtUcAkU8Q5ViFQxlVz9UVLluRx4o8elorjVVX+
81wxG/d1N35SctxEInPlzhm29KxqRtKynrohGKqpetGzmWRhzTX2s1cVF4T2tMpVA6UGlGqHrdhK
cFlF0O2s1/NjadlKRVRrVAFJugSXS328VPVGI44hSUtyl5SUdzNZnzxXquZ+SbPFJqVq0TqHDmnX
IZz6RwW6vfZeAFdjtP0Pxs3co2CAvOjZem6G1Cl6jrG18VzVHyRyMhyhcp22c0kgbej0kmzsDkCG
8pCCc3TxyoXRyTEPQ+bYXwwAvjEi2LB1D6rgWfwk8wEmRSCvvxACjjuQj7CSseGlYHgGFEdIc9XM
6TOo5jLRgHkYe19/IqqZXQDKeb/BqEQT3WinDuDtqPhMwsua+QV9Vx4mxuj+qsC2wCsLDFQqV4Pc
U5pEAYaf5O+6buGho+77OvA8gsRumx05qPN+Nl6bHgj0YQQHQRRhlyv3bZOzFtNvslkxvaQArliQ
P+DV+jPwnE25TUm15S0IgC972oxuuBkz269g7dXTPCNY2VpkMUZltZGd6WYb6BnBCmnRDwEac6aD
DkvvUkx6SDB4c2dZXRWZfI+vPVNkTPykH24IhOKUu47hvFvjxVADein3KGD0oobF/WlIc3+nCs34
sK3FOlSFaoOk4GQCK/MC6tGyfZ6STogxyruYeYWWquiz+bP0oUfJDro3l8z/ATVwP/GdBGrQ0CYZ
xkr4T9kxSo3ppWClJSWS2sWYz023a/3FjsFP2W/4UGrUaedZPCdVFvsl13iyiOIbSpo2oPYQq1Se
mJGYuUnqmThWxEMDxeuaIEBZmialZ3iDa98V94O5rU8kwJCbXJTXpRjr0Ka/SjGBizIu1yz72baO
RRNYTrd326WHpBE8uz0H/9hCoJZZST1VWQE4ootyl3mlqlTz76YFgY+sc+dQgD/GRkmCt0Y21SnX
9AePPoqg7/uFGIw2/QCcl1HdrEPBYNd5d4XoVLhQXBbrZWLRyOWb76lP5LI59yhrqzyr3kXbv3em
WwTZRO+7faP6yDL8QUMHKbS5th3XCqqA7P8xBwskfHqp0xI/NmFz0k0digbKD4ras3ji3QKpXb62
HktE6kXr1v2g8/lrL6fb523Umngc6oKINxP1HxaHoMz9hKbW3v4oQHCDKtVIhzRXuoVFTbVZrAzu
vNRaukvjyJpPS+/uaQhyQ0NZ+a1uqngAf9C0aLSW0cPvpE13/cC8jSSIkPQb/IPitb2JRMp4myFW
UulpFKyxokkyvA+VRcL1LDrjEX0wiECrvg/ZQkZglcubTsg9gWtFWba2R691Oi5gUZwMt5oetyJL
d2nefbKvMYqtdY68Cn7mWI/tVEDw9uuXiSLSALznaqJEeWOUeslF14WuGtwzEdlz2C0bgyNyqoRK
lZ5sKqFAe8dvvt5dZ32lLEcab/g+CjoFLGuHhMwLEXJ5X7JFrwKzU3WEOwWCFO7/ZWsKG3lMYZzr
Nbvkon4fWpfQ5D57Vo7+i1gp5r+V6aiGUX/OGuPdvMk8TaoOfvR2qSItVWbUiuptQXnyq0VNBVVR
e84QgHowfCMTyoLNqZ7QWmro0CmRiIbWS75N2ogSbZkmOiH8dX7qdCJigtJLqGUFgJipRbCoNpRV
pbPjLPa+GE3/iYRvmxJX026QK08JbWieygbBk1DFjlYoeqAYJbc8XVh16GKz+HGuKLfa+8mxGKz1
QjQBjXC5jkp9K+t48kq9p1cra+8MtCBH/g+/VdTeLyM1nizZcHh4eXbyW0qm6MN7nXVz/p4U7djt
C1Gk8eKMCM5cWVGnsJy23C141PU3xZUUlvoAA2XcsECYR1rFRzdwdWe6PRNMeRgI94bNJAy5x5Hg
LJCVByyHB3fqvqXedlr4wIdl3mrHIhXXxCfTfSvtLpade4IvHHYIFN3YpdPh1NrAf51PNXrNqB8y
mRo4z7uLSqdHX/Y/NPT2EaJAO/aX+hEZcB0BzLiwFwWtJ2LI9uwuAIhbJe5nw8L3ZPXnIRFtNFPU
GKYkPCHbxIpOEKJ+WCTLmbLH/lij0wG5AHzXCvtHOyf+4yg0YLhkzsOsWb8VqQ5yNqwmWZUqD+Rg
fib2pD/PHuoZZ0EMEsqxmX/avTs9c/YZAVF3KnS1bjypDjAKrQ0+ZmFdSzpZwFnyHH4FHvjgO/XV
Gso+RLRgjZGR06cb4z6pXBjhjBQv7keIwGaHCJz+MBo93m3Seyu6Irfte2FkyRLqayE+GqdS8D0I
JSQXHi01rrsQ7SDVxS1YkXDiygw5c3qiqymNzWpdP5mzeLTStvrIyRO6b2YzuW5DNn4XufMrVTos
k5+J/tQBQz9uhHmEdu7SbNGiknz1Fnt8MAyscndq8RraNNyq2YOCVtB1w62WYPOdnd7kuhs5Rb5A
huQQqIS6tjv6lDL2hUTc6bmy6Z7jMjjkyfSypvYrE4L93CVps0u7dTjwHKyxo3q4Ht97I86IEz6r
jedUK9uwz8x7T++Tj2qpRSgR2Ic6TiIaCljSxXk2GGrIHwJa7YYpOzNDDAveRNUgRc2d8WTVnD+B
M2it3KdUft9AopI+CLAwZpoKWS25VpLxDmrIRinbqDfVWt256zwPGoxWewoWNDC+tZVJuHIuvDu0
DJt3FCFqLxNfwIm8bty+jMWAPqOlYQ4VXY+iKa3X/mqO7Xhx+fR0odbOFDd2dX4hhr1VERcWTgA1
pkxM60wLijFUA9f8bRLilHmvCsf9Zily74NilMOh9Wi578RCkQkCFRJzU1Ei3vHM5dke2wHwSStI
hmINQ6JkCGStFL/9sLNUphGdQwSggqmtT2sxLUVo8qDFW7fgsnN7Fm8MOiXMula10WRiaGa8jqEI
HlGe3OqfHO3UFs4QkXg871M6UR5RGxtfqHyplwipeMW+busPfdfoeVB2JMH2tuI+5SxrHsiKnb4I
Kx9pku/AZfDSeldF98yXApLyDrfKukc7qmPvmHrzsceN+ISGmfUFeY9/FiIzPtcyL04I16ZnwzAB
Qxdj5Cltao5VmiS8mqq5Psui3O4lD+VscWONM6hgYCo/lXcg/AP3iU+k7lnq+P53gzPbvNOVjJNB
pTJaiv5hS3t8KM7aGrEJDPWiERt7khZHZV3ibCnbSn9P9FsI0uaQ3AvSoe4yH40bnQR592V07GY3
C27dlPJALvu5iVh28pgcBblvxexpCDmqsyId4zjN9GG1vVNcWr2uYW9dXbs00NWvg6yHhVM2r6JM
zOihlZVwnAzisS269s5eKSWpMj2N+2lr93OvWSFiKD4lQs3D1Ssr8yvoreASm9sXjfnugk5u3o0D
0z9wpvt7d9HTmkmE2phbAO0bGaZtX13Hwf8uJkJrOJySg5PZQyTWTb/6E4+GKQ1iVDrz2GS691Av
znKcV3s6OcKlisxJkCzTOceHxkd77pB302f+eBXKLS6e439SsajHU7JqO+mtHyn63BANHJuBJ4EV
9aQCK1PrGwLGZOcqPYthVs2YFgRaGKe2Dye1Gkd62cBsmqKmh8f3tigzFz0intMN6KNgltU29Z6X
uAFYFXBEK2oFucj68cFzG3Bg3S9L9LfGVD4tdpZHKwKSSNpFU4BnTcVFuF0029A3YKw6k0aT7XTk
QpTMbHc2VcwxB9pjby7rPTEy4MBT8eb3xlcTMW5E/XCcWwjZQUo+/Fo5gZ9CeMxzlka9KDUsrKLZ
GXph0dFBk24qnzavZVWw0F74GKuCNN3uiRQ1KRHrvrR9Jx+cdETlaNDS0A37abOmbwJ7WmiY4iv0
PVV6GxPy0ol8305c1Is3flTIex/nsXscG4MWdOw2XO16W6soK8U9EXO3CjUjO3aopC7WJH5YdLBf
8a6pQHH+Bzk0GECPb33FeIPYvlouKBeXoyq7f1h+/5e2/ie0tWEZJjkC/z1tfU/u2J9Z6z/+wh+s
taf99nvYo2Yg9NJ920S7+oe71rN+80CK8IWjuUX9Av/8n6y1pf9GACnpRDcbLf+x/2Sv9X4jNloj
F53yCv46gQL/Cmv9d9e4e8uJNWyb3EC4c7jwv3LWySzQf9a2fZyWm2bfkFvxlJWIaAiSmEJyE/ov
GDVoNlVIXXWyT06snUj4YQBf7RoVDnZ7ZCwmQkauIyP+0yv5f7HJ/l3VzXdHkB6yU4hskwjQv8UH
+MR0JfrsW0d2DsSNmYUmTcvqC1VMiOe6vEQlyKIV9u2tffB//reRY/+Vz+cqNin+wuDs4H52LPNv
suIE40DrjDkIZJp8rTqAhnEec/9a+Kph2WxterQ0r3Z4mRz3jMYwf9URv31bNtIN3bGny7vdVvOU
lgTzFM5IgVipxiJWXeM8upnX0o83ujYbVzVc9NZsdyC2FlczvKpcKtBga+qr+8xYNYIbdeANzes6
QrNJ7YrGEfEkCFwm6CoZHEB5yqve0ffdODcGpK33mrPbW1usmnJ8yogkQQ5t1VMgBqgORjnfzyiv
zmSIwkb7IpQimr5wX0aOFFD4rStSyJO2vqP7L40Fdxtp7tQKHlZR0RktNjOQ2zDS7+TOlHUS3pKF
zIGQAlAdX2vpVTatH75+sWeZRI5ahy+kgiMMxfaAdQGdNLol3gDn4OGd281Z6ewX+sNhVgyi2zTH
6AjQFZIYwzzXI5l22nvZaE7U1K6mIi9b/HhGf5zvJhMnYcBY6zwtRKgvN3sG8cqblQ0v+thkMZKo
eTz6nl8yWsEjPC35iLuKlatPwN05miu9QMVeJ0MBuoTjQwcPSTcTl5YiQS5Nc2MOyPyBj1Cc61Er
hXWwJ8MQQWmB6s+2/ZXuFg/jilM/0D+17GjoMhTNckgELMAzxj9t0XeIEdROcVY/rIjN9huA3Y+O
/KBdoeU7f8DhxJPqH7E6V08banXYt2aUpw18NEJg7H5kYNOHrdI2IKJ2OKwU0m+7wRhSbk5pUNnd
TdYyhFNX9+y7Uj/TTLScSFRM3pgIxoNHxU6LQNTOflqzNt3rkGTUQdEp+JPYegARY7u1hto5tImv
p4QagVLaiI1hAWTEs/ecpUKad7h3RrulL7xy5mddVajgg45SU3zcZtKllKsnyLu8dijAXTIs14zO
8uYnnX8UxYROjBDcasqCtm4n7VaHrfKPKUdzcfBrJJX3fY9VeYNnPZaaKdHJsCj5l9VG47zB441h
4o8LoyNY5vC9Tn7XOqOQxPkx4AGLh1HVIv7dnj6tOj0jveYOTDuT2PLnFYnAelgnZDGhSGjbYzBV
FaT6iA3xG6gmIFNBE1gNgmCzIaUzVcpbhxQyYyy9KEqK2qjTzOajp7X4SPRfyUd9ubnEi7540pGd
cBhm/PzFltf3EjP3nTE2yDyE4fOvqdvPtmaJ/aySDZlsB1ME4jJZ6GJzB2mdyie+e1LrqQK/KRZz
RsP3Hk/FO/Q4LdK+TaZZlM08yMhlR7QY0EHjJzmjo3YlCdTW7vxkNkfwx7b5UD0uZMAUhMK/H+Xo
8nidLIlmHPMS52ghhuluyY3traTm8NZnOpvbDVFNDMod2Bcsff2w0SNo7cmboIjbU5FST8/naNVT
RvBGB9D6WqdLmVO0LOz6Y1wHlBmr2vpzozbnrut1vuOpmRqxm1EMYB8Xqt13nlHer3VGgazTUPFK
KpBcHmncM+6tpuHByhOvvFdkcFZhnToNtdYr4r0F/scAzRqy6oLPDlPezHfAZxc/4rHWMRbcWZ1a
2IRMOxmjulfuNzHVEKW8OIUflilwcNR4DiriMcMhiH7SnSE6RXOXOatfRZ5D/UNCs8ExNdDjF3Pf
fPb68Gqi0DxOpO3Ze8J150dYVrOMBJT8tPcwFVvBTYw7UUdKnYUFL7TTR624ZuaUdLwyK5kD2Gtf
jGJcnMDNRvu7PdUOsdOmniETBl01GkGTIcbhC22SzZnS3Owyupui7bDzkGDT2WDH3qL0M42Uw9E3
DFYEPkDipeCeIcqemRFzZQeFpHeVa4QE69yICXqgJezjTbhag2ty+k2OVDfQIgUdtq3dknDg9xWi
1N/v0f8dHP/Z4Eh9AvPKfz84XvO6/skG9PGX6fEff+s/p0cCWJhCXNg3RkHiaP9PNovv/maYN9Gi
R9wwqZkO/9YfmkfL/w2S1sTFxdREHpDL4PKH5tEykUP6ZILfygCBwumT+lemR6r9/joj0aOE3ogQ
eBcVhk5/w98it0wMAxVxlNq51kSTdSPOC0dEOEcSnPL60saFZYLirebUqt0iaNaLHWhquiNLRoGK
8xHVAMALYmLLBy9h1vyybKVlvbH9oeSde/0Tj1D6WjEqhXkKGwb8PFyxlw8PGzFQyS5vJPHGDVUy
13TmN8PJWfx2L2RGdQA379mVnKHVYj+WCpiQHT3BZtl3C4SjYwyXSWJGfzWLZHQvPXXi+JtKZx5x
Q1Tm+ENu9IbUCBApVG20AA/hbluxkHJArpGpNDPMXHN8J/F5zhYQkUpcCzNHr98pElt3Be/tM+kE
FVMiOkIo3TJhTMxWJqYMR0uo4FmdI0MoXhIW/2fHGo1j74KcGov8UXb+Gudufktd6Tg1J2aOvTTy
F0iP4sGRbiIP/BHzigM4qQiZQNA+IGtkPbTowxx08bEUqGyg5qsZ75ArYMJ8M+7gfJdwQt0dbZnb
2fFmif5J10r7OvmIivRhdPXj6Ptdcx42P3nbKs99bl07eVHDanhHlQymiGTf2iVWBQtsmH5n+XVC
a02QruGGoGEur0E7BR0Ki5PjN+UZuI3XcqwQgxlOjzSOzIT5jH8n9UKRtlns5s721NWplWv7JK3U
odBBFwdFOB0KMzLT5q2OXO4A7q+kkztvTZKD1VTG1xatEKhWL7YXv3RLKxjS2c0PltC88i1XRCm/
Ei/huhqIB44NEdMh6vf9HmUs5P8RSwUDTyVLO9c/0h5BOO8cYjebYNa46i1Emq11t9nJHC9aQsm2
X+vHfNqevCxxYrzlZVgUzSzD3IYOsBruq8zxgQdHQLDg1r5EFa6NRAU7OXWpi0dphHBfCpjkyjaO
6aiu9q2+fAP8hGrk+tpgeGxklUuVnNyi3tVQyK9ga48LO2Og+Gd2KfR/UE3ru67N285182SXTOuz
RgvxscOlGONalpeuEtqxta1iNySdgbqgHiAuYSd6QTZpZS05zfYlSJjX5GdRrttR63g0DZSkrz69
6vXgkeagp8DfN0oE1GjaMYIPw4lgKHns8/lTNao8qdxKz53jQlQzn8b4yvcNiV+91Y47awO8hQGM
8krUYdoJX8AKyoyO++ynjYgfWx8BCQmgtdOBrfiWwl5P9hXGzXFNb/seKCp4+x631vOAeCK44djB
ZNhcs0rqD3z38iztVaggWYb2iHBt/Il7YmVRMHlxeNgOHSNI4bYmrBOCmqbrjvUMsG2WT3Axl01P
9j4DFHk120vuUGGt9f7JTeen3seOgVQ2IqkgTnHa0+6chd4Ev9x1e29drtIQC1PZuOxUWw7gZhth
don15phk89Jl3Ed6Vf4sLexPBuRtRK7N+AwtdvVAjkN/wA6CMZZDMPeuVlupQFbIrHC76qgXDetR
I0wkrhZVwxpMM5+tlvhE3g9nb/QVJDCbycFT5ffNBSAmHcI/obOk1EtRHEqJlQT2HCRWB4LheCr0
xzTrHie6qoXHD7U19d3iWfKjvJ1mxZi4qERkLxAFG9ZTbqBZadqB5Y7ldtcurf/udtlXTfQkPhjL
r2yAuUlBpclq6MoAWycqWZH4iNlzM+451h8HWtwDPPT+sZDuU+Kox3ka4He4V9CriNkNe9DqL5wr
8C2TmyA/Nwd5x74yhR2a0r3GG7XTmm68Y1TJnkwY/atatKdNiSGyJF31qYHozB/v16XaUWUMuiZb
l16f/qmHK+cVghgbNbkj3sDk22usD9SSWGEzboeO5rFCp6hKDi8lQuKdUW3JM0T7tf2dtNYH+eoK
+Wpj8A1KMX30m//VScnYGFGQtQSqkDOEYCMz5h02piME8d43ZMKriKrUYItCiKK+1/RrxzYj8UGD
fm2p6bltQTh1q6ycznY3a3eIG55Gv70g+3xzCgNnJYZrjTjbgJM2doR/20760LRs+GHO0lZ4D15v
ovqTyxNEPxqWdiKPn2PU+1Ykqf61ZMGOlOnyqAkrCQx3urqIe6auOLmeMexstqAzq50XdFObd6xV
TRYWa+nty2XcjlkzHIaWqvQ8KUAvNCg7X7RBTk4HlxkqgcR3oWiwVwaNNVrfLcH7xc4qvLt106zH
rLqZ1FzVXUnBgE+dpyZGYZJ90hdkhbMxXpa8406Yy1fdmg41OSY+yubIlL4fo9F4ntb+rsvd6vu0
1AffW79KtyjjiZ/HWQCCmbHd/Dytty2s0ncWXnQjTG17u1uwDCJ+S7o2GrdMP9u5ne5WYa5BP6bm
e9KM7ROobFGDww8UcntsfDSpm/VDKqYeEEVlGMu415Ce1Ie1sWWk63q7g1MfLwZ+zzBH6nMACiYO
whSv4CO36xkTeeP4qDjtuxkF0ht2jPpeS9tpiay1xClB5qQcn2opvKPfF5Cxk/lqgb19EvwuUGJU
NUZl252xzZmlThMAOlMcudyzRjwB+FdietAzN8dKMQ9PvV0/zLVAZ1NQab5m431BuiQiPrVjw2hO
RA998XqydRf4GEPoQ6zz40UGPvFvHK+A2/qafODVUPFMBvCRzkIjls2U7R0sZoHn0fpXsd2EeT+9
+yk4Vq154ppOMw4Bwp4CEnK9Xw7lKBFwgIHY0Cw/UDmtz+6MUL4YvXezsNuQ3DD3DStcHonE0ULD
zeQLplnsIrN2SyQl8dM0lyZCksxDxBsmA3MxMewh++C55ttLVV/FlfzRquJz1QSUE0DBF7NH1+uP
2R3mNCSTN326K1sd03dOYUS4IQEMWk2VZxRKsMfEOjAj1OlVN8rDUCSQ6tgo4nH0mydUrB1Wei8b
H8lX8g6b63RfxOYfqCheXqaeDFXdz/089OH5L6SL/egK7zunc7nrCHmIRpWMr9C2Z7T6/r711RrZ
s8jjpHW4IEgcjgaE1WFmG1odQtMZdzX2w5BOqO4i9X4LkPOsl8qa/cMMKENySve9TKldG1mr9Ye2
hd3mgOyX2BzN0oMjBTLbW3Xa76zKKri8enQWneub59SBMSuZBd+0WZkr7uoS3ZGwVvO5ykz9sy5t
59PKa/Th25BSY5OxnOolA8PIa25QeYW/jlgTq5pO7rgJDJwQIqZxj4KUeB9S3oAo8QOVUcXkEWZE
CWLjqBId7/UZX4u7wzOSPvsANUq/MmiFFfZu5W8AW/OPJnGcfa93nz5ralANLTFPuDiPSd2gOV1s
H0xN2/POnWxpDQGZSG1UNvCaizV+mwZrCI2tHYOaTELEEQ14StJxBxYNOYI1NsykRcrh6eXBHGh0
y7BKnGptjhNl3slMmq85iN0eZNc7ozlqzhIUgcR8/3ndsl05deqJ6Flrr+mfY5kxNEksqvDYrzpc
IFypESEaMCM8z5RK2IjVqf89KWetY7cj6rnms1eppQ8IatXDRtRtmAMYoufrOFIwbVJajEyqI/sJ
2c632af6kSF/h4pTBGQWvC4N2T40DgJD5tV5dmBGkQJUEeuK5CMiCFlJ3ZZ7sWyOTWM9+ZT27MmX
+V7W42vTrva9cLZH5J0aI7ONM3KuiQJqh6i1Vmjz1laQfMuE1VYYb2AR4AplVb0uQ1+FQARotFZa
maWOfsZEjS0zWyBDlk1zKartteraZUcYmx/mTZL/KJQe6Yu7PW4EQ8ZL6QSr9rvkxEteXb28dNlo
gR/76O67+hcDMMRp1se63JowE0hEFmu6XwhsIRl6rF6VJW9CgTHddVbtxxZx+gzeHj3cQpZXAvVu
FQFFtfM1u7tDAfmJCJaiA4pK99lcLI/d6oqd3zs6wh2XyUdv/XuEBHf1so53YI9hBbOK3QhZbGZp
650h/ZOgd4z6o8YMXUxLgeu788Uz3R8NOwcJVO+4Rz7SFrcJvOSFVXflxSh2c7kdE6/AWCbEvsx+
CTQFge702kXvZXvoCvVAEyrwMQ4LP+u8ELuxtmtbVtzJUOaePMe90dh6YEp59ki0YVbQTlrhvdpu
Rjpzvn0s7vg9GdPPpin4/DTm4zhc3SZ5baZtwHxbp9+EIPxixFWNvXcLU9O9wNR/9domUr7f4Iq7
wbmpR7BhAvYjak2/WFb7KGcmNNFLLRzGDQ8TXLR2VyTYxdJNPIykS3lBUS0b14JERm9wG3SBJtps
R0lDf1R8gr+tKvtpFjOfkQRULTNv+pbZIkUNl3sFTI+5gnxmvaIHy0A/ujRmyZDXKDciuxIzCoj1
YUIbQTeSU+xlju0DsJLgD9hi6CVj1vNwmdHqKbvtXucR5OsmcT8yWRdH383qveXXSGVW5L+zNjo7
VY8vwI3EIDb+ve+N8qHOhf7LzvvxvGW5cyImTh3gWIvTSDDZzp4t9WLBGUeeMj7Y4+W1qC2W/FS7
xwI54dZu0ou5uJA++D6vOD7JD8MtuTcbMmUknoXdRArlbvBdrP5oChKzrvdTbVpRuiDwrjrM4Hk/
pBH4Bn40k3Jriw5Dp5VmjHojuXf0wSEXGtVPNfokGLg4vUteMQbbaz1Sf6DkeqQYBvntPN3pVcNo
0Wfodwv/m69peYRR1ETJlkHptHbNKKS2aC748r0/hwDgYeqgZDTY/Hc3KTPoAGT8ssgdPkoSMJlA
3KqWYVlW0+6WKx1zoq+89XYdlwTKyKy9Z6HynkbYjj3rMKiLucj3qYA5Ii4EXJPrmpsIVofEzt4/
wzF5QYuLNDISF3NfUYViYgVpdKM7u2uvkVlS5oe+sG5K3VbSRdJr56HAgNU35q9uI1LRL1Vw2y/w
Z93pnO7xQurJA8j2GVEhoRx+QRxqWWLFmAWSuiYfoqLzUBZZ8iE3bqaWprqmjvvWeH6/Z8buKIrg
498vy67WtX06g3mUg80+gzPilkLGl/JGI8jz4efWtI9OM1xXDDWBWpNoIx4IpIFdyzDrsCKBIJgR
koOLA9mYfahlC6cyNtZDRiFGTACFzeCynmae1HC8JZNp48AZaeuKDMXpc3LlJ9FOtKx1D6S9LMe8
X42INfLMEf1GZntNyN8Ss27xSdZXNxymfgbdzjUcxKOx95YZKAULAxJE86ha/WmV4ujJMd4mpJkE
kNWwDNlWf+kstJrBPM/ezij1F87OJ2NN8Zqk0wAZObN9eXOYKlbCQWhkdyMpBBWI9CSfTxlccWBb
9Wc9NP6jTDFsMNHuO8z9iOvM7RXa9IHqS+I4W90gtkTbDT1FXBb6a/LmGzKeHDJPiA3G2lsl2U9P
7+76zTgXnvNh6sauLT8GHTPr4P1St+wEzUNTdlN2hX3lRx0iR122EmPM9KsdqGoqUUJjAczizoK0
6VsRFkaDrnND7uFu0ofXq8EDMh1xCqcWDQvyASlWATU8KmcJWyKw78l8ME6Cub4NlhTH8jyxmE/d
qvhD3ORoZeG8MA/Gdb/cFBgDms8ObyxhlCQlhA6cLMNYUY47kJyUwtjRhuHRUaFIfe3GCz0sam+R
G+lDnFrqmJdd8uBxqiFT73WFmcjOusxDAoIe6UVYTtXvKq8n7UCJAsEiHABwm8OesHJ8GGO+k5av
d6hkeY3spAV3IClGgw7wrM++WNxiINLY70Et/sF9///G7Pc/m1vKeP9vty/8neGCcy4b/v2vv+z/
8ev0Z3MLJ//LLyBe82F9HH+q9elnP5b8Vb7QH3/y//U3/4g7/6doPA7//xGNb2oKVP6Gxf/+d/7A
4iku/E1DhcBJiO/pJuX4LyUHdXRkqHPmmg46Hgrl/4LFa5rGbxnEqtmkqv0Ji7d+Mx2CJ8ku02xc
Ypb+r2Dx1k1J0v4pwE1DpkArDf+DNDcQWv1NytFyPpLfu5Ix8h/sncly21i6rV/lxJ3DsTc22sGd
EOxFiuole4JQyjb6vsfT3w9yOst2nsyqunEmJ6ImFVXlkCiC4MbfrPUt6gzJVybjMTSEgJBMnCrT
3ib8IOfAC0BrrCJVnmFTa+iAg/Bzg7WnWNnAxKClCPzXsGIrzrqisa23GTfLBvQKvjCotNOpoLpJ
n6MZGXDRzOJzrIIR4mCXYNcTprQXDHLfq12kWcUjc0KbeXbl9v2RhqQeznVp5RsCdpnoTYvmKZks
qJuYIjzZ+e2KJ85JdFMZrerSAT0a5zPy+an+1Hd6vUHeysmLVgXzc+zIL5Yp+BK+B1y4DoKNDRHx
HO2GFUZnEmaGQ5d29l6ru/rQF1nMVwgj6m2PAUZn/7kudBcE3EhSJ7s0CvegWP4qOvTn0WxKj0aL
6cE0nkIXWex+aZOl5BEr/XbdFWlMmW+rGuW4zHVaR54AjTdrPmfCik+eqyzmTvJUiswjwL7mBvBs
bF0h3zDfuCLAoho39usHwjfnQ1sbjWZc2TUYgE1cg1w3BoCYu9opQ7i1oz6coa5APU2XmkFKkW8Z
8mSIQgYjDFu1J1gzLCqIvknZd/bVTIlIxwW7FW7FuMEC2cVUCsR9wG4+yIyBV3+VDgRHIqofJfnL
ySFwNNsuUaOaAPCULu+aZhpvaE+08bOb22X81aVT/YqpXR/UtZ6T3yXvbfq+rdVikQVEi838pYR4
asBFcPsTQNjkaDEy4ULViU/QCA70Q0TtpjY45m+lBHAgIgaefpgMl4bI6pWIopjbkuJ1PZUJ6Ty6
JP8pxqgdBGLeghFNdgmUdYmb+65FJg9eTkv1deTWIdr4qg1gJ7S24RmKq+3psYMFL2dZTCgI1Aly
furt7M7Na6GX6ZveVlJtXexZ1JoVT4/WYeW8CgBUMSdGvnJsFGMOQwXpMcaJIfdG3n0KY6NvvRkx
4M0SvYkr3ygDUuMMcRXERrZl2aTtemWwrODlzqmlyp2c5Xibg6teehUnvuCWtjnmnaGDtyCSq2VO
yKNeb6j2EytfFKfmdYTLlC6pTY2ThfLymPszz+pYTBiKwlf+RnYggsFXh//UCpsuwX5inYRtN7in
Ev9TWIfutsAsvqPsNDZJleTHTtrlY9ygkQQccrvc2RdUsmJto+LaWJU8z9Bu8a2WrefQL24dxOGM
oVQpvhaEql4gJwQvQRnNV3VlkD/YJ+m+SXmoTpEV7KBtJDs/QljD6K35rONW3WEWce8DQ8O9rRz9
hMroadbFJVcxayMGQifknOaJ8SNS+bgZns0KYhZshHFgPKj0jxDDGYd304xtYkAPckcAULeReaO+
arZD+95yNbbJHLeHrk3fLMdw2avh5F1rHW7wVYJL475Uw4iI1e6LN8OZggeGCwH+Ithav9EtAwlj
HcTvKLUD9lPdU6rUVgDQ0sMgGKQlIysdJ47RH/fxuFV54OxHk5zJAQMZ63WLsro1MSWsbOQNV9IN
uwcIWlQuXJ+HhnwHbmuGTPoEax5fnJn47l6DM+Rgd8d34dQaDD3XSJ3Po5WHN27qRPseLsBnOxLu
OhWkKqzKjLSMzVQYcJyFhEEZ37VZ7RzYro7rhLv7HgVDma3kMOlMJpUPA4VaTWCOmUaTDY5tV9F1
nPac7J1Qn3At44fD6rMeB2kgqhaW+dFEcY97rpzv0M1HnmHXwzNNO7hbFRdnJHFJs+rt8Q1GMXNk
XbVfAxpBLzEryNNpiGwEReWLzsLkMsvIvfRAK2+mHK21TNnZ6hT+iJIGcW/Lek68pqqTalsUDQLp
ohKvTkkgKRaq4i42tKJlZByyYo07bWXINvhKNyD2eZ/bH5Xeztp65tbazBw5XthOvbUCWDZgO+Pk
dwZGGLbTW2e9QuPAN1JtjUDqjyjfyitnMMNj4dblTSVpCNoKssxmcsPpSzQxdibes4o9WDfkD4gp
ragsmY/4Y2WtJFTWwwyepPMMvfqCYFxt5Fi4aNn04szaIfbgDtanOS8wl9rahlQh91yxqkK7P0Wh
f1CWhiREyGpNXxR/Spse5hoZb2e7dFjfDbJhWEd8wp0BonrfO+14KLDbGhC1DWBcqKAvdV8mz5lb
VM+Bk9c3tIs+oDQ/uurGikXE4MyPsjamDUnV8W6ifNz4U0sXTzJZiPC7YhYCEk60hzyde3YzdvcI
pADMQGQ0+VqLaCctE8ABaktxszjV1cZ2/OKYDxrztywZpisznrLEi2qs0E5hKK5jO7wYI32f2bOY
YhHDlpbdynyUkbTedH6/5hV+Ht0EbThQTQv3eZpNtiHGzIPeIeplwUs20daKEusErKN8IHWAdapm
1rQyge9ExtoZxlNXFfW2KeGNev+RqryX2P+kOFamWErWv5aqPH2pM+rjH4Uqv//M78WxLT8YtlKu
xcrkXa/8D5mzjeREGbZYMsAoj38Sqpgf+D90Vpi2pF5d1Ch/CFX0D0hKJPZyEw2uMA373yqOfy6N
dQKMpOva/IW8CDfaL6WxI/tujois2TPAYmUOwHeFnlR965q+tST/glrZofbmPUIpXVKUENjwV/yQ
Z+p37NJUEfj7Lia+laRAoHr45AtW6KTUZBZawRRZbb0uZmZcP3we/81rL5/Xj9U/Qzep6AAcEGlo
crjYP784MEQG/onj7gN0NMDjazQq/Sh5XVOAZpYIJwM3K10c9DBkmnmKvoyEevLEry21Tgmig7UO
c6/FuuipSquO3VJlNU68+LhS6NTtVMOrxPZw7hrbv8usdFj/f7wJ2idXkn5iciP9cgVFbZQqQ2+y
Z9Kmb0YDbSszF+OAyW16rBRKb18m5HVoGbhJKcbyI+Y8Z20WwZIsFLnjjZXr403RsLwQ4LB2TKrA
HDsJwjkXxqXTD/Ihi7p2O4EaZCa6ECX//j38KqhfPgfM26jqHcewLf0XQVRjqK6bbJY4dFggQQGO
rkbMMDu7iL/+/Suh/frTJw5TQ0GwM9Fy/ZosiNuRSADU8ft3EjLHOx+e5VRHRE7VLTjc7Nvp+Je3
93IH/dBfvt9hLkp4A2QWN9mvuae6bPI8A4Cy7wPyjDhRmtXcIcr9+3f131w/QwDXMxekvK6MX66f
W3NcpIPm7GuowjtUHV9L5Ub7pHEe/v6FFijgr+/H1KXgYFrOhT8dCjG1gDtwD+71Ge/xbIPCJYch
2k0TH9wEWBmreYgyoyja5A44nHMiQgaqTQweNuzy+Sozzeq2niwktFYPdrdkTIcJVyq83YuFokgR
W0bcm499gO7SU2zENbxnw0w5HfAiY0kyDvYMRqLooZ4Ha472f/8mlbNcr58+NaB7kqMBOD6+Lde0
+fcfDyVGlV041+N+iBXkqoDKyA785oCygYDypMEYq4qvY1prazNh9srNG+/TjDjxXpYtAOG6vi4Z
kkYrdGXrysrFs9ST6Np0J+OTPWQZ1bq1qeWg30s3QwBSDynTXQxmD3Q17jZE4rfG6jk+hkGu42wk
OikJtjLug08cZ8neak3zEnS6uce1X1zxdAn3Wenj6QusaK/lWKCIsMg2IdjFXaMK56H2zfgQa3ij
c1mF7QrK11vIg8fLmiQ4EPbaX0pW59Wqn23jlDlVuuthJW/KXseehx7JszqL3VYrg2Kf1EXy1JI7
RIgNjNRs0i6mW06fp2liiZeGLZyJVu1M38CdGFuh7jHktda46Ixbtt3ioeya7Bl9UfK1lGEBTVG4
E8QdmlGag0IoxOXh+GJjzFjbmV7vTdcFuDrF42lmb3yxUlIwWifKKSCzaLiAJah+A1VgvooKgc7o
xl7oJ180yChnxATaGg0Bdgy7PmYZkKTUktUGcP9h7LX8uvBLBv4jyUU4Fyl/NTvfsQA7LddzzcCC
kYbraCvQgAioMvXRDC162zEUhyDJspPhl9OjliaIqyUWg2vZkTuFAYC5iuD5gp13IPescJ1DNxvq
tfat5ibmOoHmIlPKQzamHhJjm4cld0QPLLerlHotqhqzdKhrawXYBKEI7rVHzLYdu55x4KNhhA41
ItgPU7cNQ3Wr+/D4Odv6Q0uKHMu/keigOtQ/q5rPHIBAeTvV6TnymfTgSknWfZB2uNAhp8BM77xa
YH/VY0BwgcEq0x2De/iBZ3bMn8JxEvuwbcWdL+eJOYv1DKECNFuer9mFUrrHlvvUkmm5VXUNU2vs
hmNuQsVm7TZ6mSDDrYsrbdX2oCttVws5orrBk8siBVv/eKU5gbtLGCB7rE58kBbhxB8z+tuQCHYv
TBRja8jQPTcXyL41j6FkGwWOla9jOPvrLrD0Xd2gvjJndq6tVgjkgub0GuMcRRnfEB2XTwwAV0KP
y8sM/2TJCpTV1TRJ4wCQLN1LFQmmfXxdLG0qRLJyK9gE3UYfMHmH6ApWcxuieRJx/lb3RvAS+7L7
bNnN9KL6ejhmWKkPSY98sQ9K41Sz+9sh68Fs7ov+0MHWvGgTVJKOaPBAreAbNfKQk4Ey09FUFjIN
EWSrUZvHR6NnTqUWB6NgfbsBj2d48YS/yVVdtJNWlZ8i6B54ofFSmwX/M0b/Uq4ja6ze4Qhrq+im
nWYRelEtrG4/Jtusb+uhuBZTkK79kqJg7hHy1wusu9TJ940Cnhzv6TG66IhT7OFO8o7ro20RCDLU
U8IWUkBkb0XzDNbNuOh8Ua+nSFTdOvFbGKwCYNwX9G7oD1OxhPXG9VsICWjLwsl+ereB5Dh1HjRB
fQEgJrxAkKc6WWDlNJ/LossFv++z9q9WncQYR2+d3KWBQWoGGrR1IuZhHWnUhZqJUjJNpDoMBvFv
5RIOUbQNIWu4oz/PGvDtNIZrH9e8yaqk/LJYix1n4K77aVLltQoJ47IbsOfToEjKshQIhLhA0+TW
8NRRq4QXKJbD2uyUvqmWPEHDNILLbJfYTsD7LOlabopnBUQCe0PFX5IQEbfr+5a3pFkEPbaKuDHG
LLG5UW5oXuQSSIe6DitrqxNLE1up59qIQqhV4MD7SKCoI+tjb3G/SoUbmxq4f4p64vJUQVpMzKgv
pWU29J0UWbUjg8W8Alak3U28QLjWAIatZh9+0tqcQvMTQWt0gnjM2jthl/w3gJ13tdCrNfHJ8gWx
+1WTkAFmQ+Al7FHH40y9qK7MUQB15lCQdaeue1WxNF7m2xk4aiLAY1wXyg83BetjaBA6A5M2WkFr
M9Eii5vaz90eyUJAAErZT+GOy28nb6zAq/CEIKnquZuZ/0InxAjHLEagtdNr/+RCuSo5WaeGxDU0
QuE1nMoxm/8Te/vlX2lYqQGtv93mXH/5rX5tkp/XOd9+6PeO1TU/AKQ2uNPB/NFfLr/vd2Pu+6bH
ZMljwYd+90j84axQH1jy4LuwbIQgRJxSk393Voh/p0Gl5f25ThM0urQ8ONUZszJaWejWP9ZpqYJv
AlC9Pyl4C314nhMqYcYeigxYbEO9HRlTmaE5Z5vKxM6pVuRnDQ+mU1uHZm79+zRz/JmDVOnnWsbW
Ra8b6zTGLhqoNtUIxmtS5v+6qpFuzlH3YjRZdl07dhWvMZV1uA+d6FofHSTAfNWQUPUcFJQ0jYdu
VV234HPJaBXVVvROdpMkIr+Bp9PdAeVjvR4RiPaETn84YuxyIDOR7/AiyNZ7AoKjgY12CvcuDZ3s
rtbbJwsg/IEcmBFZjR3cWISILIkL9d0YwBNQLn/+7BM3ow2qPSYla4wRJg3GDjlujJA4P3CBVfrQ
IXt9te2sgthc+MHKmC0MwoydbyzbCp8rsh4njwlYuVZBr2/d0GZdYVbhnTlaMBOF0TNcEvkIzmZg
LF01jxnoZHA+Ukdca7AC8QQIhoe87RJPyPG3ZCQSd6X6hKmV1kenKspj0KOl2XyK8pmZdcVn+Jgm
cXbtwD3eAsCZYdcZbNNDllTrtHfg/gLKZv7ga9ENZr54r6XBBdlGvMWnQmJWaLIEp5Lfi6Fg/h3m
3Yk0jAhtcGbhooS+cU+v122T0U28FpXwxUFvtp/0Kj/blRhOTPCmPRk76jU2VHFEPdneWxjtKF9A
C21yHVPmUk45B+xy3XmWldhW0tbWuZ/mt1or1H07Ge1HrEXp10lvxIMOgRZkzJhfssbUrhU5iYEp
2heuFR7maszdm6pxsheFcXErnQUCxHBxMwAT3rHF0HCE1OPnamiai2zL4hSP7ei5ROdUGPKmAMiy
5rpvS5xQ7VU1Nf0Kd3GeeiMCvI3BOPw2b3rqGMut2s3kZ/MqEwWaFSJ+0dkZr73eO1c5EqsdfWV5
bdQy8KAKIlrQIVWGTUDAsdTccdOzrTmVs2Hs06B09sx80y9xHsQ3oiSXM0pAOiRmXOJrNX3tDdEV
5aofNKBOqsFC4e3YZncF/8xm4BaGx4hFKFW7H69jLTVf0DuJZ2yH48lyE7EJjaY7R3YJQakoq/6W
bI/5I/k7OmbRtByvSjMKHkhjMC+Lb5A9X8AT185vItG0d/pSdCemahdE6IwwQUoQVFRIHUEiLbYR
q2kBpTWIf4dV5FhMlePYPzBaqQ8mIBWymCuJ8oqRNWtZq/azJ46RkkF8SnQPXmqowpm5ibRSnHmA
5sOSi4TLnDBLOOtTdcmCLLjUoaETN2ipTykkymQxbY7PjR/awQp6xXSPugd3lCJu9REHhNyzEMmO
3QzNdpXBH/S9njTdfks0rrjEPkg+9LZ5kl1raM6ebJlXJUoJmhbPqCqfkyQqAXJkxeeUtn1ZqmTj
Wc32AkdNzIiiZuq1J3BmjbuJGSH57LjB5KhIghWe47zStyPaCjTwTjneQqeTz3Xj5x20FL0uq22K
gVSMZ4m0dYz44IKsG/Uto/QgczH5TpYDd0t0jbgnqRov9SM80bK9a1XY9dhFMr7tkAh1PEZe6+DQ
KNdGryfDfR2PgfNGLJfPAjK0UzGYj1kfD5W9waypEenbdW38mUzjUiY7TB11zYOLaez/tF7jHL3V
RVN8bX9WaLyrLv4h3/jfpOqghGOA9NeD6+sv/evnn6uAbz/yXdQhEXUw/GFgS0XxjcHxvQpYRnff
HZU6z30bQBeLReLnsOD/8dxXzLCRXjBlYTAGpZyS4LuK5ebbHAYBzF/O2P5sqITpsbwM8zWm6bpt
LlO/H+Y1YWuMfV6X6mz7jf00DYbJek9iazIhRK6nMKsq5kbF0ZJuJVHWVQjgASFtBstJd53eVCe6
tE5/ATyQQNVM6/CqwmOAg62sODY6tkJPqjf6lzYBN9oGE+dJOemcx73D47BsocWOVpj3O4BM8q6D
lfwx7/3+MtcuZDNHy5eF9VzbOBz9ethGaM/3No05nUMCgd0up3ZnufyJUMF4oHnEWLJa1CY13hjT
ZFvbcHSGYO8acob3m8TiNzKtmwkveZJ8rmytukSB2QNeHrLx4hOFhBIOA6WA35RNCWCMKLEPxVQb
aAFkh0KC7yr/qhr8B8fOCaabiqSl6RDg4I/XWTaN2tHhDyyuDJ8AhRVf5IwZAzLZW9eIg7s5TvpL
lQ4rUkXTdj2EGdsonwz5XTzU9j5z07zyYkbRwT7iuXVDdZOwIjOg3pZnleiPBGq09gzRjjT5ttr7
0oy6XebrCHJ3DsddwDAeeKVYj3FW58KDAjhe009luWSm3msHA4hcx3Y3qLCcxBassDwh4yzVUg7b
MjUaddcT07SqEf9gzTLhso3XSdUbrr+hYKndFSG9dbbl2AMr1bEDsfB04+7zWexP2pY1smwGz2xa
hUyFnbbdnhrql3DNc8Cyi71oBulf6TWqVAjoTb/cOLAH5jE2CRcbSQBAFQqquD+2bdeV4pq81rhV
mEybhgiRjMhdkB3yJUCBo88fOVynvP5MoleboXlL5jn1b/9z4P1LjQ/rM3Rnf33g3XyBPkbv/JpH
Px97337w+7rO+EBKG/QhywEziFpM/tH8vAOLXCld/Rt4aPGw/+MUZPq6HHW6kpxP5g+noPvBZpNH
PBhidZdb1Ph3TkHd+tPUmi0dvncGIwaEJAQbP5+CQNGaOSvFtDftHCx/t7g9MXssqiOfXfsGe51U
Hrt3bvuhtdB46E1dHwynAOYyVzVO3DAFAwhlvU3NdUgPyNiTmQHS+LcSGOplsKzpKpukWEO6G+UK
gzNy/ExrGmqLyVjP+F8Jp1cNKBgbRGK7guy4ZHDF4bzTWKc91UTaHqe4Cq+BNYmNDf7x0dcXp69B
AN+mRkoab8Iiq+6DpMa9JioI9NglhP06k5GSe4ks8DkVlmIISwGarKlHSMcN832EU+qLJmXwNsxa
dB75mRdzKuJuTaVsnMIs9QmhsWF/IEADqQxnJtA3hQZXhsD09KqnhbpERdie+6HRdtKPZzhiPt6R
ou3HDRyeZAsxF6ScyUXxxpEzXauZuGAFcXGylniz+9RUj07NZZYanjuAo6E45jDONjnbx72OW2pD
qLC7MkjiPg6zm920mrIg9c3ZLWuv4iYG33TBkWfAZxcIj9hRlF7szNCDBmJrdBcBglc72Tm3JUhz
ng10UPCtUQHnJmsGm3OqK4yXxgzae9kgLt/Bg8J1pGtxUJLC4SQ7nEjqaUwTfUsWqbPLyiDG1z77
PglKCcg4JTCwFfl8Ns2+uaPYdOKNZfnmUSFB+dpoaBGNTN7Z/c1y0K8bZnDA3sSNAWO4wLGgq2uC
XrqPoDeDxzpT46VvYghwmbXRGqf1THoqQB5ttlOMXo+o1xn+lHF+S39knOF8PkeDAXudMex6sroJ
c2rg308duFVLM7P9QJciCtlij47jO0LVxaXTGnvtj8ZwgHiyQ8/vbHCFDV4ItZgk1QKwitsXPhhx
39xSIydf3WF4A72obQnp8EHHt6m84yYH50E9zHRg4T2Cr2TVZA7ohHRjbeXmbcHdBpzTvWKGDJXR
ARGvhc3LnKFnI2xAY2INbhNbOn9lE5pe0AVkTnQyOqbQ+F8M2w4OZRpWd2ZalucJpSuW0gYxtBZO
LITG3kvBYV6rvuK+4bYdVqM16bsS8s2qy+H5xcLAgQdiC6AJwJM7qJpLqF1kFMHOMrIpkI8AUcdo
iwxvWLhMktSAjjl5GITOHepIRGdM2XF7QJlMzOHebJZJz8qsklA+SSR58UaYcXRl1cK+bbHqh8+j
MTNp7mScqi3Rsqzu8DlOvH4fXWMv1aGdlVinUgxQ+PR9FdYbQxaa+QJDNI8PQ6HD0E8LiOY4jAWZ
iTtmlnV/30eRMdy336hIhGKDSErYV8cfk6StgRbAK8wpmUKz0b2pRMK/7hs4WWtusyD4mMkIkHUc
EtsNkaXIuD1JDBSbEZxjAG4xGnn7DmGqjBDi3HFIN1ZtEuxJkzA+dgX7njc7cWVifeQaueRopV0L
lZuNHc1n7rPAGlcD3vt94AZRtIQLdK3/kCedxXykUoxC9bbWwb9pDFj+86T+l57USrjsWv/6SX39
Zfiv/WtWNmFUf/lRWQNvcPnJ749q8cGCWPQOf9HpdX7vTmz9A9A+Gg7h4EZ7D6/74zHNZBMlOHtE
e5lwmotQ/PuQUue5z2adhzePa0cX6t95TP9JEMAQVCGIN5bmx2Fa+vNDGoPJGCxhdftk0VyrGTWk
bgVPP1yU3zuk/4L5cVNEedv83//DW/x5f728iEtzZpq8T6qWn1+kLXqtdIGH7rtEhyNrN2BE7d72
ysRov92qf9l8Ub786aUMLottGsIW5q8ChyJjWBIHbO/HPmpXEQjbK+i1nHmLpjINonafYYvckVtm
gDMlzufv3+mfLiemGrQcLgWP5EP7tfPD6s/xDPVuTzblg57Zz07UrP/+Jf4kGVlewsTA4DJkdr6V
XT80l6yEp074stqbcngYTfXEyQquX4coIubqy9+/GLKXXy8oNiCd1YthGchGXMGN+GMvq4LKAMXT
NHtjUGR4JpksyQzWsmNiMidKAWgY/lAB2gmqVqAvxTa4qlIXeQTpC3SnDHXRTOoB87cwRp+Os9gl
+LvoydAiYikoVoyCQOvplSwXIau7qpl3H3C8qd/0GPJx37Rfc2NhnC1xDE941EpPg5e+wLpzdR1W
ZJ6AMFLrDkr504QY/4SGeQhWigEwQsnKzR4sMw2eyayGtp7V6hYMtnkxyQ64s0z8Fb2BK7gL2uC6
69F8MUny14XTEf+GR3WL7Gw+MOs6Y6HrtyrLvhp2eldExhva/VvWXRnqfSc7lmL8FPQ8IV2Cp4mi
53dmkJDW1ELw4KHxeTXAMmDJwxcE3dXBjsNLifAE0TsCekNnX86w2LoekYB5rmb5R7rPJ1uTRBqw
rKQKhukR9f0XpKfuw8jebj3JOL6e3Sp4aC3oNdRSnnD7YG0jYMOV7/cESKf+JhZjeEbo73U8tYXv
wOsxA1aZrFE14vCYmgXugWkY6JMI+PZDZffOOqSU9ggtsU8lwEPYUKXEIwBLsbYeDcC6z2HS1xdy
lvk9zjjqD4VMMCPUUbdn3sNwv67bjE/VJMoxq+pzkQrSJsiv3WYDpAkmcfENQZuTFw85lOKp07ew
A8UTJR9RDz0mCC2M9O4jeYCAazwxyZMGG/ohCtEo51EhWSQSPxNWFqCHIQK4OGvUbSTO17fljJ42
q5uT707qYzU77YOBK36P+Uye5aisfZZzL2DhimA05+MuR0cRoiLHyRLhXI5tNe6NJnJvhRXEO02V
9XkOtOKGbflab7rpHIyMgz23TMWWPqX6WFgmI/DIYqsJi5FUdNforiKfptufQ+smsput76uCSXRr
yxVQxk9k2YdQRsznsQ+ORuYvE6HhtpySR+wZrDT6WNsZWO6vWoDVqyhEbNB3wXCr+YPc6Ys6QIoy
3ZOJYxzMskE78C4jEIFZXLJ3cUEXIIxaabhhb8E5Tq/NokNI+dKceuKbrgi00XdqdHEDpkx0MaHm
yTbxKxss4iJtCN5lDq6mKa9YtA/+ooIYFz0E4VrELC4aicD3h6sRRb1nLwoKa9FSMOUneiPJtJVu
EOtg+B1Li0V9oRAbkgwTyhN1mIMKwHIJGQaEnSXIiyw7JNNPPbuLpiNY1B3RovPQe/UJKtVJc9Lg
ngocOJ/NlcZcfWyNovP6RTEC+Kpd+4uKpHIkVJE5PmtNhUu6ApGdV/NnxBkgnEKRQFv1g/7ga7RA
UhO3mMq37aJbiTXiVQu3HHZzwq+FhFo91jRNREY2A2lzi/6l0wv12iyamGJRxzTjllW+ejDN0vVy
Mn/yQ273zU2nleqVc9s5RIvWRkgw7+OyCghD3KRYMsv52n8X6KhFq1NIJz1xIM0HObpMsHTzY71o
ewjJ1VYDgm0PHRr+UhGe0InvwkUTlPWiRx4UAKJMM5lfN5lzSHv9MclCkAG+xDbs1EeDVARATpq/
9hflUYAEyV+0SDOiJLvTjddOGCWTO4XWik2iuzIXHRNHgnWJFm2Ta6Gpsxa9k3KY3BfDPLwULPHw
ldS8snDRDSFe4guEMX1cjEVa+oxmS6D5Rlml5thaqxQbm0SLhgbPTBUhh6ixrJz7S47W+JnRnnZJ
FtUWraGXgIF8MkMCoyY3QtxV1ekCoxvRmxicHumiAiN10zilKkIaxlqvZ5vlaHv8/1BTK/vNloq1
Z+/yuVeLwsyJHfshbUa5yxf9Wa0DKrf7KSJxc5HtLTo1esTiqhg7c28uKjYrksk+1ILgk2NuskXp
RtgOl39RvyHUzNY62mGWglP6oJxAeqaQJYl/baLfG4jorEVN1xIH9GnsrfAaYe783CC6o5FFfhcv
SrzuXZO3qPPaRadnLIo9YHVo9xDxEdFB7OOi67MWhR/Px+HQL6o/t4KYaV3huGVUutbTpvtWV/xn
//BPhPPMweQ/LfKPX+rmy/Rzhf/+Y98rfPXBFYzO3GXk9bve4HuVb1Llc6DZOgUpvmiK4++zOIl5
lAmIoy/l3Lc07N+LfOV8YHiHfIF/EYYU/95Ggs7glyoOKTbscvIcGBTaBl+Hn6s4nWgfQIhmvXd7
cP9eXiuWsEFRJ1eh35tXGNyq/j4AQXosRBR2h55C/zYstT5jeEESilejBcxWkCIjj7gNBYirjld6
OQbsBnwjuoUhJHDqE3EbuLhu5lEbroNEhmoNnMh/GPXcfOFr/5pKCg5+1UPP95Neu5hvm9p9KOjz
PSJFIIAXVoqkCQ9qw7A8RqjO+oR4Mpyidw2ID/I+WvHiohOygLFG+l2eD8mxqfEGFpkTwWbgBwcL
zw5YqfE6Q5m2lozh7vxZ18AAau7XRq8ZD5SFGodVn831IeiZ6qP0ScpX1cNXmoeGtDGjIfd0uVDJ
zMwPidJvfP6Rp2kNPz3IniVtUs/Ms9AgF+gqu8MMNsGzVccPNubQ6DCaFgiBlbmZ+9zH4IdJtXDE
i40+/myVPZF9ugvWUsC2bIcGf6vW8erSGQbSkvGUN1HrekNUqI6BkEtoqkHEDeVOQ4NTxw41sF4G
2seuU+Y9pGgm9Van5Kl2GqRfgynTpylJYVv0QSdf6uwdFDwKfluahePFKVPt6xwOrjeqyj8m4Rh+
1jgsr0u2q7v3v69Z/iru7Bp6Gf950KEu5Chs595Dkp0PW1F3+a7rkPKTGjdTP3KRyY9tN/ncE+9k
t5HOY0t26PG6Fn3dycKPFe79VCbznv13rbahaUOqUPOiqoxZ70BVLJLjbBSHvjaQsQIr5KiMAv2F
6BKH9JtycmALIXrbd23GvQDg6hh3TbPm1UE7NY0ZbYyF2YlpMn2qNZXeh2U9vVRl2JwcyE4P8dw7
W4gntbWmEFWoQ7vgyq+M8DmeStIgYEZf0bIS52rFACsSoihpWXiT8YwSwiTLPN+ZgvhjHHM4S6FE
Wgusbv5IcvS0c4zG3aWprr4OFtQ8z68zkpeRlI9sa/Q4SrZuLNrwOkkLfpfbpUQqF1CVdM9gqxeR
i1YXdrxpCce78zN3OkfzQHzMMgtF7uiT4Q2qm2jVwVkAxmR+p6F6SpdJauaMhFgl+M7S9dhGmbNL
pGjuwWn/P/bOZDluK93Wr3Liji8c6JvBmWSfSTJJJilS1ARBmxJ6YAMbwAbw9PfbKTuqJJ+yT8Wd
VkWUI2SLzEwkmr9Z61ufvb6EfcNIls3VTD7c2Gp7JmCoZYv5865K4qVfS8v3d5me7rp6zgv2uD7h
2WL4C2y9A6rCRFjq2bDUU2I1z9WDpyfHQ4L0GSNcsq30XBnsVr+1ETeeUuSQgLixGq+VnkVjUqZJ
rGZQVrGeVSs9tXb1/Bqme8ZJpafa2mqztZueUbepp96Dnn+3wpF3g56JI28qSHdmTo5ZE6BaOpIC
ZF4H6cl1qB7q+XoZtRlZbHrqPur5e6wn8XOX54jXmmNH1uVm0fP6+jq6z69j/Pk60jev0/3roN/I
9dA/0fN/ArRYBaiRmJQhHVkQGEW9fELVS46n3h+MNAmnBc3pi+F7hOu0AYJRhywfAKKJIJG5Zg5I
dHzZQ1aB5A8BrGZZobhRWKhwlbkZ9TaDfO3mMZ0WIhv4/M6RfeeUH0XVBJJovKQ7DTHITdK50ZAU
ZDTjhKKy4fO3w7AGA9tY66AW3bor7fTZD3Bb02VjYbW7Kr8Z+7yY12OXIY7Nbdhwjk/MSxeNEwFe
CRG6c/XeLGa77TKSXxp6gXMzD1CpC/gyenkAfVxNOZilmgCJNeCOjlUq9vAA/yz1ITdz20eTspH+
EL9d7yxt0cffoqkqTmXDFWrjoAYGp68igcb1acK28dIpBL8+0WAsLDSpCIslT5iu8ev9lHB7FjUA
Ii4HZV8sT78QOuCJEADJOyl1YLMyFQbIVBlRfeZpP5+hQzUzie9Lv5W4PO46ZtM318nIf8qlvymX
HOxQDAn/9Uz09avs/wscb5L9tL78/Sf/qJgCzIG+r+NRWDqyz+aX/l4xhUw4efCFLvoHLef455KJ
SSr2RBxMAT5FJJyMEv8omYJfKG987QWKTPxniEF/Em38lYgDssdPJVPo6E0oRQKzvCu5+8eSKZld
VWI5SI+yCoabJqw9YAK2kDdAil0IZz2S94jY6osDkHmuEq7BbAJ9ZlrqUKQdgc4xNOpdx3P7iewG
ogzphV6ysC8JTScqyskgFtJ4MGJiAdQX8EtT7yjjJYD7mA/xwvoffARTSo9oAiRm/maM5mLjiWo6
tLF7qsOCLUE3J4SConf4hJc+ilej18XryM8/s1B6sWQZkwWMFOrT0o/Lmo8077LRMDc92QGPCZDC
U9/U3A+YJ5G9DYQBJb4Rsw+a2+yWH7EE/rcA9EBjPGaxyOUmRUtw6Jy2uVvUXK8m6ZivC+XhTe6Y
8zMdrbObO5lqXaTfrqJFf3KIrHJrV362QedV7vwAYj7X61w9JSmB1rYzsVSU/Ge0qdYNOINPTUGG
cxL2413ozruQ2+bawPG8SZgcshPL3P6pQOzxgCyCeZ7rmAj0/M61yEcZdPpxaCxgh+MIud/obm3A
iyt/bssN77lAZ9KDlmgYQ9nAMtDXOUTJFeJgZelt4LLfsob0npTFsd/YwPDKTUD7DptLEfIKn9/F
0tGNMS5MsBuhD8otrvpDpOr+kyuxGazgKlhbY7Q77CSzQ6aapPqNlDfcLqF96HPzLcttdDx8li1e
hZe4ns0TkRWf5mJ219Fs1l+YKs0nK4V/y8MyxdbFUMTqPVZHSXKRbu3UmzFoyjs0bO25rJEUcZSr
NIAv0PhYsaRPRDqdPwnL41vcxfbj3Db51kv86XZexFc4lgn56fPib+M2Sx4WlcvTFGH9yn1nTc7Q
dItRjvGC5bPOro340XL6z4lsyKFFtHhMkSOCbevNcnycoqRp3zvIol9M1Q7foKFbj34lvBtt0H0q
wKhsmDANt56ULUBWau4e5kLV3Q22+UWBhDwbgrrRVuZXt65wpKlGMjOqW1pfl2I1A7wGDRCyVdXN
4Rt8gOF5MQaK7jEuwV1gj1sv1TBU+NAHj4Bvv0F5WtZKfUkT7DX0IEOG79VoceUT3ohSgG956wV9
tc20LPVxbBbo3xjlb0XLSmY90bU8jsJ+oIh+W2T0Rp2L5ceJtl1AYB8BkxlDHxcfTrcnmtXemwzb
XrEcPSex+GoSoErBHJRii83APHjlOIb3aUnaRh3RowB9tlnjOdaF30BCjyPTs2yzG1Yn6gh3v2JY
4rvpRFitVPadjOSS7MN46pDEduKtQvGJcYLpAW9J7hhdxQ/jUONJaguWuCMBx3L0p91gRvvZddJj
AZujfbRJqqkOA4TPaI3wM79huZkjUpI8X1ckn3h30nPibeAQIJsChNm2Qte2AXmelvDDV6bks7fq
F2ICAraQvUz3BVM55rC2sfPiGTCNOatdraE5xIgUn1lOwBHKW3XDGHnn1syDRTxbBLMSiLwqutx7
RFoBTt8n7hXdAHCOEX9VTkl+ygty3RqESnsiVSi+rSq5gyWoOAL5sjy3TJOPXh92d5PZGy8Qe9Oh
vKFeTTZVid5qlSVNuCWroNrl4safp89oTogd6qR9nJZ42Xr8rRugb82dVTok5HiuMXWABwFv47Fh
jXUsfHoEH+zxo0OG4XPokTbk+4LJuEc4OQvgZd7HBjH266gsijcAZlSyU8Bs3YWDzg3iC9O0fJXS
Bk0rL4i6ne2xi5+W8VwuyfwNRyekxTEIaIASSl1gCQNxLfI3l9mjHoei1U19nXGCA+pIWF+5bhq9
3CiHLzxYKL/7Etrygj5/VRL+vNAZK4WBssr632wCAspt4AbyltlytBsT6ylBSXRwjMq8ybDfsI0I
8z1sC7r6pTtIQVIiiqIQZQhDeas2xoON0u1ozliL4ohhta/caYsXyLzxe9xRDDlCCA5k2g1oLW+m
OoAeapeX2F+Ysckk2CsRMXWNu+zbkM0DARIsmFaocYHPWmO5iRy7PbaRhRQ8T4p2Y07OQ8cqy2gm
G/w4l+hdKpLsnJlTuC5KeHHzUkQbz86sE+r5eKeG9oZk+Rbx5CQ/vKab1kkl1DYngui2d7D5LYOb
Hrsl+jWM+uqYeN1HGzH5HQr1a1WBnzGtmUChgceN1aXHsJPJYVClsyHy9DxiEcZT6pydymb+MIze
o3KzCs6bPCdzfhlMaTyqNH+YOK6nePJsrsbyjN542U1+gRaduCMPF9ko/Z23SIgoRZSAYBkHFDPY
ij65RCes1MBxvbRICHwiovp5uIOxmDS0T5CqVvZVNYCcf0ZC4F71BH4dLgjT40gsTyT3RsZnJg2o
EDIGTcsGvxmGh+9CBYDoZelug56S+MAS5Yl4gwAg3zUMShalex4Li5wwGKYOiMmcuBwTBPfXGXSx
tzKHpb236edTorK65dURw/QKknY6BT2E5KElnaqdDUVQVRVM/pop0Xhiq6S49Zc1x2BMybbSKVdW
xR0TNrf/Du8rZyNIGhZgBWp8T2dkhcuQnSqS5DeM1rasktVutnWmlj0Ye9nT58k5bMk2aC0MnTqG
q6q5vRatwwEq5mLa0bwkLy7Q4A1hy/Rb4G0oOiqH+NtugdxrLuQqqmYgOZ6n26I06smB1jiQ0t4j
K4f4Y88Dtj+eXOYOBUoH931OQ0wcATHlS1GmpxlaPxnLoRwHkqDn4QZfg4EDW6eUmah1ixUa5eje
8gy/Xzf90mY7hgPRFoTlAofQGRAQIdV8kx4SEWSkZv4Ypl17yaNcUUj6MxhpgHVg4GMSCJhnH5Zr
ulpbTCNJa3MXaP4WAWxlFEWbmKXvbXXNZ4PfP39eyH/b+dLbOz36o1V2DXULCQlatUUWo4Ei8y3J
dPybkUHpARFend3Zx19LBdSW68rHSoIIzHxlgaajSZETIRbSIXNi1oFzsuhNQDF9/5mb97Jlw+ff
NJH1qxsUBRe2Z1bsAwYCkspCh0VHXZFuVT/k86obPHvdoyjDIeCn1X2NzQSDY5EO295L74SnBF0l
6XlK5+j5qY7Uq53Qe5TXoD3o6JqQ7XdbwqqcUzjAXd6UtTt/kBOXfomouT+h8w9uYjclxi+bRxJg
TEqzDej8JLqrTM9Z23PwudexSLMOSPITopJKHZpkT5557Ox5AR+Z5/6bI9xRrWUoOtAPgFmr0o7u
StYcX232aGvwDNY799PslCnD2s6sxj+PGIlmNhdVEO+MNksxgpuLDXys6gBU9M4F3aOz9XwFr2kO
CrJ0smhPQzxsPRLOb5ZgVHBXE3WRhGCvkA1Ma+JRbaBWIn2fWzW1QOkauOVZw5BJWKLbtjbgsqqZ
6N/jvt2CGSLuYDSDDxtwxq2Q2XIO20U8CU2pW3M/z7+BLJPPUW2WnxMCYhL8mHl0ashBP2V4HU7E
RraEcHvtjdkmPpubXq0Vs4yjracBBu06azdXbGdUftT+AKw8QrnWRHilBbfmqt4pohT3eWnUx8mk
FhdRqZ5JFHF2htlte9EiZUzIDc7zajznQWDfcJMYN1yAXCzBqPcr3PkcYsBhSrckDukd+uwCzF0X
Izk7TSW51mFL3wjSardlZbYUUHDC0sL3Fmh6qSIod/CxFZNOh+ckDdeijKa70bYnZ6c6t9n9p///
32iikCPpgKh/3f8/NUOf/tf6nUjK7EcW5+8/+scAIPyFSohu3f9OFKL//qP/d34Bg+OZPsghgjv/
qf3HqGHjsET1hGbJtVFB/aP9x95BLe0x10U3xUDh31Ivs2b5qf2PuGd5EGX5nT6JVuZPG5OBOXtN
nHmDkCgg3y9CYaLWAGqjfYrlaQejxh3Is8vDxyhzqOTIYc/Oyif/YMQiyb7AGaznPM6cV1+m8wPz
3fqJSiD+ErkAfYg6UuIQqMU7iA73GaUzEyq85M2GJUozrdVU+GRBIdwnVdBBXnWLl4CRMTrGAra+
52DRast22xKFDVyaDCaL2Bc/nXi852DaKxqeVQDfY1cY0r1PyeR7KNLY1dXVaGzN1nBOXTwTmMRX
UNOfOSkG/3GSjCibGd4aYgqx7u3YOQ6V46ANDp1jNGVmDSK+Hd/MijfF8Dzuv/IqFnMIaO8UigNA
v1UouBHyi8t5yyTdOZIj6Xdr4mHIzuIh5B0yYnGCLSyV6lvGF37wYk9jfyjvt9aSxR+L7+G5Lywl
X8Vi6AKUd/bq4tF8rRUoJKx500M8YYpXQ1w/C3JS73t2QPMNVrnE27g0luCtU7SsrDpKK8b52TJe
XFIRPkL/nbetLziQYGCIWzEdnrkrN58CGPiL+GIlYfgQl8wzqdY709oQkAIGkltaswtCmjNvCY6T
qMQ9ZOrowUMdmN6C+fUOkuO3G5s2onnO2v2Spuo2HSI8belYVWuQbM2TZbXho+FytuTEZ9Ltg7Sq
LEg/VdxZzzEhuMeMjJOTUWbucRqC5r5gOWc8LahpKb9z6+RKlMRtWQwu5Z4NfQ1LDBE6AxBMp87a
X3FztG8daYGvqO9dh7CLFrAKqTvywzIqvIF9yqMEKWr0OAnqynl2oycbLjC5VAs5sdHUobr3UF7Q
NElNUDE8e9OTjvJO4AG1OGbKWyGcINkNs4l6Zcrr7IDPv1+OrIJsgDnxYNzascHDVFHibRnPhCRV
SMb3/TH10PmuEkUPS+PgFbdEikcPIjSoQq3O9z/VaPfvUmmYdHtOSfwX27+8WaA3Qxt09gm6EAZd
Rp4rMa8MDkR3mD3QYG8tAxVW8ZFqSVfynZjvR5c8TPeGVm3DIAx3CZAsIlTjBunTqffFYB7Ltp2z
VyZ7EXFY/E/Hm9ks6eLEeJoBiqztIr4Lqmq8ycZevqZtdY4jJ7kl7SCLfstRkJFzbjtV4xqnpDID
gKGYmT55DnGw2TIza1/6heiKudiZPn/sHcjt4AzVS9bbhKlEaXMn87TdSoyK+WClmwyDKdGSuW1B
8eccekHtnvgHLm+DxBUn3jddh8CONrUSazNkRsc8iZ6xAG5h9LZMPrya93CYmUgOyIbsYTP3k+aa
mPkRaiQpK1F9aZbwts9lfGRcI9dR2EwnlUEhD/D+bN2eABGCS/fAAo0Pb+FOU8Y4e+NlP4UwGubM
tlY4KoIzeNmnfpGozhK1ZwnpvVidXhcOw7BaaPvuVWheAB5jIOgWvjaJ4giERsIqBBx2KPxkF9eS
+surb8xayK/5HJwpoeI3VBDqMKm2fKrpxe/zkakQygrCeMEtPkAadnZtY5Sov9J57/rLOWtD5Bou
joQ0leVutkhnYiEm1xZtAtVr14gN4fJvTUxdxEDpfhHdXa+gogg7HdcInrp9G9fdLmcbcdd1sbr3
JXB8nOm/Rtxt9/DJw20Wz/GuoRFZ17EnqdqRe8J5ydhFjIYGzFo30L/H1RAkXxoCUTeJlWakk8z1
Bo8+wPO+6V4RjamDWSX9JwzTPSeGMvZJN30bOr/cz2k+b+GjWM+jZcdfSN+hS5/i1D36uVsxXEAV
fAR/pIqDU7neTd1m1NAR+FEMaGBQxVC4p5Bh7noyjOBxECnBWAuPpryC9tF7bsVZ4S8BhWeLzZcV
SpZvwzbrL5Fs45eo9bhkvSqG5kksD4EU0IwYyBZYCrLisyDpZ2cNI8DfzA53leyjfQOB8k3gnnuN
usTY9oyj1g3RiGfAGc0NZWx3qJwqfHT4D3fSn4x7qd3DSVuZa0yQw468Pv+MfN2CETv1hXXypjy5
jYoqjFZJ7bXrss8IjyyA85GO5mfLxlV4ij1EYOvRtujSaVwwAKVMcQwBEQ54f7gPRFBAi4cx04lk
WLXGYLz0wpSvnHE1SXaDEjem0138OG8eJ5arZyfHGBiiqSPqm9PAZcM92ZJ5YKrtMvSFo3QNkhOD
/Ksj3errUHXVxk8BPqxxJCkAxK4/n2q6WAesSIvHmzTCTw3u4wsDHcCw4ZBsBSai2za2vxgR09Ks
Tj7j40JENeMslK73qXY9445rirWdw2hsZOPNpdTGn5LO3U9O/iX2B1KLWm8PvrgHscI63snmz/M4
Rxt4S/YmCLr3tkKpNjrmkcU+geWWLb4mcQAKJTeajR06+WG0mRqSxDO7xAzG1kNJ57stpCoea8s/
1wlBycgjhm0FCYAQkQRJ9VqlnWKUytSGKUgfb0UlP6BSP5PCQSlFfZEtqJWUM8K4JiNmg5MVzTeA
eyAQXquLGZJUehcEAyE1zhbCVvZuF8WzYfvNxkE89iW1CX1ssjD42lndZRitbwhIV2FHsllkBG81
xvJN6/XZfirM4BTN8YJEdXAZo6LDTBayPaPhBLcg5t4pxHZEc7oJkxG69jRXR0JMMdebNpMA61PG
NoCgtjZeAQSwdlbH4t7OdU6eme9RvIhT009P7pLKHakE9aoctYg2Xz566s917wzNUxxiksnkwrGO
K+ad2CZH2j3WvnMtqx0QXOb/RvhbjH7Bwjf0Zraecw9ChKabJre1es4r77fKrgijXAa5FVCbbwAS
N4xY7K9BpdAPWB8yLMhtAGUsmM1JdQgF7jHpCpe2BwPaGPrpnooluFjGzDC0VPmOweh0b9dB/NBB
fe340oGb77OUiLqZNExCszhFrTDBkDzZG3gj1tkR+SdUMP4lntJhL1TG3CQg8vQypHrazlQlALHr
+ai2XR7ptwzUfZa9y0sPdVIXm2RX3NMVJmyaohuCqwlvSQ6tXZWr1DDvYyXvlxK7TtqzdpakUYrq
S1cyKlvk9Kzk8CCs/r4nU5FqjbhUPUksexzLgHoLasAhgRjPZe7BdCNl3ck8ZM6B692SVB/e+lWL
dd9naMY8ggxrso4eGGEW/1n8/u94PY7lI/7/142fNsO8IRn7SSWnf+iPls/6BdW4TaHl4knDt/qP
ni/AfOrjFMUu/z1kAWPHHzK5K2E29Ex8zHA5/3nn65r/P1HIf9r4errjJPGUzo9N8tXQ+tv7hfsv
nhbr/xKm3Y4ms9fjGBoFT+w68e4d7nbnpVThv+vi4LWgRJgcCxo+QKM/bpdRyxmoyqz6GDjKOgM/
s84IcaOXmSNw27ZLtP2nr+J/sODo3/cDQtLzoWPaxF4E7Ma/Iyb/6bMhgrIhU5u8XmUxAmO4Q9NJ
prJ17ifXOdZ97DuMBUPrmbgy+/mvX/xn9WGou3mEP6gP2Q+ACf7xw7aGCRtQoo9eGCB+VGUlfRaL
Y3g7WwuZl/ESvcS2+Xcf+U9GGV6Vo+W4Pm5mcoF/dh1J+P8qDKojqZI0v9x0Psa6ykimzbrpITHn
f/sFGTyYJi8HiAqPw8/mn9w0SClCzYh8OG5uApz83Fp7cjdCx/jixKP/9teHVctUf/xSmVFoDxA2
MQ4ueSE/HldG0mAj4mk8DM3UQmr0Y2kj0mpNkukUm9Q1a0/rHDItPQZzYV3a0atfaiECjKh+sdQw
w2Vw6WfbZrk5eqgJhJbIWVM0fWYE/zdnAcqJP79fsEtc+ziKkMv+zMeqqyhMGNAPOMKdxH02KqJ/
b2RSAqRig0yIaptY6oQUa2atKHvPeuYanC8GjtwDDb3vnzLJGKKahfeeOLLzWZBRs6xkTJFZLaF1
ZiRQpSwX7LLakrhjnSuSGiuSNb3F2kDWIM/L6DJig2Z7CXfCm6yz0QVGtx0Cs7kRxjxdrB4AVZwh
IV8t3dh4v4ZIu+aN3y3TuOUpbOc3HZbMB1oSw99krCyjQ26OxiuBwFF8aTukVhSIeevUK3CMBs9K
m/BS6ytnKRshjKBZPt31bjS6j1M9q9vaTEt0qx521BF9MZWJvhF0kNkh9IwSuqACWREVbReuJwIZ
3obcFm8MJpyjPxY9NqqR4jusnPHBlBI7UtTCC9RoSI3Y6bz3sDOnC8NYCFbVGIs3B/jQxWgN69nr
IS9nS+a9e5Fn41+Yo+mN2oV8JkjgCFwkg5nL4HZ8UgSX+LNKyQsC+YlfiNADgz0A4X8vB44jcgmO
GxKM5yHiS1vCNnpR7eK9+3gML1kC8Kd1lIc6hLyvcB1NBi5cCTn08v1cTbHtAXpC2Q9xqWChV+ba
2ut6fFh7HoXcSzWWy9qgkU5PURBn1bGAcc3Cx0dMxDbBtdPXdFTRSwjnz9oQKBFM22p2OU/G2nff
Gwb7b2kiuPhJNrmN5i56EVgTMKnUGWcGlQ/Z2Fh7bjoQYMCFRDM9MNCA8jv68HLpEqV4myZ0tuuk
QRWMN6zjS4pSwI+UhUzclNCfVbkIKULk1Yfr8Xen3iOHJnS3aREEG3wdANnaOjLP17/TxzGxZLOZ
c99Y0oPBZ31Mg37cqCSKdkMrOYFJhUEi1xcMDaXM4/jGQrUg1qNU0C7bKYzIwSWLAXV06AAU6FEZ
5+cebxRZZiGcxOlJ+LWp6YukEIy7kvQRnXir81EIJjWPyuqDcUJHZNTpSUrSufezOeRq0ybGHF+E
qD1KuAary6pO8R3f2ks0v+H0VB/jbIBQRD6yZA9qNmz1Kjn8+IBq+DMSqaNaLSYphkY4kh1gFign
PcpoN5HPQmMbp4yZCIzGecfKet2mgB1xGoJ4DPFfe5BZ1yTyHnByTViWmunZryhFU4GrEN3BfHa9
wmdNBz9S0mhsMCn5K8JeLSI04UyqtMVM1aNx/9KzfgXe6ki0qIRATzdjwI4b2gSc08Ek+GdlNixO
uoHNo+S2icg2OCGN8s/CrJk3DSykb4FsVXzhExpwIlwSEkfE0n9EmNLURhpDkm04uaOTC/iOgaE7
SmSxQRC/OLXsa3To7idS4QxGEe17bQXEY6NjcA+twmbOX3Q46TqWt8lqLhjWpRZ/QNA1TBcec5zL
dozl/uAbMU/pRbNCZS9wi/fRi44Nzgl/Cisd3TBOF7TG8QvJldZZuJZ4m4kaK2n01fvU0HjnNCg3
FbDV59ww81fWu1xY11FtbDIhyIBtH0MRMUONorje8Bhtnn2GAswJ4CvwMYA/0857J69ciIBYpLC+
VJ1hLMcldYfw6FQM6iDqCjxSDl0cAUJM9H8lt86DKlwjBo1EfKsMkTwA7E2PSRg9B2navpR99z5X
k777Z9YLniRQAQPHCdsS93kPOvcpaoT9BagxfjO2PuadiFTwhNOtCDbZqI4eEMZRN5JksqdWADBI
6xQi5MX302BPw25x7ZeKLeOmmdhkYgAgbAQ1UBtAdHO9EdNmXJ8xOLq/lpbD3xc8sbpPXhrZ8a9R
qDJUIq2Im90SNuhu7YQxLBPRwrgF4zNw6CqmWgvK5M/IHZpD5tbhPXGg5ibnI4FKJPt4PduxfCOC
klpE9DDJHUWudmGNfK0tY5xtVkqXm4VbJh10RzlDj8rDszHNPBYqDLZXsuqHWeYRoCiP21vhL5w0
SICni0zMUKdX6lMJWTaztrShsbMj7qWtb3NPzyN+z2jzbvw+jW5RGDnoaMuI+2BFegBhfDhEV5kA
rIThg9Sl1eSAiPdLkVXo1wvu993IyPU60h69RBL+DFwLZAZRZHnY8Mo5D5NqjRecTYfDy/seU7x9
MPMcZ3CG2D9e3PcFufWwvt4CA5xxHfSVRJ/6yizTh17VYb0ahHLZCw9YS0qPJUvXG/KjdujrV5bT
cUbYjLbfQT5NDzLzuE9XaKG7DVK3MtUBkQEVA+Qtf//9bVm115V7+mUqidgweHwFHXf7tuy6A/vH
6aEfqX0rwnNYQwB+P6HJJ20FnnrlwpwjLt5Zm13UvCkbL8G97Y2866wSfFY1LrxkjXA6uLitKNEs
CZ/hFKbzNNEaeKagaH3WyeT6pDJIUpOy1pufYqPx3vzU4sY6oxm9VaJjr0s+YU5E/GAlzypY0OMQ
9unfuosTSu6LgfVUNgZ87CE1vvVdy0pqUCBfeM9UOZkRRC/2pDgtoPfyJG+j3np2OmaEAMUnTJ5d
4BZkzU6ZPqI02sRWewhq1oMIPR6YHbeqp1h/o1CO+ZqGijOulHyNhsXCZwUs2ASS60lBXnAZMuB5
YegApJXjRGn55DuZMTwhQNNoj+w76AMpVAT2owADqikYCRP33VwQGWt9ykOq5WQ/aXAIwIPpUiJF
22ZXrkhcVtmmV0RwKo0dqa4EksAGYlNcsSQVcONMo0r4PwZajS8p80VgNk7bC5gYpG8aczIZUXYy
ekzRo4aguBqHgl6PAbZGpJQDpGC8hf6m1hAVE5qKO8t4DZ/jMQm5pTtkNu4sM7E2ncawdBNAlkaj
WRINaamvvBbKELb3SOtXVkFF0muki5G5JG9pzEt0Jb707Cc2XIFqzV3hW92134xyvo8mKDGc1xQG
A+SYiPnkPQ6JcTOClfHlXB3wJrZbauP4adL0mVxzaLAcqO3kuvdMu927iUHeI982z2VNsOHJV2Ee
1lQb4rvXIaCbJCrvmAoDPuVQ3ZuahCMMf8BqCh2nGSvoiw7IHBq1dl9qio4/PjhAdaj86q2tOTtw
IUGafDeoVDYOFnxAgXLj8GDky1cCBODEuAOX8M7zHJUCQjLLhkLbGPHr8wSWZJOM+g6Satw5zyvu
hj1EN6ZcxtF35lbcoUniJK1S7jaZ33FGLug7CSGbiKR6mAuVIwSk7P6bVlx3ST+0xiGDiICNc2Bb
jCB+bvuX0c4jnnjiIMBRUvSPE9NB8gmmy1+3a3/qfkgTIcWBRS5tv0vj9mO3FsUpepimF4ey9rkZ
DwjPn1vZscBwJ0tnhurW5Xo7/OvX/VPrz+tqJyGLdqaSdIo/vi4teUnq1yQOU176771RMYuXUznt
VJBy/2qqer74jLC5U4DCzP4mceRPQA5eXXsYydz0eRMYGX/gR8wyZ3pi+c1BeaC3VkvY2c+hvutC
nOduD32Wf5qioy3RlbfthtzcrwfgP1aNv7Fq2LhL/3pix8P2f5Zq/P6jf8ztvF9os3y0EL7m1aDJ
+IdWgwBULhvXNC0IIeHVxvH73M7xf8EnyATGI+DG5sf4KRZGffrf/8dxfuGvWpwYToRBOiKH9d/w
asB1+ekSxiZCkYJkA5maZaLM+vEkC4qprboSDjMpE7o2QK4abNhJUpXbYwc0uB+F2axCM0j9Y0yG
snukIIxI8l7wB61tRS7wjt03YuSGIKIWnnNjKR0nXFeI72gaPiBqMa/SOziBmOqMmd099uzcibO3
AUCU7JtxzVrcQBQyKDxvJe5SMODURWkMflP3nsJcuODGXOpOsbbCW4tAlPfvc4qI1mvd1Invr9jc
h2JvA6DrthSW+kecmJ6zALT8YLeU+5g8eWGFrYxIFxlOl2TyaAIya7p0pFwfY5JAYvrXKejuE7su
mlPjdU148qNAskowreey1uMFKyUYCl0j8wfhEhM6kz81oCPR90ER6cbZtpPuYFqO9YxNmVLLnohm
aozh4Iyp82lRVHg1a9MDLhBKS7+S1jmxWz6/IKHmhUgBfnVL6YF4kRKeGElSOz/yLuMI1G5jP2dk
5r2Bp7hWmR1/7XovrOg03+dElyxDwhvwLMW7VSWvZjoJSXsxwvH14PjAo+GU8qndgtcMC0e80dtq
Pc21XhyU6Zx9VLs3NZkZZ6egwgrH2CLgJpvuUOeMR6eJimOty3Yelvp4kreuK+GpYubBec2/+f6F
liYIwE2SxVRXg/6GrxUjX6mUn/25IWFWaXU7OFTYNRtTEr/+yISLj9DMOb9FUIlkSN9LWi2vHDgu
Kje0BHwydH0zE61JkGZATwly0xsPQsMcXjFJus6urBZ8nWA6v6Ux4b8rc6wZFZfqwpLQQ2aY+u66
jBnK4EzNH3G8YE0ltsJYC6uyn2t6oLdrL9h4FSd6geMi3lEC8JuW2OafPAh4b6k+iXoTyCuRMvyZ
GQRng91J7XRyejK7ri0iw/3BvSuDgAe0SCQnn2FT+8ajxqoFSvQfgRuh5DF7YZ1T1XIRBtHEF9ww
gLaBfScU7kUuqK9rouAZtEfYC7eM2jjfLC7L20bwFDsE0KaPWlzhECDp8L5Zj1GrVgUjIwe7Iks7
VXHGEHwiPyaqqATTMVRBhAWcJ0yymJTpoj50emaG3sCMzJL8sr41WVZhQEMfz6J4Hsdoe22SO5HH
L9dT+FpDz4XEn6Uvdh3s+Bb7tNXKGTgkyoZQOyVcCtXC5NFNwcHvdOLWy/c+q28ELZUoQz0g04PF
70/86yWB25fGK9P19rUGak1uHJmVtW9LQBvSYu+CyDL41jNy7/jF0KPFlaBJxhzdohIqu4CL02+Y
XuPnyPZl6iFxAQzHxzFRDGVy4gttrwMsmF+cYIbDRS6LkeNzHc9dW7/ZXLiDMKd1jkHaRLeqKSPC
jHy+wj6b+Q2NYHu7Ko2QqeMQyNR5yFsisDYGyEzup8kSbcxSBAff68zd91a0nYgHIhi1W01Nwfnj
YFhRu0XOQ7oF9skVxmiUN0QbM10qm3zYyyyn/8femTTHbaxZ9K909B4ODIlp0ZtCzcUqzhSlDYKi
TMxIzAng1/cBZUVbtJ/cb/+8sB2SKBargMQ33HtudY7S3t8kGM52Fhmxd6jkxcErM43JuZHz9xCy
LvCwUPilHUeGDv3qobOrnneQvuyu4kJPIHtm9edMD+u9b7TRLuxi8+F9t+JkuQq3XsyQ474lXEtQ
T3NEWtAUr8Ys44rSfJMPKgec9xDq81wdI+nSCFllge4bMnyygxKY7Hph0jYNik8pT0Lx0iYmR7MR
TlxTeKS5wCe8YDWLzSX4Sfnc4WNpUOP1E0pAe1IE/jYFU2HA91wvBroJMku4ShXwBGdVOLVxSdBU
PxSsaBq0GlUUbgZ/qRVdgxClo0iXmtiEC/ItypB5JLHN1Q0H9gGxJKOBxDbSk6j6Zt8bGOm279e8
MAVfpHf8zIFZL9c/3hHj0ieD/0TiIlMltI98C1L16o5UbRs9vZ60nG/0gd4aa/lyPfpTi6C29vwn
zZr5IL8faWlrUNDT83Ep4X1q+kMKPJLI3UGoZlOBXbgRDndXnmdgZ3rF22tRd77fccXgiScsc6MR
jLXdxNv3k1XKmG5dxV79ZCRWWeLsiabsk60szolcLKeUMSgyAuLOfkGQx4S7r4tbI+5NJgnlN2K6
/ENTVcvDoNaXh3MYcQL7NMYXxJYcZKgHuIM9aAVog+K4NOjjp3jac/xY5OsYUU8JsYokZKvAkbN/
KhjdxSvTDZlKNTCh8ts5JXFATwArsJ3Woicepc2+7GjajqLUuWuyZR4uuScR/nPEMPtUJokQJMo6
32RZPMnIaI6QuHtdrSbSUKlDrOaB0vcg/eVB1Dpl/kCoQnXiGePdkBqgh9y7g7VtapzntWF0FzZD
8tSSGR0M+OEeE7dmQjuV4ZeafCTNlDUqeN8Oms4NdDflHlj1hVFoat9106GN++rkpj4Ynxs9RkLj
+92nEhlOVbX1VoNzcYMSfpUW7l1oEnryaWL6g2fVlQUpBSR+F5yq2LzYhGGjZ+Jsris2imvTMecS
8w/jr5VTizSopFnsUTyiMkxE5QWayKxtVpqDj99p3ur9qI4YIrIsIGoAzRTAjHjaTg7irL3PZdkE
UdvDvzSxQ50QXczX3ti5xxbXxK2bjISGjBpY30IZj8IY5FnTnfI6QaR4dM2Qq9eg48VSQO64l1ZL
JNTIeiXDz9vgqjizhdKtVavZ40suZPo4ucWjSPFDXOV1K25BkJYbrWuVFwjI6bTy1vAGMNj/GuPi
JbfBp5/hItvUtpusPZgC20lLCf0YsChMI+bCwqvIqxaCgJHeatOz16DsOvN+Od/Sziu3c0+4ypQn
+iZK1KPvp9U2S9xm54bqC5uRwE5S92tUj9NdbCMfM3LiEazMhbzS2c0tPqGY8qdEkTEW42vamw9a
6sI6VG179pJ4vi1mMjWl2xfYYjWxC33MEWAtxCaq24fa74HfNQ6VEUlt+Hm7OeSIQjYR2CquNhF1
wxF9k3FkqantbV+2h8zvxZVEuBvwppWQI2o8/A7gDjKyvI3mz2hqObHALRbZDak3oOi8ozZnxjUP
AfymYii3JNQ7h7yxpttIYjXFyro3tbbZecsTwpqqYT2Sn7W3MUBg9J20zy1Mx3VaNT6p5jb5aQVi
1LLU73AQeldyyrtHczS1q6moCHnWPJevU9SuX7shR2sYgjM/Mo6vd2nSyeeU8n0ZdBYDOKaCCTii
Lg8ltqVddKfWA568LiJBscWNssxasoLwcNd9QU7CHGmZ5Bno34Khadqt5nLZ4H7BDTfNXb/TwywO
bHaEWAITzEJQB3dhFHeHobS/VXGEEbkzlrG4ni+nlXGYSH9/CRu9qtdA8sdnKuIN1XVDJZjo5XrK
9GzT4TJ5CGtOFE7+BsOqNFihJKYL8n20dkUMk641IXHZhDYucmP00qvK6hc/YuvQatfrztbvBpXl
xiay84ZMRJds1vQuQW3Xr4y0EGi15nZANrooSONFS8oytVoj4C2rIIpDxKZy0Z12iwKVcO3Ewc/V
qycNWpXHYy80HQghKFcbJKzQteuN6zTyTNIdjm+rU0/4R4nnXNSv/qKDnRdFbB8v+4XUJSx60cuq
CI3wmrXCoqNNvqtqs3eJrb+obVnZXSB9tJ+02O9PReOdnQzZKA+v8L5Y9Lq+Qr226uldUJq9S3rb
d3lvkYFnOWr1u+6XU8vfWt/1wOm7ODiicYOx/y4arhb98PguJQ7fZcXhHxpj9a44tt/lx+53LbL5
LkyOvquUI1vvrc+k2PPUNTE9OYGXeBahAUSeFaeacWm9BV7HdFa3C5afRKgx5rd7atC4iam2SoVr
B6ug4NmUMD6ejvoijZhMNKDMc9GK4QS6gRvwYzjyL4GpH6dDtM42jb1JA226tNEftBkgIZm5dUmK
JNpndF5IsEifZoES7VlMaAm2ovCpRiQLQEg4KuPh++vx1AKj/2n+xivwsIbwH+JieRUf5lMqdgw5
m120t0f0AawCW2auvW+E5oLtjiOKzbDaJVYSR6euCucSw3AbXqKSsban98YFZCRV5a9f1d+8Lahk
UAJRtkM+/SgeKa0+BOwuon2pUfrVI09/NpWSmnSBywVgjah8+gLB6VojYfGflB3LVOzPM0neDL49
cAwP3AZvzgf3SYlTrC8H4irsKacVSo16wtTc1l6R8oHEE4YsFmweUZ1uqB2MZRNUihx71MDywbxG
g4qod6VnXRTvu6WDruqoTN/e1/mqXAwnv367/uZDXEAZjFGZ9bFp/vh+DTCpNQtI474MB1habGv7
dhGZAMRs0BbUQVkV5FSPbf1C2Mh0V3fMKuqYXj6RY3NXkM/xD69omfn8/BYiOoIrsmi6LIPH8M8z
Ic2utbmnbgCUBSds9a5C6BhJPbWMeDA1vC+blGm23xCsWIdqoL8oFTKJndHwSA7atlp6MN7ZX78w
6+9emMMqwnE85s1/mYi6LO4B49bxHuk7FSqEP5n3K3AdjTtSFVlteV/FuScOk1z2OaMl2+w4CHNA
iDH4KGgXiYOuQzBaweSlLjY62lgtoYmKxEz5nixai8USTg2/zHpQGnBna0XItCRj44XFmMHgt+9N
KYxKFB7zMgUop2q8i8NFCgGsbLxZ6riXpMy4tmb0pxku9ooO6Ndvh/lxLO4bDN5dWC/MDYTjfxSH
xQauSUyb2s6Kbc5AU85IEDxE8VwzI6/+XauBGgkLTGkue+qxiHlZU9LP96Pv8G5FlkF3Ys/o3VOS
Vjhehcm/Rzefos37eMgylymzalKmNL1iTb+XEROwIHGrIdpEQ93s52mRhtkmuW8YKSbWFR4Nwbf3
H/Y/k+h/mkQvmsM/XRfrl+7lv76rTi8vxe//89/XWf7CyO7lJ+3o9y/6Ywbti9+YGGNY/ZFbwmPi
D78gHRv5TQ7UGEh0Jk8TfuvHDNpdfocT4A8f4f/Nn9Hq2Tanq2CuvfgI/435M23xz2eNoZMw6Zu+
zwGI1+Avas5myLxydIz6KNBcry2RbztqFWDRnUfAdBnLg+2TZbSCmTHbm6xxeu2RDjb9lrvvK/lR
a2AWg27wk3CHSYFusIdWc/IQqqQ3nVM2X1gtup/t2SmPsUE6SKdSkyARnsxMs5LiCKEXZGjmD+sO
/99VWtUaQ+e4kmdayGrekZKyixQ+gWiOzWpbMMbwPw8sx729p8Mg4XabMDOrkX5zwnhJ4b6Y2hYK
28ZyCIML/Kjykpeh0+Lnnll7wSZfkotUtX3mXFFhxh3mI4y5IgDDkcC8KBQ1kLrkMbshdwu7da4u
MMA4e+OxbVwgYlMqwn3X0vyydpa1DlW8tAXq7lVthj6EHBRcRXjxzBm1xyrMeT/xtk9Fj8ErtH1d
IYjHnRkYpLror0rlrZo3WZzYFOQUhzZla5lK8imKvpm1aeX0NBtLlqtWBGPnCwZpsTfXAix3WokZ
h+IQUfDCazNjgvkgYhMS8Y2uaGptchqLaLJBKYL+RhRP7uTOzMawuUBz1A66Ajmtp164mn3NWimY
4qu0jctDrGnDLiLX6h4AAjABq9URnaAjujVyZW8dv5pe3AoOi2ImjL1pwv4lacIJ6MyucPRYO4nP
5MAcst9l5VATlV5K5LND3h+8YQzcPgapXZSYJ5w4umasWQZDnI9rhzC7teigVqXo9fft7Ie3TaEK
vC9aV62yEGPTzHL2Ok+dx0wW0a1FV3ijQJLc5lU2fCZEa1xH1GHHporHW64HyehGJk8gIsOb3JTT
J4QYS95u35MxTMO9VkbiXnw/C5/iarT2Y+xo1xq1U7eig4RC4jbWVUis/E5jIj6vDbfJpifGSmz+
w9x5rB2jvGe8iG2Lh1VE/5vW1hgwR3HHQFKNHsqGNdPK79oCbEfZHRQGzZ3Ks+gJsZ518md3Wf/A
FHig3iSQzKtQYq77rMnfDCVANZDZxTiB8U5J4rqcVxPA1psmwdDZKPshhX7dpr2wVsIa3SuDGXlE
vCVaEDAm/XDNMsI8GeMo9yxakdmlWFiA97XNbZw75VNDZDhZ6G71VSFFNGriR1DieUc+6WIDWFIE
U1t555k1yy256/GxFGPzEEGGfO4ZqxULXc98TWWjn7S5pM2va8s9qnz0tyKtfgeZH+6RINcbDD08
yjEh3eMp6p91J80/Tbi4PlmqS+zArr3sU62V/lpl3GGO1jU7ijZz47uq2yaVc1IyhRTjJfmODnS6
Lv3SPqqxhT9dTozm4Tn72rUBqnI123OK48LRk5syTEcI4NXYBBI6OFcxlUJseyjLEgQMa6HV00aq
vgpUqOB9ohVduVjzg0jTA7y76ih1v1xbk20+CZQJOD2ax2Ru7tNKc7+NtgR7AL+ekFDmfTj0TFKE
Hkh9E6eCcfYVQodq5WBYXLtJdPBF656xZyLFkH17P+devmYULV+dntjJSs3yxgr9+WtNSVevDHLY
IIJg94rSSDxGscBNWoMVXKminoBk+9FZmEb/ubPJUJVM1Vih6QGDC2MO0rE5YqeOXlorTn7PFZqa
dqivgDwpvDBqXMdDbz0TLZWA13FpiEelpitzRP8tMge6R9eZGnecwHpjMCTfNtLQaH11T95mLMVY
o3QGFdsyNRzahMUGuxzGyXGh0nFvLmpdqZa6JouUdY/NzPuaqYLqrk+Wqa63jEFxv013QgsZiDBs
eOlZ9518B8bmauqWpWS/rHUio0Sc1nsxvBMlmH8ts+OJJuviMnGZVlFvMQG1mBEweIFOX3gMSaqJ
ReUSlnVpkxZ0qbJl0Onja80z785Al3OItLAN+EthAacwqxnc+DumFuMVXlR4rF5FsKZs7DepiW9J
VZtXBpj0LphqDHzIzjY1FTo3uZadFdyGs29leIJ16aSrdH6NUXWyzkBKIsbxUerNPfGgeuAB7MF/
SSOTYIvdJkAGd3oy+xiqGgkSw4ytAJ90u49wzefZEG1Fn4TrpmyMTwivxC6lZ99yv7+mc+nd1Saq
nLjO5UOERI+9aFMdVZpBDEcIkp9tSQSB3ZbDWZZ6tNfUONFRFE63w9shb7lyC8RDvrpJqKy/1SNT
AeDIRk7ZI7ynyIHWxyskO0BVLHntCrVXntnFTRFq9jY3J3kwSNsN9FYf1+B/kis8i+7KKUu56/qx
Xws8kZ/NhjiL3JMYNt3sS9caX9O6yqBwmvPVgCyViNhWxTfkmherspXZmkKZoCJrbN8M4o43PRS0
+1R37M37eF5GwF2Qv3rom7TwPsEEfHF0t9sp36p5FUlzTU6AZWzSGU8nq6KC8W0TawfF9DQRDLpK
9bWBjvelBuK6jZSXfSvQpm2mGXExx96X2Mt/b7KkPSA0XqbQGXx+m/8LoWGtJvwTewyFEKYo2tes
zs0tmkTjaq609NVPPZuzM9Zwq5YahNgwv0273GIUmSbbqkvrAyrzatMTNbK3hGy37kjlpSlp7zK8
vKekkGxV85HJWmdAMNMZ0AUEWg4by23L185WScBrfyDuwQj6KXb2imB5HPrnWSCyLlFPMS3GuS8N
+7XWq9u+R49YkhUN02/ecURrq8nSng0ivVdxTJBEks1UGDlslEyXF7dqbl0dZWQLBkDht9WLTK31
uLzzYMUfsbNH27KpvBVcWXPlJCXLONKI8RFihxb52So0DTfuqHa50/t7MaXME63iFursDfO3eNsV
OmQiiWgAzAL47d5YEyaeA0yq5LqbyW8WINBWdtzDvh8s9H6aa11rHQNwznb3AbV8sp9T4gV82/i9
Dh24xhPZLQmj0RVba5sHWRbzPLD6W2Ua/mtSTIz1NC4/2Wp7h4TTW0cbPB7Gc7yIlI1A96v+MBYY
YMhj1lZRMnvHoptu88T+IkL38T+91P8HwMK+5dc+vOvmd+qXnzup9y/5o5MyDOc3Gm2fIY3vMh5Z
Rn4/OilT/LYY0zzyfnwP0dafXHjOb2xvoKoSbu8ykjLR4PzRTQnjN5hTDMmYVgFMcfR/i7xqmR+G
XyjeFzEe5ArdtNAOmR+GX1nbz5nq/eQmzXzmtQHTHShITZQ5135YCXErnLppdyTKYNUPQx99EQV3
4gRZOEg1Xmp0USgRMixRaK4zGEycREsQq80QIdNhT5HNg7Qn20dzqaubLq/1b4VeKdZxHA6JFzRG
DA7PBN3EhkXGZuYNO+kL8NZxnR6LtDTeLLTVxAkxkvuqLaq5keTpo5uJeiUxIdNeEBJkE9K4A0A5
ry0/169ZNssBtpUDGaFmFU5xlVdA3WdLaI+urn31CO1FwsxWBki5e3HiIcETPKfsqUVycLnJvii2
PBvByeSsmtKJ7xrXy2KQauN0Q1BR6K8rUxXNxqr4iYHWzZ23ackrX6Plj081PSImbkBWkXK+Jmro
HgFFxunFNlndo0pyrxNOdJaSyQiyIHfYHnXo8vFn+KMPBExHG3Dv2h1eBj6J6TmcOA40arYeKW0Y
3buCmmvVSjBbwcTLPyROGJ9mNbLaSBIe0Y4Y9UNUWsPGdzISP3S2D8bWZa/AcjGxqk9TQ3UZRTXy
Z8itxVFrS4Rbmu1VPYCU2bv2MuX2K7AgXBLpnJi4HsaYQLHUbkHsObk7fe7oncncabiyYHcMxbj2
c8A4CTP6TatTEhVaGr+5DWy8OEqyPTTZfqsiy1nbCzO8l7F7W8+CfW/JbB4EbEed5hQEhUpB7ElR
G7ea7atNORToyIU7aaumsZ1vqvIZ13HTXJgSzACpJ1nE2SqawP9u61KrrkilZP+nl73uVkciSJRX
cfyiDfM2yxqmCoohJuBd4PWWhxnahFgBp5mgBsYeilhWuC16+DArWQGxuvY8EocNYYl1MfPu3fZt
xGc1G4N7jyidHEJXG/3qCbm+S5iVbJfsaYrCVaMv8ilrHBeouAnUledR2CDxhwbzrajdCRpv7mYu
T/Gp0K4GTNwtEoeRElDzkquh7OKTE5bqxSxih8K2VT3tTVlMhzGaEFgTuVmCYcgdPd5PKZ0iu1yR
G6vOoBgNFFFK3V6HmLYtSTK8SUZsoBRfwxKkSsg9d3boscbEdZd0a0KfcXpUIfPZq3lO+pqAQ5g2
MubTXFdDMfDcKbUGhiQ9SwRECPFC0PAQc8/jXDB+aG1917DyXccRyFuuOKHB8XcpznPNTS6alPlA
vHKY0+UYusMKJPfUswnzY9f5Yx0dhd5ip+nS+ZaF6as2+yX3lOYAafLsdLIvnbTaedvVcdFto36S
z2O45BR5bDwfZqozuRNh1ZQ7fhFxkq+VXbfnJJruRe2PINZsh1FnQl6As8v12FSHd+GTJavmDfjK
o92jxMfq3s73Q2YO1V6RjAnBPpzGtVdpxslqW/08h6l5K5hf06kKPy02acRpZveotLOpTnfzaHnH
VPOgH3tKG8er0VB4VBk2g1nFk7LzvLDd5EYUUorzWcltRPe1Nmdh3WrVpJN81sf52vFT8wSY3d9Y
XsoyREsWuRKoWuOhmkWCYC6HC9NlIkq/NrWbvhB0oD1aTT58prYdmk1DvCn3mhiHNbJxC4UP3ekB
djACNnaW7cahj2hO/AHAv4a2CDlQplYTegKPZctRsK03Mbbi4670VTrl4B1HOoDAJDc0ok9tIjxt
QzXstbqx5CbsCkUikLQLNGuyrHpv5ZVh/mBMkfWEoO4T2xQozt9VUwDyzL3jKfd2oXaso459eGfG
ZLX5SDBQlyGtgIUECVCOTM3LsBWXvDDxzTKhKIyzaiRU7G520p1XS+u57sZnVGKIHTqIJcbaSBi6
BMOgd3hKhpRBfFEVuL8no71DgZ/SV/P8im6NEWMJQgWRT/MEOMXtXOQjdHfw+hAmKO8ivMzY/qee
+n/VUxDoGBj/a67BXSy//f5fhzZ/KRn3f59aH779z39DKli+8IdG2vjNWKbPjuX4qJB9narmj6rK
BXuAcVen4voDevCDbACzzjQYWC+bIPEddP9/NRWL2Xdp9FJq/RvTaTbeP0+nBeUcrk9h8Rp4XdbH
3VyNfaUpfF/uNaob7plYMjai10IU46MnMO1nVQzDOdcqJBF99ZxH9jLQdC+m7HOGp3OcrSuGkHQZ
RXmT9/oTnp+IyUBep8QVw0aYGVkfGoQReGs0d8uaRaF0dS8V8QwrczRuUvxIL75VnEmgPxPbjD6v
Ctcdq0FkYXgW84EbkxH3W6/3yaXgfQxqt8IAVsp6pWvezFrexJSmz1BH9RvHgDLnN+pluQ9Jp29g
RU4ZQ+zkrc1TQrg56TdITy6uBcGKLQ9C1fLNz8qzMgbgJjYw3aTfIug799N8A6X9pEcLEznVEIUl
L1PVQUup51ebXi0fjFeit57rqd3SVOY8XWLrE2kx0GU9VuI62zYJt5/cGu9idNZzNuQvLsv+rQ7W
U2+y8/IOdERdMw7K39JqkWNGXbq1cqA5iM4QB0UuPZQaHiJL3S2rhMAjhfUAGuWVp72/W+hDCOFO
WW9SFyyaak21vDG6Hgg7OZqL/G3M8MYyBFKVeI6t7AiC+6WpUwI97AsGRMoeR7RwvbIjGOM32U03
ggfgdrK6be1XCGfEErrTQ1TpYgYIJrM9U/JGmTHUo9BuuhWr33iTZH4XYLGU7OIJXY605b2Mixem
CySgQ2hedWCKsY9DshH8Aa2eb1Sr33Sm2oG8PgGcKQJt0E+VK7VgyOI3K+eP2UZyzrLxBHHO3nuS
8jZN+AmlmJ7msKOT75ycpExLW4NbxSifABKOSZi5auwUkOn81AgoPggiHwC+rsepBNYYN6QCyuSl
ZGG6AZP76sn5NJjRAmBvkktWu8/JqH/1auvaJ0EycJQBebjbQwtGiDsOD3MNqhB1BBeqtY8KPiMC
iODEd4Tv9f18QoUL5VbxecJyt/CkcyVAkWJEbxYWol39qYyMV5+hLHryhvVPlB+ZfT3UTf8gxvyt
oBoMdPz2KAnGBys04lWWdBUTIYm619HiwIAWELy/70bpMFkXz7Iu0y3r5UtlC5cpAF/Hz8lKxeVS
tJxn5GMT3TmXo2aQ5MTg8UsagvMjbnRaM+gZbi3U6ut8jEImcIxBJ78b9tR8w7GW9kDaheMdxkEj
lg8MwwaOLMheKoAtlILhSP8DD0/LrVeAsl+moXGuDI8lP1eNTGqxBvtbpWufTCU4lrN6CV1Aeyv2
KTkeTFGXT1kZPhUjm5D1LFo/WSGQD7AqX0SZfWESDYRtzDfsDaYApPG66iZwt2KEmNxgb0pXCZLi
oyc7QrVccg+0+KaUQm6ok56kxowOsSDjrd5+gazQvJYlYIuSYn+TE0XhuWRxVbPvbAuGHJT1Mrwx
OpscxZLLf07NV2lIkAR1Qek+0CaOJsBpl4qKV7H4v7kMaxZN6xGlJr47F1y7yUU3Ze6zqzmX3qzV
IRyaN001J+Fkxz89dG6+Kxf+HKL8oSvmFPdNFywNWp1lY/nRSJUAI8OQn7F6oIldQTTslpL8ktg1
xZ/h/IOg46OjZvluPg80ixxl8uI+muJ8ofrSmVzCjxYmKemWRzO3UBsySPyH7/RRacN3grjDYBDh
CAOJj6BV5bqjlZJ6tDe77MVfIlOX4zg11BRYACgYjaK++l7r/EvR019NaXxPkvAYdYC05788Mf9E
w4ms0o+9NiRnEgT1xm6HB9zYeaBBDFeanS9pnkd8Gqem5XT79cf4F/nH+8/rL0Ac9DKgUD4IrhAi
qDmdvHLfFo21Thmy30wh8WgcFydqwGyv++Orasdhm6lhOKZDy33rE6zXxNNrTPcWlfOpj1CrzJa9
9/0C03XfbExPnRSxSwSSkNzF2gd6Y3qGu4oMfLgbi+hJt2OkDaO49MwGglFKf2fbsvocMYkNsN1N
61//pH9zCVkAfk0ULoZumx/HOGae+CAGRLmPzXYrpH6j+zOGCbYx//B9PgpqlndUGIBwXBtXGZ6z
nz9NXxkMTrzlWvUxZbXYMibGshs95xAu6VjWiFfOXWQUt/kw3bidXtzGi+VJzNFbPXAuL6UKyVgZ
7pPxFGkt9iHVP2i+c7GaYRd7HPc25nfmErGDFsykqrehnBaRWS34iuTU6017V2bj09jw2O/NRBy7
xCs2CuTtCQX4W5jYzqrMcj7F0ZO7UUvfQjk/eRiL5w5i/1hZe1RdewTpCSEGcDIxb50yF0mL2c83
7lRD6Df5u4GHfGlIgwlcgxrr12/k35wwKCWW8HKwVCaTt5/fx5nhbi1wi+xnhSifcmLkZGNzTdCi
sva//l4Uyj+ps5bPDMIzy3zITL79UfTXmBPgcTGVyHyHOxI+jgWZf//wLf7mZMHKYArUH4b5VzwS
UI6sy3W93Et/qMhSHMnwCefX5aQHUjjtuobQQ1Psfc28qNCPN8SaHVlXf4IF/9VD9LAyi6HBRZ9a
+yHlIR77nE7VVJzJknubHWVtoNBk+9xyGD/YFhJ73GBXeeJsBq969GDes5LxooOYEkB2OEBI2MCP
XfsApM3GjFeWX5u7fkTBrpvJm83udVUn2XkYM2CJDCuIH6RAJbZgtIldL6F/BDSPd7I0442w5u9k
u395Koq/uWP5LJBg6ZzDQtjmzxcA6VZkIU9FuTdyGoUhLpIg6Ug2MBE/nwk9oU+m3AJx6F0KG3N/
2DYwlY3imuHIk8dYisVbySgtJGKhQ9W5RuL7rNLKWuO8ZGE9OJcluSToQ/sS4whiYctJVCGAI7hh
etJN9Tq3+ipxk3tUb1RVNT9wo427LNafJgox8mPiamflakdS811kO/0qRRGwwvSyuCYGwtc1woaK
MIfjaM9PftUM519fVX9zk/DMWP4xLFYzH2WFKqrBTaih3CvUypQ4SPYUL0dA3Qmr6B8+EcP4oCxa
nvoeT2GONRyd3l/uyVpYE4rZvtw3ZE5uDKeVay9MjyFPKt/g85mBwMIGpUEaSAWAr08FGOVooykA
e0n4lyx9KAzFUDNxnVnvLEv5cvK+tplxxfrmOvcLhJo+1f5YSmttVe1rkc53Yz6dCnd5GHOZRVb2
EqqlSiWjMp31c92TFz5KM6Bc3ZAq6G07PtL39pK5qQWWmj9IBsSR4Q5fUalhW4V9t8rnLj6MuPPe
m6CwBEmryIA9lniDko5G0ssiopxqWj17Vg9NF6GsFz7uw+HBzIwbjF4gCKjWDOZ5KBMnJCQ9ykZ+
BbwaF2TVD1sDuOhmuY3a0b5IVz04DHJAXGQa9xOEp7ymWiJY8gwzzVuzqGs3jWY/16nNLdaF9ZVv
j6+A6tYK9TmD0OScWPQswM95ZOTiOY0HfIDCIZHT3mMQPpLVfgS5vawouIG7Lj/SFO/AeZfEEC05
YdwdjurOuWF/iVtVHjPDZtEPpcZspmBpjFCxJDtFxvjJo7LPO/EMjvufnsfO39ze1Do2wqgFdGgt
MX5/rnpyKDI126Vi37rTK7FXd63Oc2+gzQptbuul/npvtWVHqGjnU+m93/Nl3G0n1apVnfJlUDHW
WVemG58sHm9oLBfQSoQtzfRKyOH9tM8NOKFDkgFtjUSyIdw7esUR7J9xcMTrGUbRhpUholJq4mB2
rYupccYQffM0WJRbemNVAXKTPhijDta9R2Ud0RjyPIyB/wZkii0j0v6hw3C6akwMB6T7BMSonoe+
vxM2YAmZO+MmaTJrXav5BOEHxzAZk4VBSpItp1enBRPb4FVw6Q72WeJcBh4iNJn9gwX9banmO/fH
8/U/6s9/UH8uuQ9ca/96wnb/Hhmxfslk95MC9I8v/KEAZW0pGJTZS+lgIxrk7/yxt9TFbxQTsB55
ernfAQU/Zmz2b77AduvBB6A6dLkpfozYzN+Et2ANHAsNMlgO598Zs5nWhzEbRENyJ3Sd9apBR05p
//Pt5RM6A8qt1k5CGMMtG1Z4WaKxD0U+Zxu36ltyiAbzzsqdYedJQnQMcM0HzyDeDzunepjYMTHM
Z7qNE9PjqtQHe4UDpQzwIqbkLZfxBkH/XUStKJhBMOgnvEkITJJ9dqPwea4yFSHSQACxMiAa8Hxe
zs6CeDcC15iO1yI377uyptmoTJcOOyIFSA3tA+tGvFYu0bQT2s5vusY+z7MeaUferArNJZHft5M/
gaeXjr2rlS3KlZX2xV2Szv0RX3d9mlwUr6uxLrIdaoNkneYlSYMEcR+KaGQdkc7dUTREkXVtD3eY
4G8HmJSuXxpHM0cMW1O4HkZSFdjn1XSak15O+xnnzEavBIB2u7av9Mbbsye5q3TDXVmcUuciM05l
OBY8jdDjRR4D+izOJoRzXrjtsCQGXDBy45VERdVRxgQR6SjaNfJ+iKM7zUDhtq6tuex0EcSFkjSI
XrjVdjQjgn/H0jJQ07V4P7J8vq9JJFyrKX4i8MJ8ZGzpHEbhDp9LQ5qruK1xRE+WDC9VM5n6Jpdx
0vhBrcWGfhrK0JrvSRPPsn6TKOlprwAiDIoitP/avO2dNmW9V8p2DnRb4r3UsO3CEWLDdAdJ0rv4
EX7Izf+yd2bLbSNZ130iVCATQwK3nClqoiZbvkHIlgvzPOPpv5VU1d9ld7er+7/u6Iia2hIJEsg8
ec7eaxOCZU2rRqc373PZgsXEqbxXeQHGnWmhupvyonswOOPAn44N4nVW3tJaA62n2LkmYYjwXQHE
fWukC12EbvBzaF29nd4aM+NXg710InN3z0hoaZqbkt3PiIBZlJqhQ37D0Cp/XQ1TsRRXKig6t3kt
ZeA8NEs1xinj8DI2MDs2IO6T8Rx0ab4v6tJT4R3CSzh+Oyg4BIvt7aVqNG1+lrP7PJp9az4aw8wI
HQ9hkuU+Lue8n+TO5PxAHAGAs9Ixp5sxxqNQ72qO7v1aELX6CR/vdCYkidJmTgrskaTDwTJKjZCB
rwDoszb6lrYcFgPjJUqdOGWmpRCeQWiablJhIhYs/JqEg7BmEobu+KFAdlQBL3PqCq9oFb0ETpHm
t0YyS7HOmYXdLcPoAlHEshqse0a1xQoLRnEljEkc5GjGz0tWoz0evX5+bEghIezVaKZPaZz5aBtr
1/pSR7bcZGEe3tWQq+7cOvY0o4SNL0IavOcNMNIzW2ebh7W5nYpsOcQzk2EXiu4LU0l8e6oWOgph
Bk6wIkeXbPYkCY6Rh0HXq5RBBdV2iulzNzkbnNgddiCMxHzlS5rr00o3Y6WO5DYy2+6hH1RxX3tV
uFe1vYrE4Nz5yRA+BRnbbkUchbOqjXD5sDn9b0P8uw3Roivyqw3x6XtRfG/b79//Om+yPn7qj93Q
E78B41Ha7XDZ1P7YCX3zN9YkC9uAh2vJ46//8EK4vzFnMl3PlrT0Lvvdn1uhZf/GBqm1PaQJe3qj
/G+2QvxVP5/u8UKwC9qAYVADgX3+cStUcwNmbHSKo0E6miDDkzCVZNgGxjjKFco1T7BBKTled9q4
mrdIcIU2s8KMUYc6t2Mq0gCNN0YEQTIqBlhY/+nW1abYMHRbZz02zI5Dd/rMelUjV7Qc6410RXGU
2lzb+w4JOdpwqwL13hcVFlwLKoQD63sDKrJeC23VxYbaw/8wTeA0iAiR7k/tzolqKBuEK7MwMsy3
kaeD6GnzY8/CCBrB3fUtFFezo0U8JHF4J7SBuJjj7AnRKYLZobVxGCN7Kj9Hoq/3cjCWq/biRQY6
535F3IBDebq4lXMm3zclsX7PKYbw64nD1UM/NnJTZOqMps+/MRPUmF4ehl+AoCEaJhDisKh+QO1H
7zlIzGYPEYTjaAyGkg76uaxKxOzgjXauwU649IO4K5R/FRZkR5dTem+QDMKOLinv59HbZug/Vn2K
kbsxrWI71ra5NhfbvvaTqT327WIcAmMhdSiNjCv6AoSzyRq9BuN7tPJmeQM0BAd57Rnolkb6ZgJ0
5FZilbkOg9zZ2zBodrK2HH5ru5yrQbY3KjZIZ+jlk6uN63Pau9t2RGYeqLQ9LynRBiPEgZ0L13qD
3hxlszbC9zjiocZ8MfO43YuKAIt+COWe4i94Gby43LEAuu8IZdKZrolMbkIHjVV28eBPE3Z8T2fO
xZHnHbAKNztwmPFmNtHFew7pnVQPGOZm7P1eU4y/h+Ps7xazgM5QB3gXeW5QnnEQyq7npHpGV5k8
I4mZ3wzanzQaF8e8Mcp0OHkGis4SPRnMAx8ffRWSQuVqHEGkwQSBRhRYGlYAF+0Z+g9tDRrP9cHr
y/Q8lbVx5SGQupMIKU92HRMMUuHsbNYx4U3q0BuEqe6aVlteMeNDTlg0RAF9wS65cBWWqbF2kYYt
yAt3odYIBjASxNUsPlwGuglmsc5kn28sDEESlCBYl5ZmwmqSS35vGHSVHbRzUV/UN40r38qsVsF1
DbojOiFq/uTGjXoA0UT8rSeMYxv3diD3WUd2iloN5GD732Dl1syXg3lhs5za+7aXXv6NLjZhHXbB
UMbr+mcHj8h94/URESNZqp7IKedY2fTY1LPCvxpLJfOVH7QY3Ct0RoBejDwBnjgP4aGyKWaeZTba
6bRxzBRJ0qZwVQmyt3W81kBGl0iTqsPlc8+HaiEUOqEbvi3DwHxdoprcUhOkxW0N9EF9os6QNbQt
ZxbnglIyeE8CJl0YEv0VKxw7om3QUSbvgzvXwRrkY0JiAm0LctsHTS00Oz/5qoxgNg5eMZg4vsps
NFal1/fpZrhwonWohn0zhrnm9YIwTwVDkVVpziI8iqgzh1VR4/IuOmW/z7bVpXumoQh+6P4SKjUY
MdUDYv7A3xZOykuiFW4Qs2mTpIXKEEBYm9HHMUcIQ6x9OB67FF3TSvotIp08jBM8G7FflHcQXmXp
goevI6s7AQdxzE1ZAhoK1aQgN5GkeTcNREg7mqpkEvINKMLhM1678G6eiEOQJ+r2lkxG3BX4JHJ/
ZL5nuTeFb9fHNPZ57icnILc8szta2Jbag0qL9oUavH0ZNel9IbPrBXcRGdbCKa+nyIlOAWj6XTl2
dkTEnae0kAe/wKYvejRFiSuvPNgYjlEk+lmlzBShG28bKBLGzgSY8EjgdrJ1ZbuINaRxA89vUTD7
7ssHb1Ac6d16eHUS+G/EdfknvG/WKqsbhNOTHdINBqa1WpY+M1d5u8zf6rn+yh7V3NJMIW0Zo/U6
HkiuW0mzNh/DRQQ7GOveswPK+myjzmFzKLJjBlT/ruw8wKIGse4DUNFvC0dWpjxi0yrG+iydwQH+
hPk5VSLeQDn2XgeMISWgalkdEqeeTmpRyw0dWm8F/gP5xTgnBONY5CLV5XALpHxHTIrNrN5cknVn
RQhek8GytwlxOPfMPBJY4/6+zYrqeVFld5zdocfYXCx7Z8gdpJOCDLmlRQo3clC5g9hFB6iZpHcC
u1OBa7KcTdXglqPhOeGztZ2VFDFgHBlE98ixxvWALGRrJ364d7kAfIDIHkCP2BFL42J/tqDdsBc6
fvU2eLK74awjvg/oF3ZOh+4rFYE4uG1tfTImXk/6ZbipADftoKiTml502W1qjvVLz3N4gxm4uceV
6V8zRizWJPEk14Qa4cu3ouE2LR2IJUyYD9kyfKk9O76e0dJ/Ckg6uw0CAS4vaV0qgXzBB+OV5rrM
LfO2nRDsrWOe/HsnUdPel27zxhRpTaZNurGY458Z/035ys4995iTYIQIVAsYOLt+HWELrqopN7fp
XJpHAog/0e4jBBleIMWDAiZtzBbamrTxqLtB0BaBuR3BuN9MoM5PltFyqmH3h1prWNXGRuFBB1Z0
z4YEQLRByUnwng2dycfTACZ/cjlKMlNcQxTEe1KEkjlCTruPVmbqipDfZo4eZC0e6mboNiUTpzc5
EYszgSeD6WwmrARNk/poOwZAHOrRAp8CwRboexxGT607V/H5UrT+r77/u/redrWo/d83vJ67t+iH
0v7jB/4U6Jv+b6ZjotoycSlLoK3/aHQJ3ehiTo4U9aLQp8n0Z6MLMRn+aMFB/P+1uCxtfzZNS3ej
MDn/l0oy7aP+69AOai1jc4YR2lGNFeBngm0JKzoqZ2++8QHtLenaG6t53uUuPALi1K1jOuFLXA8h
4KrWsUmbnGdSuqhg7ue6aA4NXjz6uIQqJGBathdcZTTPzn3Ok08JVWZTHCBptmgIDMshz107GGlm
zMB7KOkHRHbPUTD5pIn3OcJvNxwHellmFhh3fm6jFqfrQIQXhY8oPTpXCkjAYWQUPw3HUPXIL48B
PqEEpY5XD4/VwIf8aBTUGWiVQHFuw2RseMIVDgWE5pSbJi/LoleZLo+J5JkP7YU2WJPb4CfHLL6F
yxntayUXaz0WbvBU5BLVL5LgAxeFzAZl3NeRQdqTl9gNRr88SqjxEA1POBcXhNW7qAz6N1/g5uGQ
QeUb6xBkl7J/7ZcDHCwGD4uSxVWCct+hlYA3YpKojqBMnaRa8kKskwIhSBSmg3GcxlJz5uh/zI/G
LPrF3MCtTLSpqHKk2hMoT7LXEJhlVx9gWgdCr0PpQMz4A+aluLmpULBz+lnljPTz4fi/FeE/EZly
/Py1yPQlbsK4iH9sf3/80J8CU7KPbZf/JB2mghzsmc7+cej3rN9cpbDeQMB1PMe3OG//sSpYPuhe
nbPMKuC6ElLBPxYH+LzYfxi9usqTkqPnf3PoV+KfDv28vIUJyKUf4dA306vHX0Q13gAHjEhxcfC8
uYA3N5QYaTSDbinm+jpmWs4m+GUuPEB1vWbWmX1FUJzm2IH26W+t0o0pqaHcOSoQwbZB7nEfaQpe
o3l4ZQHdbkU/5FgH3VMAHk3vdfWbaVU8MZuGD/gZl3nxIjsWnCof2e8GYozfnaCA4xkBFbfnyXkr
TEgE60m2zptV4UVfQQDyXzq3NL6nk5qeU6vMp+90SnyVkDdkj7dRqbYNU1IvnJKTSUvQ27sDscMM
AZFxrkKjR1PTsehsZFQaT4btcKSjSBm2ZJjgayHHdNXmWh6npDXdimbKNmPNwuBmHamybTd4fCyl
lAc0HSHsBtGvgSropU1qCbs3AgoQNZ6CoE2/2vlSnMKR+t/xFpsRup1+bhKGw44I7I0BCQMUrDW+
SEnrmFMahwu71TOxKq/ucUSban+JEmVRNF67NoO1hGTmmTZgRE8BL+aqXoZavZAjT8y8IqsTLWJD
cvJqSgI4VoGvtTNqsTt5VxN9DS8Q99lTQ+H11rOMonnIxurVDm0i+XwMxtOoc00Y3/JZgBoVT36K
8wts8gjcBSQbTMbK0dxRK+MI1GjgaktcbL9WXQve1aoK6LCeM3BW8iIfaovR1PAzx6IvT6LJcEBf
/jETCd9rULmciZhP8+fmKOdnHAuB3nWlQZvSx2S/drocMjEK+nh98VZ0gw0fiJgGFPoXjrJXpmC4
GOb4L6InNmDVAPHntM1p74m+BpeRQ7Lfj6qkkw1HApioxlFWE9TAvd2RVInKp11OfsGcYDXnwN1l
KNgZE9reGoTMh8JpE1pTl5IacYUrgzcwcgIItyqk5Y4NiJgmoAHYm8NgwFzs0FFLNh5IG3vjqdKV
t8GgsaZthxL72FUD7JqwTLp34GQcU0AB0BomYBObUFmDNMqSBJMJblHGzhyLNPDT9gp+/eTqi/cW
FBwrIEB8gs048V+WGiaS7QJenaaIr2XBV/rqhj0BSQaQyFUAcu3eiweXkAhe0VU94KHBgGULhY57
8wMln4xAoMcmBXnG6I42gz3KYdk3jbDfTKgagBU19N01wb/XeKaGVe1MzYGTqmOfL1jY1NJWKOBf
TOlJPQWrW0skuavQyrisOafAhWDmfrI7WAwvl3fpsemGh2y24wLroMObdSqXu8zg+HTrN1lBTyht
Odq0KHigXaONWB5JAS5T5N36K2UqpT+TZDbb2272tZEeEvDclPy7P2s80gfD2ChBg6WlRg6jeCXO
YMxYoVQCTcjOTTHvNMnt92XRXOPENfQ9JSRG9tAxvHxf9oN24Ih8IvWqSid4RWk3bjpfLsA6XJTj
Gq49JHP1igiVmZlZ9uRBZ1GRi5Vv+9V15/XrsnI8YnAlGUyrVjLo6HMSotdzg6QNN3dwuqS98GXi
LLQsJR6QATMKyJq2egVf3gY7YqYnoAK+tU9GL98tWD/X5hBq0GLXfksMlM300CBDEwsxPXquka+V
bLixZYPfZcXo0rh2Tdvg6vK0tPAkY2hbd2OTWRvHL6Ab8JFRzk2+ow6j8NW3ukpgSYui9KwtFR4W
H9mSeh6GiX0kwJzPd9bpRY1SrCA9511eMB/vRuHYW7ArkiFRh9gK7a3wOUPZ1dGaNCcl86JojUoy
PBeiKh6yAaMSmUfkiGEGjeSzXy5qhzh3/m6r3LoKsAscksET75mjLlq8Se1A1yTXdePG3616Gp+Q
E89HyGXgO5IsWDPdesYj0LxQLLYbgmW7EoIBFGYgCsjlIXkTnkfgVeZPxc70CGwvQnP5joOP2HQL
Ps3Jc0al8VpqtqHDB9YruI0Wmg/p6ei8lTj2C4YBai9n40AEA4c3ddJdx8Girp2wZlra5N+ReERE
9nok1JKiW8PR7ibvlnbTA4RXOW05DjDhxLTaiuuMRmF9xsYVHQcTLoPu6iyATDdtnVY3qHzLVWr0
wX0xNKwms8LjblT9gyiKz1Y4Iqnu/HYJ90MfW9cVaUDyOais8mWMsuaR7tt95Aw1nEKN1wpb8RBw
RHksFMRccBadd1cjNjsg9au2wErNz6EcJyKZvKeFVvinnvnfvgT8QVdnLEqf54NZ02FoJn+bWmR/
Vz5ldiXv25YUPTevIoJazMiEVr3Aygnqzjy3UVluJ4k9K0sagdbGaibk2x2N12w0C3MTBdH4JeCs
nq2F3Tvk4uZ9T0e0zrJ+bQg7g65fl2tvMrsnWaTeaywZ5bMVWuZdn+BCy02jOg4uEV5rMORfSJmp
TsB6+ttOml/GxqtvKtpFHb2PqXKhGgXdNcm1yWYgsvFxRpB2mqdEnFPhdr8PAF++zD5ph2+0brLh
jKszAGvYLOkxzNJiXdXNZzkvwTmKRLBJ0XGtKAWn66EThDQx6qORBY2ktYy7pulom0usLiBI8++o
0qbrWid5B84sz8BOh1d64cEmxOF271e+QwDWCFYiLSKkOSYwt1v6lekNzGxZbKLeNM42vZSNsnui
ZfKMXq7tTldVmxdf4r4jMbisnoO+InzHbF46tsQtqFBHDwFehQyPCRlw18bs2J/HMbSY46dzw5yl
Fcx9MB+3oc0UmDy3m141NLtRE6ZKIqo0SXKHLFxNWFujzuYKPbGWkW1lG4wDfcfmZwDx51YxQVLl
ZJEdZCY+BYmtVmHmEsgjS3tdICTbkDmUbQTnOtZChhARXRN2Cj9YNqFdI8B12cJ3yEVMiMKyss5e
aLsQtJvusWzsno2e2GWuJ+rW6TKBd+0AfjSps6r68Nk1a7QGEJkgpExQUYvZ2fldnj/GCcgVGmpJ
tpMYc7EHZPgYK3MyVn3n0mub2yi6xwAC+dgy5yezaYbT3FrmJ6PhBwfoTDesQAMsYwgrmy73zxbN
4H1V9BH/Ku3qRLx4/RA5jC/WM+nP274kmG4VjaW46u2kP8exa26awD3SFoUAk4bzMwEEqP+wPb5E
ffQZ+VOwpoMGnyqchvB5IIJ8pdoJFUndWldulU+HyQyBUCCMZ+5CdNWqY4RPezlHto0Xu0dJTvCi
w5OQd+m6mhzQoDAHgdujHlzVKs/2pHV5LxXpeKsBSNAjoepq1051kGzZDseDR/DFBmAHYi8y8CZy
DaEN6nwtiLH2ZpnD9oTfB/iSGc39aWrscgefcbJ2/Mx0o3LgMGvFevOe1L37OxnQI24k11kOkd9l
3yqlYL83frDNdGlFLnmzQu+Ns8MWebkm59HdxkZdbRO6ymuv9/qbsRJyEwAQXiOoYKIGBvQE/2+4
XUjrsJ7Z39CNF/gehnXuT/l90sUWJH2nfMCvE7oPGagvWo+G36wQQVIWFKP9NcXoEO584C08QCa1
IO25lBSO6TEcsum6SNt2S5y1P5Gn7QXnljLgRmZ0vpFlWuFnlQ+wvBYrocay/dcQBsHDEiCiXeVh
tKvTfr52Wse5rYuohrNZ1waGdae/ssqsO01wQvdeEU/3wunap2jMr+qxPlXeMm1qX9Z3Ofi1b2Qw
m/uhq5sr5vzBvgm9Fwq1cacw0IPoss8JfQd8t0OaprsE60B2BbcOc1TsLzBOYCtXybrMijLBvuMu
D71lVl+nNCe0lSUvI0UWcv7KYszDIIuBT9o3Rv5t1nMgw2ciZETIHbdhFTv9V6+rnqp+LpgcNR9z
pNxgcTsGE0r7yFIPJQOn6jJ6Ki5jKKsw37rRr24mVBkrbGB1fwRKG2gHz5wS0JpE6sFH5mh+inP+
qRlXDaaj+7ICqkY6HGHs2dqpxk8kFZZr22q8UN0j5K/v2f2O3Qcj/S+9vf/AuaPDgBmqAwYkNNVG
uPbjwTjETDCjJ2oOqmns46jD9Jw4kk/LTBqL34i/I+o6NPz+2qezcdNbwkNUbymTGcHPOm7C0Wea
Xm15KJghXncRpXvLwvyWGh2DIFyd36IM/fctJpIe32YDAXleE+sY5TeJk0Dov8BE3bqwm7u80Sm6
hkssQgMG5mWIiC0Y0pIC0F6KgLItd9t3E5C6z4He7pZHSUAlrq0JKH7ck7rRVYnzhrVs7B5bUB0t
jgchxnZduLQZvyycJ8h29yYObGHgkIVhhRqhz4rxlJPK9Tpmc/vOLVP8TsJs8WiB/YGodUlFhZ1b
vZpkQEzXIWcjQ6+dJgcsYQTnxWj7ducnHBz2l1CtmT/Y3NllRcBAEwkEoq3wyEXRkT6X7IVff+k/
9Ur5DpTj2tp7i4OK5sxPX3pKhQzizSwh+OrzMiR3zgY9mqXwo6X2b1X7+hd9uMW0CRlOi34h8lAo
AxBAyp/vLq/hBFeTmXfIInInaE7k6GuLmu/nkrLYxjoRieBUDiFMgv6OVPzPr+6ZBJn7qEqAYPo6
GeqvTR8Sk4UyZ4B4TVIxzh/RcMfwXKkfddYjXEtsp53iEGCMOce2X3/GAjHLT9cOpEaaeNWEJg//
fO1j4pAdGDTQDUXFbx/GkAEr4Bf5VCQtx2Zb6ECTwZ5xq4aXoLGm6Dn4FaHKDjAGxNP/2pv/WXvT
s/lu/v3A49NbG6Gt6X7kErEs6h/7c+wh3N9YJB33T4Uvs40/GpwCLpFuLOquJ4vdnxMPxiQm9h69
vvKoORa/609tr/MboFBh4buFLcyqK/6b3uaP6ykiYW5vJHTMPZBPSR6zH29yAD5069rePecDSUxr
9tf+DAK1cyH91e2Xv3ww/2K3+PGJurwY3hJthPRtfEs/L96hM9kkf3X2OTI4+l9CsmZ0mi9YLfTD
pJe80FT2mz8kzeH/46XhBzB60qronx/m2EjF1JXCPiOE4qV9mJ3bYR6ZQlL+ITLwJlYVCDq03PC7
0yP59cv/aK3RV64kkEUeZxYUOjM/rSXSisMC9ad1zmABUqIZ1Chrs+vZeuJSv9yk2z2/fk354xLy
x4tyq9iMzoh2sH72PFVF0IeA3s5E1rJsoAk4ytylqwk9y3+pOlLf7NjixXvRs5VEXd+9u/RG9xmQ
QbpRbhnvCXYC1NgC7Qu2y0K0retJlrzAGUxxGi6pYPGicdwgxdmAp6ygj/Xr6/iRov1xGZfGO+MB
5EY/A+M9WPD9pCJ5pmPJvdJjhJwy3ZPzWlY5HPblaUrJlP71qzI8+Mv6+8er4hhjgMCDwd9/fDBo
JKpkchpxTsQAZ/yCyldF9LuZTPUZqs/04NiEgDnKpy18ibv69ev/84OpKHQsT6HB4b75+VkZfL+A
8jUJSHQ6d10/MLPfA7ocyFL69Uv9tNdcrtUSbLY0LHjBf3KZBrPqCtPsxdmO/enBqCJ60FALaW0H
FvmAILrst8F09dNp0mX+SEUij4VpJ8q5v/m6/9WFg/RgtWQYaf3TXStto/RrMzDPfVfzkNjgc8tr
2eXmsIo1sP3X1/6vHhKtNOW55H/qn9yaoiLuyLAGiSICcUIxR/SJL53bXqeb5SBaj0jDyxNJf9zl
l7SlfPCncD3rkA0iRpbyZLjkp4X0dxHTm9K77lKSoUTHrCaKkLPzWxOeMgf6xXjlIxLPdr++iItB
/h+F0uULhA+uEKWyVTDh/cnemmRh0HuzL84Bqsl6t1CNg8blvkEaWL02DUZqyE+sezMfYO7BjIBg
SOnWzn59wPVJiytObXKsl3GBpy8Cs333GvPvYmL/xSqoGPlTT1E3ckz56W0aZPkOAEPF2cGQS5te
N8hFRYNc6Nwzsqr/7s7WO+gPTzEhBNzVuGrQBCO9/fkV8y6UiZnO7Xmks3diPOK8wXvTf7Fobfea
HNtYLhFlJAxS2ZtDEqELQh75GPdah2YVc/dulQN3us5JMw0egthi/GPre+LyEYGoYvNCQETe+KBo
phMbek0sg32UigtaZmY5v/66Pyrsv37fbNYcOhhJkmqCe+vneeTipb6iFA3PEL7mtV/NC6Fqykju
UDLO3aEYomEEBDYk3UY6wMpQd0Gd3vkw4ZIVvmHLXM90INcykcPWzDu1I5ADclnktsAuCxHO1gox
IM0l01pogZjRaDxXRh52G1OVJfr/CwyNqSltHFh0PBmJJqWxBWhoWqKRtl5VnOFYRyevzZNrEKvl
7ZDQC954EEb7FdwMEKOEgdwJco6+mYipNxl1AFQWaNgV72+I3mccbe5VN0fFJu7Yv6+YueJ8r62k
uq8vpLfpQn2DkkpqtyJbjRabMqqXvsiScWMFSj36WG1NDH4wFmmn0Qxh/B8CVfNJfmvWbie9r1j4
iAIs8rZLDwvqKMmUrbexHZDlzXmd08m1DHvK7WoIrky05o/zODDJVLTsmzMOcmB2idMVDgIrifia
mOequldhnjVr9GVRsPEShCRh1LPtptwjii4J2C+ddFhj4Qu3lAaEHOJk4N3pgNDWtykTCo9sN0pA
Pe6teJqJjOLHOFrrTEodfQjogaHmRH9OXXspwSrszCISoPeWDxAfKWBQ+VyLzDR4ebD6wg9wXxVP
3tEO4+h2AHrzzStwoSCAi0wakUmzAWcU3jbSbnYNIBPEMZxVCVz8LFoPJM8APB3uk/wKPbDk+Mdo
UPky2KEUKb+gJnM+I1vEVeFW0Ts3yvQ97INEj43DYmP2fD3rKOgKmjOVg29RDWturJzwU/JxponM
JfRlK0Ao73ZtuusJIUn1BCUxTrEaeUxTrooCZ++TGmDR+RBWQA2pTa5yT7t+oKd5LtZe7DGSvws5
SryvMCYNCDQkbs1ujhNX+NVnI6LxzdtNk6LZMGnIvZ1h6uIHivpDSX8IRqJmAZmhRzHECm6/1fDT
4CwyA55pWQXZ82S0fGNzwFw3n2emYANRsIzM9PQsnrkrgRsKNlMb+w6iF6GqVx99MyIYsfCl0l41
1ibWr83oE0uG9I3JPWJDluzYDs+9Yni5XmbXfguYmECdNalXwa6zGuUjIJhg8V8uMS8tHZ8jrU0W
Hpt1SBFsRNg9QBualxGjyDy3+PVzrQe8nDjKE2Vd8NK7kDbSOS9PaZHKpxqKBn9Ip2V2HZJcpHkq
wF1s+3m4IZeP/xIuE9eEcpXErsskcVF6tug5fDiNZKdeATLmT9CESG7RWLPEcK72dMKVf+2rcnr4
AwlosKJe1khqOO86cNhEL8PFoPTa99rXH+VlJt3iqOspOHi3jDYYn1kgc+5Lwmjlqnfi+b5WI/+Y
kiTU3F3CCsOQpg5AG3jj+mw861H8IBZ/exEN9Dob0soSnbMr2Z67qRrJIqN6nCWfvcj1XJlHkldK
o6F9j0tuBlzR7fvQzDRnGGHbRzMdnLcLmhxNWfteZTrc1A/rV6jaVL9T3M4Pl0JhSWuSYC/Z5Be9
4iVstal5M6hRk3fGAIzGYmVZR6Tx5i3aZMbNZYCAs8nS8prbiO+OljvFe1mz8bQ6jTjgHZmJSRFe
lrWPNCIlwLXX4Kw5RROyDaRPld7qKEumhPC367bhnQ/8DDm1SKgYpRgNLalLgdPrUiVdGK9/HH4u
SeUzGYT5BqqDjQnTSGtApJWr9d3OzEw6d+y3SAE+3LPt8AYribeD0KFiTLYw/4KvsIt48eLyCInA
Id52QBJGGcTOA/VyPHv22L5nPoHKnCA8ijv+1Q8FG3BhO6xtpT6qpEjL9mJGUMAyYB1dvunborXU
kcspTxYD+Yd47ud5hYuPd8sUrzkwVhS3nb49nSITt2aYsDOlkL+abTJQrtpMvvubaoScfsgJBqZK
c0EmrqB3MbCl4cWbCaCJrjBP6lacIFNpGmL1lKSEfGw7Ha/7kYN76UhBseczxdjJ9V8WASgoJJvF
UE/XZCRDHZ3p+tWwYk6Vq18+H5ELXFQFWSeq10SUTOBDvlXK/fpQBxbfakzAzyZjI+dzGClB/YLw
YyMiwnqaQ/et8eCupABgsBDFC0HOocMT3zQt7+RyJ9pM5NrTJTXXEdTo2w8hiR3WYXvvT4Ecj16p
v6Ckhky1kyW5siQh+i9xt0zgHDmOthC6yC5hPEc2ADz9MH+cTTqdVpIg72DCDzIg4RhiT55AKkTb
GU/QLIYV67xPVGfsa0FFRfVeMzm8v1whOxE1cuuyAjUlSIDLgXcZjep1obv8RDoJeVks3eZq5Ej7
1Nf8xxJPl7XtdJW2wBvOPirGy7Y5LyZ3VJUB57O8i4rDqfDdS8/A8ynzTdP3nGT0p9bg6fQ3ySiy
ZdPotxO5XEWqY26rvuN5LbR+igElj9UyW0QwWIuFESpDkeCgVX6Ht8DDJcEIAc9qG1JHIm55jB46
rTmKA9fajlBoD3PsoOZxcOs7D1NDaAqDOxtpjNGYztsfihUdsX2JfmJCax/TujTKLSazMbvKB5ef
zvpI1o+Qh0Yq9iDlgwYRR3Zucln7JpkYexJWWeQpRUJ9JLc7ziuovcvToj+Aj7VIH9yHRLIu6IW1
CRU7zuXeDUKdoDx1VXOYVDx/bdiGzpf70ybyYZ/QCNgPRW2nN6r3uEU8E1ycDcfmKgpn5N4fNwRJ
K97vlRpSZkfN0ByMBGhqpm0foUsv5XJXuFOqW90yEMw3yfASdUHYtKO7DWlrxOWaIZIAP+Zc1EwL
AAsFN7rdA2FB3xPrC/poq4JlAUtoj/x/M4VQQxCLFLfC5hK45cSTE7klyQ5ZyJOlyJJ8kCjRrB0x
1dN9n5Ss9lYs7gg3gnEbLdzUpiEQYCHiIEtYH/Hwm9NOLQPFh90FF8ULBgxcbmrUzSA2oGIFUXWG
1Dt0LApl2AzBrjaYrW6LXr/bpIeosLXqmdcNq5kA6NnmSFBxVMPQOlP4OSHX3c8D5O0RM7uxQTE7
EdVOLQT6VnjxdOj6oYjuhLadHQmUE7eNOfAuHK/T+qe45G43BWmVT53TU4SERuq/XOwwBVYjrlcR
0WD3Uj323pTf4XH4FhmBsSaduD04UMBXquG0RdZ88ntoYYtTmu9mQedP10Np8QBPaOpwKLAjzfG4
rDtanj4Vyuy+pMnM5xxXfKGlMy7T3ugTa2cWHqm2YV0y5x6m/Ii5Ibmx7FaINbtmfuRkPx20WgU+
UFUVN0Fplb/7U0a94EpAVgiyucOaVsLxnqa2M69A9iEZSwIgUWsfkcAtYFsAgjLDemKUUqe9Kb66
OkNY8xgmkq+nySv+WvuCD8lyCHajAwif0xqbAx4A1qV6oMbJdUlXR0Rzp2FHhTcRH99rxfbloJwy
YTiNls+j6kc1owyz4e2hSqHZJEvqA4Q8vNPpspkE2FFeETeX6feSGpPdBfnBFtGPdUQnE7wEIGzC
1eVgGBLkXsFaS3RQYMeaVroTqiX6aYzLUAtexzoNfKx8cXvR5gnyeN/lMnsb19KaIW4na1e4kv2z
YdaDMDxktVrcWD5dghov66afpCyOyGat7UWIjnyARb0KfO+aIFGCHKFLs0ZPdvWKK39clR3rXoMg
7bbTae1xYPwfe+fS1LgRReG/ksreKj1b0iYLxkAGKCrJQE1lNi4CjF8ytmULbP/6fLdbBlk2DExv
ulLR7GIHu9vd93HuueeOzzpThjX1xTJvNsxn+kRuN/g9TBgIEz8qf3GezCpu3FJ6/5LxPL/omAhj
Pj2vhBU3GT9k8ec0hX75mYRttRQRFgqkVVWeTpFEOCniMMzIVSAS+uNNcJVl0AZXSY5VAudhS9JR
B7fR64VkErpepajyXSEuwATmuQwwTFbch42MuzYhc+JPvivqzkegZBP/pD+epNmxWi/DEz55cEXX
3eoapcXNxQB9qmsoDuPughuCdSbb2ZzArKzSo1RNfIaIxLPOH6XWvCacRv86KiMm00Bku61mUXI3
yqvNfUFU+R0O/4Jw+4laMHEVw5KQtbsIREy7EFltiMqq7FZabXuOkuX8eD5dzc8SCFyXyLRm3f5I
Db9OZsv+F0WMv/pUTej+G4uG9zpL1pd5NOtdDzrp+HbKvLKym2i576GW/t5oGXAKbKiXIYBQ0rKW
P6q/Nazwf0vLj1paFOyzBgKzN8HvKzkxFZ6drhbz/2zLO6LRkjBkVgEVS6fKC38d2StekjjlWaNl
W+JJaGqB5YzsZSqDJYTZvi3x+DJ1Aq06P6NkIc0tHynxtMq1fkbDTRBTwKTUREUpEoysQV5nvlww
THrzp8tqctdfFN1B8U9jNw6UdXYBenC11ge0oPJyFRWT2YoPyEaKhBedkfxm+Hg5zAlMfoDKa9j7
BfkSDI+qM5WvKKJtbx9CXAeLoEiKOKCaXxCTQh2B++qr9RFaYzR6f1uMVv3slsaTbAmWMQsXnQ18
joSY/AzUa96f3IFmZIh2UE4doBV32iv7cgEfqvth5mMwL6oSIfb4HLh787lY5KNeSYOLvz6nFj3t
Xa3ny5NROEzOFssR2s8IUQ5R5+jNH2gFRVgY11Miuxo+KlSMmdwR5XC8isl8MP4CSaX/COAUP4AS
dvkSEzTnsCOLo4cqPCup8l6vqWucF715RS8cPJWnEzopmQx4nqKV0k1WanOZBePk6VtnStMOfTAT
qLzLsGT+kHT1xJ10tjkfLfNB58sTNN/44Th67Pdy8JYlLfir3mlalMPF6X/LatTmTy71sa73/lnd
l+u/7hdVsVxstcfl1T+mw4fl1fTn3vT2H6qV1Y0dup2Ceso3IGhrjbLh5u7UmfVX0t/3rb9Q3CyR
Krxj1CgdMQnwTYoI2q+/FFNGTJj/3skpJ1NMwgUlWt8vN/ausTevrf7thZltfPs9O1/95g5L2h0u
luXwdtk0qChlYv/es/rWn3hZPbN6kjRBIQT1Tf1QD21uQhpSaNfdRVhAPsml1euGQ6vVRxk+AzEH
IY0cWj0/PbwBxpArmpvcWj2cbqqvdqtPPXrHFE03+eHVB7lHCRyWeWwULs0HOnQEoIdxXu02IWYY
A7Ot4BeYW86Nal6AHFW4KA8SGunMJjl3D9DVMd/JUMSezfK+DXzVCkSxF+YRCQVj5vWDqWtuggRk
SoH/MzZ5e0/cug5S27M9CZg6FhkSVppfmj/Y3IRMeRRh6TSj3do8rtkExnpYXwfhUMGfAOt4XmRz
E9KEWXFE39AszOvOXQcoQyLFaGUUYt+LufKEy9Cu5GkfBY4KyQciMLVhdM4ysgeSs1jtApGRJtJB
wjO70IoNZHCgYpdyGgX0G8zhc8k/QH0irbTahTDzEllhGPEjN69CJnqhUDNCyTflcS5GoLPAf2d4
/LprCD3FiAn0HGur13IN9JqTIEfQaGr/6N4uxLo33eoQxLEHq9mHj1hf+FaUEKDDoWi0h19vzptL
lwCGmnWa4DPNCtosobIx+631Z7kHHwyKKKRN87jmG8OYrnNLUxBHHogT7k+kEfWzaxG4bx5xIqL9
7llC0YiwXD7+gFQBpYP6DEgCsmMQGQkL1ASXp84lje1x6CoQG+TGPlnEyqSEoAJIbxir77e8Yp6C
J2gIEkmI+pBge1zaBZmoa3kW4tAjM8Tsp4djA2bcQSMkWs6cQ03Iceov9fOHgOVDxkRwlTF++mE/
m1chjzgEvvQH1K+DLbl1CA4p0LwCnb0eG3DUmaQCQf/wLqSZp3K68uMtvOJcsgDFX8jNVrEBIBLs
XMKjtE4W2gYhI3YASSQgN/bAvRtBhGebMiEthl5UhCRROzRAp4iZPvQP1k7TOa8QMAvI1h5GVJ+E
Kk2dpWUJAvClAD0lhujox7nlE7TtNWt91BLEKQkz3QdpVju9VpZgIiM5Zlp6iqkIztnDAxrcH92F
KAEhIk2iX8p4BSKuplcAQYqYPUEDaI0wuZcrIPVtawnihFUKWtiwd81dULkXYnelm8HRG4EeunWE
IKUFMYhJK0hOFdARTpPpu2b1xvK4FB4GgTRuWflE8uWM2JCumsP5cpZQVqJSLJ2N+nEuPqKtUxT1
7HZB7jt9orAYjD1oRwaxx7hJkLrQOUOAbplvu/wIlJRm7PQZE2hdBUAD6glctrCuvjl3CGTgkK05
jAAN6DuikdWApHtYsi/TwOFocO1cvQpE+ZZXAXMYMab22f/L4Wo6BSmzaa1Ipjm5uguMwrTcBcIk
UmKEqYFL9dMKFpHjBG1lt1G60B/lklsIM2W9ftgGlJNRBTVlxL1TkHsE0YI0u1pspa5S80AswAPk
WTPQSApIB08B2AmTXBSJtathIsqIMs7MzjkCKTMxM4eYZnahZRFSEHVcB9RAYxBy524EP1/tuC3O
AiRIGqj51zIFEG/Q50XIBaUg/TiHnXAIrItrEA9wjNKSWxuE1i5A//Vo5OecyOAizptLBhH9JvOl
LH7+kIoC6lPCKjjkECi3EyBBTdsSM5wLkcJIiTSClSkgb6aKHCF027YBlJVAVDKl6uPh3vKFMmK5
fDh4jOdCw78OfYTU14yNxB/A4GWgZQ0gupcyokJuvQtASLFiCi1ewTy7u4CXgHoiLKWtQ3DOIJDM
mJ/GwiBINqBACARMlKdlENPUQ9+EmezwT/RjKrsOmcV6SKuVQQA+iLErMWGQWWUbTuQsEImRW9eX
z6X1swHWzJuAox5lTLetT0EbOICZg8vgFNSkDPdOwYGRJx+GU1klJUZSgZfCSdMualZiWo8qcCw4
wCBaky7ImaEjgqkDF+qndQsyH3ouYj85LTFbW+FWiMSICZFZsbUFCo/AaIot7WDXL4AiUXaCoYVe
jau7sN8r9dG7QMGZI0BC8ApNmawZ6glqoqSU5rC83zu+w3jS9CHvui3ub8rf/gUAAP//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9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Calibri" panose="020F0502020204030204"/>
          </a:endParaRPr>
        </a:p>
      </cx:txPr>
    </cx:legend>
  </cx:chart>
  <cx:fmtOvrs>
    <cx:fmtOvr idx="0">
      <cx:spPr>
        <a:solidFill>
          <a:srgbClr val="462E8D"/>
        </a:solidFill>
      </cx:spPr>
    </cx:fmtOvr>
    <cx:fmtOvr idx="2">
      <cx:spPr>
        <a:solidFill>
          <a:srgbClr val="555759"/>
        </a:solidFill>
      </cx:spPr>
    </cx:fmtOvr>
    <cx:fmtOvr idx="1">
      <cx:spPr>
        <a:solidFill>
          <a:srgbClr val="028342"/>
        </a:solidFill>
      </cx:spPr>
    </cx:fmtOvr>
    <cx:fmtOvr idx="3">
      <cx:spPr>
        <a:solidFill>
          <a:srgbClr val="ED6500"/>
        </a:solidFill>
      </cx:spPr>
    </cx:fmtOvr>
  </cx:fmtOvrs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1C9E5-22CA-45C2-8225-1ED3DB5297E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0CA79-0B37-4426-8F2D-A0E1B125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5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F84D74-9B3A-314B-8AF6-0D60C11000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025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icon&#10;&#10;Description automatically generated">
            <a:extLst>
              <a:ext uri="{FF2B5EF4-FFF2-40B4-BE49-F238E27FC236}">
                <a16:creationId xmlns:a16="http://schemas.microsoft.com/office/drawing/2014/main" id="{F093D87D-49B4-F84F-89BD-B13FEDAC6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1517904"/>
            <a:ext cx="5618480" cy="2798064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572000"/>
            <a:ext cx="5618480" cy="1527048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49104" y="6400800"/>
            <a:ext cx="1865376" cy="365125"/>
          </a:xfrm>
        </p:spPr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50056" y="6400800"/>
            <a:ext cx="6099048" cy="365125"/>
          </a:xfrm>
        </p:spPr>
        <p:txBody>
          <a:bodyPr/>
          <a:lstStyle/>
          <a:p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233599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21A1BC-B091-8C4E-802B-86D47C16BD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785813"/>
            <a:ext cx="91440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09448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7C17D7-0ED3-BD49-889B-A5FC80E3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5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21A1BC-B091-8C4E-802B-86D47C16BD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785813"/>
            <a:ext cx="9144000" cy="2852737"/>
          </a:xfrm>
        </p:spPr>
        <p:txBody>
          <a:bodyPr anchor="b"/>
          <a:lstStyle>
            <a:lvl1pPr>
              <a:defRPr sz="6000">
                <a:solidFill>
                  <a:srgbClr val="462E8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09448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55575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7C17D7-0ED3-BD49-889B-A5FC80E3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5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4B36F0-BABB-6946-9C5B-5C82B0311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3572"/>
            <a:ext cx="12179300" cy="6850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404" y="698604"/>
            <a:ext cx="10515496" cy="1344168"/>
          </a:xfrm>
        </p:spPr>
        <p:txBody>
          <a:bodyPr/>
          <a:lstStyle>
            <a:lvl1pPr>
              <a:defRPr>
                <a:solidFill>
                  <a:srgbClr val="462E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2152500"/>
            <a:ext cx="10515496" cy="3127248"/>
          </a:xfrm>
        </p:spPr>
        <p:txBody>
          <a:bodyPr/>
          <a:lstStyle>
            <a:lvl1pPr marL="365760" indent="-36576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8660" indent="-342900">
              <a:buClr>
                <a:schemeClr val="tx2"/>
              </a:buClr>
              <a:buFont typeface="Courier New" panose="02070309020205020404" pitchFamily="49" charset="0"/>
              <a:buChar char="o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0080" indent="-274320"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tx2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252" y="6400800"/>
            <a:ext cx="609904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54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  <p15:guide id="2" pos="38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4B36F0-BABB-6946-9C5B-5C82B0311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3572"/>
            <a:ext cx="12179299" cy="6850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04" y="692404"/>
            <a:ext cx="10521696" cy="134416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04" y="2146300"/>
            <a:ext cx="10521696" cy="3848100"/>
          </a:xfrm>
        </p:spPr>
        <p:txBody>
          <a:bodyPr/>
          <a:lstStyle>
            <a:lvl1pPr marL="365760" indent="-36576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0080" indent="-274320">
              <a:buClr>
                <a:schemeClr val="bg1"/>
              </a:buClr>
              <a:buFont typeface="Courier New" panose="02070309020205020404" pitchFamily="49" charset="0"/>
              <a:buChar char="o"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252" y="6400800"/>
            <a:ext cx="60990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3048" y="6502814"/>
            <a:ext cx="530352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442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  <p15:guide id="2" pos="38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FA0C-E99F-7046-8F5D-B94269C9A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07044F-8460-3A46-9CDD-742803403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2155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EFD3D-0496-8D4C-ACDD-402F3692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0827C-0B12-C84C-9EA0-CFCD8BE75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B5CAA-6B0F-FB45-9796-ED6D72407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D7716-7472-6B46-AA08-6631C027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5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9503C-7597-4B4C-B36D-A34FACC34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87AFE-70B3-5845-8462-C681A2673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1A66A-2B72-DA4C-96F3-D50C6C3F8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78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ED134-C65C-8549-AA14-A5F5042E6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8B532-BB56-CD45-B425-7C5D711BC5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2BCBD1-DB35-A847-9FAD-94BD34C8C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7355E-7C25-F048-9DCD-7850B07C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12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5CE39-5AF2-D74D-8796-2693D4B49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8BF04-9F04-B047-AB3A-4F72EECD5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75AD8-B437-884F-BECF-A92601EB1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80716B-CB84-B444-ABDC-B391FF96EF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13A28F-17DD-4B46-9779-B959DEDFF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BA4A92-5CBF-4C4E-8190-036F20F71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47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C69D-3B3E-1C41-947D-5F8B7CB0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1196C-1CC4-3A4F-A1FD-574B3E2B7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78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D3179D-3A24-9F46-B0C1-0C1B406A8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37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B9A8-48BD-5948-B09A-9A9B86B03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62F72-D31A-1B43-8284-A963F1D9B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000000"/>
                </a:solidFill>
              </a:defRPr>
            </a:lvl1pPr>
            <a:lvl2pPr>
              <a:defRPr sz="2800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F1A39-2597-BE42-BF09-D0870B967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000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F3118-F1E5-D943-89A1-9730CAEE6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91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3550A-F3C9-D94E-A179-98330283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9DB206-040E-A14C-8B5C-A650C0FF5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00000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8F31C-AD54-084F-9B36-CFECAFD2A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000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CF563-4A66-FB4B-96F9-623D02C44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80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4AA98-3961-8D4C-8950-D8A8203BF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C0B213-C4AF-7245-A4DC-AF89F9C7A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FBBDB-8DE9-8249-B0CA-87AA237F2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3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C307-29D0-5769-AF45-970B2513E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1DCE1-DA40-39AF-8DE3-E518A7199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9B8E4-6978-0943-6C38-EDE2E4592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C0C71-EC5C-BF73-A35F-FAB84E1C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B15F3-B543-2056-15B9-99CCF7A96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75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C7FF4-AE34-7944-53AB-25FD26DE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6910-1B57-441C-9883-AC29CABB0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C9BB6-B5DF-300A-C8EA-2A7C92C0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A496B-32AD-3414-0B34-3D6319200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532D0-2BF8-D3DB-FB06-BE6AB639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8CBB9-59CB-7AD5-1329-BC56506F5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09338-0E94-49C4-9341-AF78E2A99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3FAF4-0FFB-9C69-3114-BA815C5B5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A929A-41FA-ABD3-EDD8-51D8F94B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23F33-B98D-52F9-D7C3-A5324D372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08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48CF-8E3D-98CD-647C-3613EC6C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6E639-B5CC-BD01-FDBE-090EBA872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59A84-79C9-8CBE-81C7-9ECACDC84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585BB-4124-5F48-9C30-6E62A90DA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D5C3A-E42C-95A2-16F2-1DBABF3D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38BFC-08E9-281F-CEB1-632F068D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27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6E51-AD07-A767-8AEF-DD525FF1D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9473B-5E1A-5CAA-6ACB-9A0F82600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2B96D-0F89-4D2E-C10F-FF2B1A4EA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9DB8D0-C049-1D1A-30DF-F23EF5F832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703DFD-787F-67C7-6488-D95E6924EA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DB4FF1-29B9-1918-BEEA-0FC209F6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EB573-E897-76AF-A4A9-3A3AF5473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B969C6-6B88-CD60-EEDD-D1C95FF44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50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FD502-0A32-5E48-E4CA-CE4221DE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5E9282-DB4E-590B-5CBD-B416173E4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39B44-51C0-13D0-34CB-E8F5040EB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FC40C8-BDA0-0434-13DE-FB8A221E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44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B49DC-87FB-B6D8-C382-E2AE1DB5A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54AF61-F0D1-CA04-EE22-31330978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07B71-8156-FE38-5F7B-8185C50B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708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D260A-C99E-0286-B934-2D9A5CDB8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DB097-893F-27F0-2E21-DB9EC601A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76251-45B1-190D-0D50-0E89E9EA8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17D5D-0918-F95E-05DB-B65282B27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3EBCA-9C5F-A240-ED41-54EEBDC7D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FCEBB-0A13-A1BC-D3F9-74BDD193F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45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BC13-9769-5A56-E089-6979E18BE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CFF0AD-DE27-DF88-7FDC-EFAEC50AC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1752F-ADF8-1642-9FBC-047AF14AA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5A497-9A7A-DDD3-0EF7-EDE15E139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BD8BD5-BF58-5546-0EA7-ABB1CCB11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10E0B-7D06-D444-FE54-D11962F8C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8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5C103-8904-01D1-F63D-193848DB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9AD274-C4DB-32A5-7AB1-FE4002A68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EB90C-762E-16D2-B61A-3FC67437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A1DFA-4974-D7CE-56A1-DB7AEEA0E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0A02E-EF88-EF7F-1E46-7D9E1D47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16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52BA38-197D-85CB-8BCA-B5CAF3EDF0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D14342-CDA3-9C1B-E73C-356184FE7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05F86-7E57-990F-156A-C86A50D69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58E41-6540-4329-48D9-505B385D5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F3ADF-1110-68AF-CA9A-F2D60680A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926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49CA1-A8C0-4713-0B25-A23DD7EDA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20ED5-270D-A7A3-484E-E17245FF2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28F18-A85E-5612-AC9A-3D169F28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0D52-F909-A7F0-3B85-85AD11C66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5D821-6875-3908-36FD-F7A7D6CFF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16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E7D94-E064-6AF7-0F13-BD28B0D16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ACBEC-E4B6-790D-4CFB-B15A4ABFA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6D9E2-1583-D372-1AD5-EEB4E5F50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E8C74-DDCF-6834-825C-B0949B4F5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E61AA-7B4E-FC04-B0F3-B7219EC4A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636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95D4F-2A1E-53E3-AE7B-F7919C347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816D7-81C7-6490-4F70-A05583B7A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DDEA1-D455-1418-0EC8-A522EEAE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30A53-8B5F-BA49-6FD3-73394183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4E13-0DC2-1902-5A00-BB488245B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81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E6C91-6C96-C851-575E-8AB36EE1E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DC31D-43DE-F4E3-D0E1-392FC09BA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5162F0-B480-DD81-E539-D642F0B98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BE1DA-7FFF-0F0D-3633-19AD10AA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F9AB8-D6C6-FBCB-F429-7CA4A3B4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A9132-63A3-34E4-E55E-5CE034DAB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0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7405F-FDA8-26C8-31BF-68C747741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01EEB-BF12-3521-2528-53E71AA3B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B0AA6-46AA-5F66-2583-56F209997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9067FB-60CC-6375-F998-A4DDA9E58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0123E-3FE6-C51C-084F-9F5C6ED10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48EBEA-543E-96FA-BB77-468FE50D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6A4BF6-270D-9549-5F74-03ACAA4C3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D7D056-7093-A2D2-04F2-7D043FEB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36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DB06-B60B-2C20-0BA9-869BCE00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5198C-DC91-D86C-7E65-5A1AE0D89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C662A-EFD4-BB7A-4E17-6016BA92C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06FDAD-7C86-90C0-955C-E297F4CAA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024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043C79-882B-8D7C-CAAA-B5C460E5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70131-C786-AA64-734C-8433B1D0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0D3F3-B21A-F268-475C-01B92100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510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36475-218C-69D6-A8B2-68CE32742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BCEC7-5F8C-3F41-2ED4-3FB3E148A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4C7C4-82BD-A34A-CFB6-D24A35F86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32719-6661-B3CC-1AA9-D6775DCC4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79DC-A9AA-AC16-AE12-F051EAB84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73CB7-BB65-8290-D947-89353499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530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476F-EF8C-0B34-8D70-C4EBF7FCA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0E976C-D0C1-62AB-DE99-83552A211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032CA-19B8-658E-05DD-78A19A3F6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9CDFA-F930-8F9F-1D45-9BA498E8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2A302-8548-9EF0-2654-AAC62F56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C9449B-344D-DFD0-34EF-F359942A4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426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AAEA-7379-39AF-64E0-99F2B455B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4A5F2D-66A3-CF18-3E5A-7A8274E52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25C65-980E-AF18-8F99-9ACB0CBA7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BE06F-EBF8-7089-CA73-5280A9096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83993-07CA-1675-BA01-0E0B97BA8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157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DEC6F4-06F9-215F-8F09-0101324C96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08866-6810-A239-232D-80D7967402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5021B-77A4-B0D5-27A7-94CC3BE8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9E8FC-9334-A545-3D86-A667619C1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1BFA3-73DF-CFC3-938C-1E2EE90A9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783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3522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41888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205" y="330413"/>
            <a:ext cx="8689340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3522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3858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205" y="330413"/>
            <a:ext cx="8689340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3522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23488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205" y="330413"/>
            <a:ext cx="8689340" cy="553998"/>
          </a:xfrm>
        </p:spPr>
        <p:txBody>
          <a:bodyPr lIns="0" tIns="0" rIns="0" bIns="0"/>
          <a:lstStyle>
            <a:lvl1pPr>
              <a:defRPr sz="3600" b="0" i="0">
                <a:solidFill>
                  <a:srgbClr val="3522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7170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279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2" y="695717"/>
            <a:ext cx="10950448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252" y="2149613"/>
            <a:ext cx="10950448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F9AFA87-1417-4992-ABD9-27C3BC8CC883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1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>
                <a:solidFill>
                  <a:srgbClr val="5557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3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2" r:id="rId2"/>
    <p:sldLayoutId id="2147483680" r:id="rId3"/>
    <p:sldLayoutId id="2147483672" r:id="rId4"/>
    <p:sldLayoutId id="2147483675" r:id="rId5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rgbClr val="462E8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8660" indent="-342900" algn="l" defTabSz="914400" rtl="0" eaLnBrk="1" latinLnBrk="0" hangingPunct="1">
        <a:lnSpc>
          <a:spcPct val="105000"/>
        </a:lnSpc>
        <a:spcBef>
          <a:spcPts val="900"/>
        </a:spcBef>
        <a:buFont typeface="Courier New" panose="02070309020205020404" pitchFamily="49" charset="0"/>
        <a:buChar char="o"/>
        <a:defRPr sz="24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2400" i="1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tx2"/>
        </a:buClr>
        <a:buFont typeface="Avenir Next LT Pro" panose="020B0504020202020204" pitchFamily="34" charset="0"/>
        <a:buChar char="+"/>
        <a:defRPr sz="2400" kern="1200">
          <a:solidFill>
            <a:srgbClr val="5557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" userDrawn="1">
          <p15:clr>
            <a:srgbClr val="F26B43"/>
          </p15:clr>
        </p15:guide>
        <p15:guide id="2" pos="3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AF5150-611C-6745-A2CC-F56DB38D4803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0038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B22AA2-9E5B-E44D-B5C0-691FFB824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A644-CFA3-854B-8391-B5F25FA4C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36D1A-89D8-9645-A655-6804E7C77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95478D8-26CD-F24B-9313-CB1027550644}"/>
              </a:ext>
            </a:extLst>
          </p:cNvPr>
          <p:cNvSpPr txBox="1">
            <a:spLocks/>
          </p:cNvSpPr>
          <p:nvPr userDrawn="1"/>
        </p:nvSpPr>
        <p:spPr>
          <a:xfrm>
            <a:off x="9908241" y="6356350"/>
            <a:ext cx="21179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00386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E27F6-7D8C-8A4D-AF98-7CE2F4F9E37C}" type="slidenum">
              <a:rPr lang="en-US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pPr/>
              <a:t>‹#›</a:t>
            </a:fld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2DFDBC-A309-CB4E-943E-D9C77AEAF07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60903" y="6299112"/>
            <a:ext cx="995570" cy="4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3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36C3D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28C8BE-75E0-C984-B39E-6A92D13A3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A18BD-0055-2BAB-4A7F-439E6F1E3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51EBF-1BB7-9ED3-74C3-83BD1A63B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39701-A73C-4D4C-AEE1-D859FABC6C5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FB8EC-2E36-0824-0A94-57D006C82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1245B-250A-2027-8643-77F2045750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43BA2-4568-4648-9CA0-EF52265C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1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92480-9555-7FBA-2AA7-F980BEC1E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CAAEF-1486-4EAC-4138-C3F226B08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31D51-8A31-3A07-F629-A66AD4124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8548A-3C8A-A049-9381-61908D77ADC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F915E-EAD6-7943-E990-21138383B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7C841-3B11-9756-1838-DB46A86FE1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3B0F66-FCDB-6D45-91C7-F7134BD1E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24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19826" y="3048"/>
            <a:ext cx="1266065" cy="68518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205" y="330413"/>
            <a:ext cx="86893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35226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476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23">
        <a:defRPr>
          <a:latin typeface="+mn-lt"/>
          <a:ea typeface="+mn-ea"/>
          <a:cs typeface="+mn-cs"/>
        </a:defRPr>
      </a:lvl2pPr>
      <a:lvl3pPr marL="914446">
        <a:defRPr>
          <a:latin typeface="+mn-lt"/>
          <a:ea typeface="+mn-ea"/>
          <a:cs typeface="+mn-cs"/>
        </a:defRPr>
      </a:lvl3pPr>
      <a:lvl4pPr marL="1371669">
        <a:defRPr>
          <a:latin typeface="+mn-lt"/>
          <a:ea typeface="+mn-ea"/>
          <a:cs typeface="+mn-cs"/>
        </a:defRPr>
      </a:lvl4pPr>
      <a:lvl5pPr marL="1828891">
        <a:defRPr>
          <a:latin typeface="+mn-lt"/>
          <a:ea typeface="+mn-ea"/>
          <a:cs typeface="+mn-cs"/>
        </a:defRPr>
      </a:lvl5pPr>
      <a:lvl6pPr marL="2286114">
        <a:defRPr>
          <a:latin typeface="+mn-lt"/>
          <a:ea typeface="+mn-ea"/>
          <a:cs typeface="+mn-cs"/>
        </a:defRPr>
      </a:lvl6pPr>
      <a:lvl7pPr marL="2743337">
        <a:defRPr>
          <a:latin typeface="+mn-lt"/>
          <a:ea typeface="+mn-ea"/>
          <a:cs typeface="+mn-cs"/>
        </a:defRPr>
      </a:lvl7pPr>
      <a:lvl8pPr marL="3200560">
        <a:defRPr>
          <a:latin typeface="+mn-lt"/>
          <a:ea typeface="+mn-ea"/>
          <a:cs typeface="+mn-cs"/>
        </a:defRPr>
      </a:lvl8pPr>
      <a:lvl9pPr marL="365778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23">
        <a:defRPr>
          <a:latin typeface="+mn-lt"/>
          <a:ea typeface="+mn-ea"/>
          <a:cs typeface="+mn-cs"/>
        </a:defRPr>
      </a:lvl2pPr>
      <a:lvl3pPr marL="914446">
        <a:defRPr>
          <a:latin typeface="+mn-lt"/>
          <a:ea typeface="+mn-ea"/>
          <a:cs typeface="+mn-cs"/>
        </a:defRPr>
      </a:lvl3pPr>
      <a:lvl4pPr marL="1371669">
        <a:defRPr>
          <a:latin typeface="+mn-lt"/>
          <a:ea typeface="+mn-ea"/>
          <a:cs typeface="+mn-cs"/>
        </a:defRPr>
      </a:lvl4pPr>
      <a:lvl5pPr marL="1828891">
        <a:defRPr>
          <a:latin typeface="+mn-lt"/>
          <a:ea typeface="+mn-ea"/>
          <a:cs typeface="+mn-cs"/>
        </a:defRPr>
      </a:lvl5pPr>
      <a:lvl6pPr marL="2286114">
        <a:defRPr>
          <a:latin typeface="+mn-lt"/>
          <a:ea typeface="+mn-ea"/>
          <a:cs typeface="+mn-cs"/>
        </a:defRPr>
      </a:lvl6pPr>
      <a:lvl7pPr marL="2743337">
        <a:defRPr>
          <a:latin typeface="+mn-lt"/>
          <a:ea typeface="+mn-ea"/>
          <a:cs typeface="+mn-cs"/>
        </a:defRPr>
      </a:lvl7pPr>
      <a:lvl8pPr marL="3200560">
        <a:defRPr>
          <a:latin typeface="+mn-lt"/>
          <a:ea typeface="+mn-ea"/>
          <a:cs typeface="+mn-cs"/>
        </a:defRPr>
      </a:lvl8pPr>
      <a:lvl9pPr marL="365778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emf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o.org/save/who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jpe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9" Type="http://schemas.openxmlformats.org/officeDocument/2006/relationships/image" Target="../media/image80.png"/><Relationship Id="rId21" Type="http://schemas.openxmlformats.org/officeDocument/2006/relationships/image" Target="../media/image62.jpeg"/><Relationship Id="rId34" Type="http://schemas.openxmlformats.org/officeDocument/2006/relationships/image" Target="../media/image75.png"/><Relationship Id="rId42" Type="http://schemas.openxmlformats.org/officeDocument/2006/relationships/image" Target="../media/image83.png"/><Relationship Id="rId47" Type="http://schemas.openxmlformats.org/officeDocument/2006/relationships/image" Target="../media/image88.png"/><Relationship Id="rId7" Type="http://schemas.openxmlformats.org/officeDocument/2006/relationships/image" Target="../media/image48.jpeg"/><Relationship Id="rId2" Type="http://schemas.openxmlformats.org/officeDocument/2006/relationships/image" Target="../media/image43.jpg"/><Relationship Id="rId16" Type="http://schemas.openxmlformats.org/officeDocument/2006/relationships/image" Target="../media/image57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32" Type="http://schemas.openxmlformats.org/officeDocument/2006/relationships/image" Target="../media/image73.png"/><Relationship Id="rId37" Type="http://schemas.openxmlformats.org/officeDocument/2006/relationships/image" Target="../media/image78.png"/><Relationship Id="rId40" Type="http://schemas.openxmlformats.org/officeDocument/2006/relationships/image" Target="../media/image81.jpeg"/><Relationship Id="rId45" Type="http://schemas.openxmlformats.org/officeDocument/2006/relationships/image" Target="../media/image86.png"/><Relationship Id="rId5" Type="http://schemas.openxmlformats.org/officeDocument/2006/relationships/image" Target="../media/image46.jpe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36" Type="http://schemas.openxmlformats.org/officeDocument/2006/relationships/image" Target="../media/image77.png"/><Relationship Id="rId10" Type="http://schemas.openxmlformats.org/officeDocument/2006/relationships/image" Target="../media/image51.jpeg"/><Relationship Id="rId19" Type="http://schemas.openxmlformats.org/officeDocument/2006/relationships/image" Target="../media/image60.png"/><Relationship Id="rId31" Type="http://schemas.openxmlformats.org/officeDocument/2006/relationships/image" Target="../media/image72.png"/><Relationship Id="rId44" Type="http://schemas.openxmlformats.org/officeDocument/2006/relationships/image" Target="../media/image85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Relationship Id="rId27" Type="http://schemas.openxmlformats.org/officeDocument/2006/relationships/image" Target="../media/image68.jpeg"/><Relationship Id="rId30" Type="http://schemas.openxmlformats.org/officeDocument/2006/relationships/image" Target="../media/image71.png"/><Relationship Id="rId35" Type="http://schemas.openxmlformats.org/officeDocument/2006/relationships/image" Target="../media/image76.png"/><Relationship Id="rId43" Type="http://schemas.openxmlformats.org/officeDocument/2006/relationships/image" Target="../media/image84.jpeg"/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33" Type="http://schemas.openxmlformats.org/officeDocument/2006/relationships/image" Target="../media/image74.jpeg"/><Relationship Id="rId38" Type="http://schemas.openxmlformats.org/officeDocument/2006/relationships/image" Target="../media/image79.png"/><Relationship Id="rId46" Type="http://schemas.openxmlformats.org/officeDocument/2006/relationships/image" Target="../media/image87.jpg"/><Relationship Id="rId20" Type="http://schemas.openxmlformats.org/officeDocument/2006/relationships/image" Target="../media/image61.png"/><Relationship Id="rId41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nlynch@bio.org" TargetMode="External"/><Relationship Id="rId3" Type="http://schemas.openxmlformats.org/officeDocument/2006/relationships/hyperlink" Target="mailto:dmosley@bio.org" TargetMode="External"/><Relationship Id="rId7" Type="http://schemas.openxmlformats.org/officeDocument/2006/relationships/hyperlink" Target="mailto:jvallerga@bio.org" TargetMode="External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91.jpeg"/><Relationship Id="rId11" Type="http://schemas.openxmlformats.org/officeDocument/2006/relationships/image" Target="../media/image97.png"/><Relationship Id="rId5" Type="http://schemas.openxmlformats.org/officeDocument/2006/relationships/image" Target="../media/image90.png"/><Relationship Id="rId10" Type="http://schemas.microsoft.com/office/2014/relationships/chartEx" Target="../charts/chartEx1.xml"/><Relationship Id="rId4" Type="http://schemas.openxmlformats.org/officeDocument/2006/relationships/hyperlink" Target="mailto:jseymour@bio.org" TargetMode="External"/><Relationship Id="rId9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77989-FF0A-D2B4-66CF-E82222016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 descr="A blue and purple gradient&#10;&#10;AI-generated content may be incorrect.">
            <a:extLst>
              <a:ext uri="{FF2B5EF4-FFF2-40B4-BE49-F238E27FC236}">
                <a16:creationId xmlns:a16="http://schemas.microsoft.com/office/drawing/2014/main" id="{F9DDE56D-C9AB-34AF-5C55-C34A2A9F3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8" name="Round Diagonal Corner Rectangle 87">
            <a:extLst>
              <a:ext uri="{FF2B5EF4-FFF2-40B4-BE49-F238E27FC236}">
                <a16:creationId xmlns:a16="http://schemas.microsoft.com/office/drawing/2014/main" id="{E86A12D3-4B8E-5EB3-E3D7-C0AF46A6E2B1}"/>
              </a:ext>
            </a:extLst>
          </p:cNvPr>
          <p:cNvSpPr/>
          <p:nvPr/>
        </p:nvSpPr>
        <p:spPr>
          <a:xfrm>
            <a:off x="4124242" y="309282"/>
            <a:ext cx="7826188" cy="6338406"/>
          </a:xfrm>
          <a:prstGeom prst="round2DiagRect">
            <a:avLst>
              <a:gd name="adj1" fmla="val 8719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3" name="Round Diagonal Corner Rectangle 82">
            <a:extLst>
              <a:ext uri="{FF2B5EF4-FFF2-40B4-BE49-F238E27FC236}">
                <a16:creationId xmlns:a16="http://schemas.microsoft.com/office/drawing/2014/main" id="{769DD2F2-565C-34E2-848D-BD633111740C}"/>
              </a:ext>
            </a:extLst>
          </p:cNvPr>
          <p:cNvSpPr/>
          <p:nvPr/>
        </p:nvSpPr>
        <p:spPr>
          <a:xfrm>
            <a:off x="8354893" y="4303563"/>
            <a:ext cx="3447141" cy="901707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" name="Round Diagonal Corner Rectangle 81">
            <a:extLst>
              <a:ext uri="{FF2B5EF4-FFF2-40B4-BE49-F238E27FC236}">
                <a16:creationId xmlns:a16="http://schemas.microsoft.com/office/drawing/2014/main" id="{262ED6E7-7608-2391-501F-E9BF3E6A30C8}"/>
              </a:ext>
            </a:extLst>
          </p:cNvPr>
          <p:cNvSpPr/>
          <p:nvPr/>
        </p:nvSpPr>
        <p:spPr>
          <a:xfrm>
            <a:off x="8354893" y="5421164"/>
            <a:ext cx="3447141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4" name="Round Diagonal Corner Rectangle 83">
            <a:extLst>
              <a:ext uri="{FF2B5EF4-FFF2-40B4-BE49-F238E27FC236}">
                <a16:creationId xmlns:a16="http://schemas.microsoft.com/office/drawing/2014/main" id="{A6EF5304-48EC-E7E7-957A-DDFA6359B42B}"/>
              </a:ext>
            </a:extLst>
          </p:cNvPr>
          <p:cNvSpPr/>
          <p:nvPr/>
        </p:nvSpPr>
        <p:spPr>
          <a:xfrm>
            <a:off x="8354893" y="3104684"/>
            <a:ext cx="3447141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5" name="Round Diagonal Corner Rectangle 84">
            <a:extLst>
              <a:ext uri="{FF2B5EF4-FFF2-40B4-BE49-F238E27FC236}">
                <a16:creationId xmlns:a16="http://schemas.microsoft.com/office/drawing/2014/main" id="{F4DF7597-9E97-BAAA-EE29-A8DD292EFF3F}"/>
              </a:ext>
            </a:extLst>
          </p:cNvPr>
          <p:cNvSpPr/>
          <p:nvPr/>
        </p:nvSpPr>
        <p:spPr>
          <a:xfrm>
            <a:off x="8354893" y="1844844"/>
            <a:ext cx="3447141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6" name="Round Diagonal Corner Rectangle 85">
            <a:extLst>
              <a:ext uri="{FF2B5EF4-FFF2-40B4-BE49-F238E27FC236}">
                <a16:creationId xmlns:a16="http://schemas.microsoft.com/office/drawing/2014/main" id="{2CFDD4FE-873F-C576-F5F5-5296D6D9E747}"/>
              </a:ext>
            </a:extLst>
          </p:cNvPr>
          <p:cNvSpPr/>
          <p:nvPr/>
        </p:nvSpPr>
        <p:spPr>
          <a:xfrm>
            <a:off x="8354893" y="585004"/>
            <a:ext cx="3447141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0" name="Round Diagonal Corner Rectangle 79">
            <a:extLst>
              <a:ext uri="{FF2B5EF4-FFF2-40B4-BE49-F238E27FC236}">
                <a16:creationId xmlns:a16="http://schemas.microsoft.com/office/drawing/2014/main" id="{34F696BF-B0DC-FA0B-A22D-EC0D78F4F82E}"/>
              </a:ext>
            </a:extLst>
          </p:cNvPr>
          <p:cNvSpPr/>
          <p:nvPr/>
        </p:nvSpPr>
        <p:spPr>
          <a:xfrm>
            <a:off x="4772921" y="574844"/>
            <a:ext cx="2989632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7" name="Round Diagonal Corner Rectangle 76">
            <a:extLst>
              <a:ext uri="{FF2B5EF4-FFF2-40B4-BE49-F238E27FC236}">
                <a16:creationId xmlns:a16="http://schemas.microsoft.com/office/drawing/2014/main" id="{D8E54B0A-4915-5D98-CA0A-BD5CC49E2602}"/>
              </a:ext>
            </a:extLst>
          </p:cNvPr>
          <p:cNvSpPr/>
          <p:nvPr/>
        </p:nvSpPr>
        <p:spPr>
          <a:xfrm>
            <a:off x="4772921" y="3094524"/>
            <a:ext cx="2989632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8" name="Round Diagonal Corner Rectangle 77">
            <a:extLst>
              <a:ext uri="{FF2B5EF4-FFF2-40B4-BE49-F238E27FC236}">
                <a16:creationId xmlns:a16="http://schemas.microsoft.com/office/drawing/2014/main" id="{0ECCA4D3-0A13-521D-0830-201AB6ED77F9}"/>
              </a:ext>
            </a:extLst>
          </p:cNvPr>
          <p:cNvSpPr/>
          <p:nvPr/>
        </p:nvSpPr>
        <p:spPr>
          <a:xfrm>
            <a:off x="4772921" y="4313724"/>
            <a:ext cx="2989632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9" name="Round Diagonal Corner Rectangle 78">
            <a:extLst>
              <a:ext uri="{FF2B5EF4-FFF2-40B4-BE49-F238E27FC236}">
                <a16:creationId xmlns:a16="http://schemas.microsoft.com/office/drawing/2014/main" id="{6942CE85-07A6-DC89-77F0-2332C20BAAB7}"/>
              </a:ext>
            </a:extLst>
          </p:cNvPr>
          <p:cNvSpPr/>
          <p:nvPr/>
        </p:nvSpPr>
        <p:spPr>
          <a:xfrm>
            <a:off x="4772921" y="5421164"/>
            <a:ext cx="2989632" cy="1144348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ound Diagonal Corner Rectangle 55">
            <a:extLst>
              <a:ext uri="{FF2B5EF4-FFF2-40B4-BE49-F238E27FC236}">
                <a16:creationId xmlns:a16="http://schemas.microsoft.com/office/drawing/2014/main" id="{A0B64D50-E7F1-DC62-FDAF-1F1B44C98DB4}"/>
              </a:ext>
            </a:extLst>
          </p:cNvPr>
          <p:cNvSpPr/>
          <p:nvPr/>
        </p:nvSpPr>
        <p:spPr>
          <a:xfrm>
            <a:off x="4772921" y="1875324"/>
            <a:ext cx="2989632" cy="847312"/>
          </a:xfrm>
          <a:prstGeom prst="round2DiagRect">
            <a:avLst>
              <a:gd name="adj1" fmla="val 24667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white heart with a wave line in the middle&#10;&#10;AI-generated content may be incorrect.">
            <a:extLst>
              <a:ext uri="{FF2B5EF4-FFF2-40B4-BE49-F238E27FC236}">
                <a16:creationId xmlns:a16="http://schemas.microsoft.com/office/drawing/2014/main" id="{B40761E6-BE1D-C10B-2843-4846B3BEE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454" y="537887"/>
            <a:ext cx="948443" cy="948443"/>
          </a:xfrm>
          <a:prstGeom prst="rect">
            <a:avLst/>
          </a:prstGeom>
        </p:spPr>
      </p:pic>
      <p:pic>
        <p:nvPicPr>
          <p:cNvPr id="8" name="Picture 7" descr="A white line on a clipboard with check marks&#10;&#10;AI-generated content may be incorrect.">
            <a:extLst>
              <a:ext uri="{FF2B5EF4-FFF2-40B4-BE49-F238E27FC236}">
                <a16:creationId xmlns:a16="http://schemas.microsoft.com/office/drawing/2014/main" id="{259534E3-7ECE-96EA-CD07-52E3321E3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6567" y="1816709"/>
            <a:ext cx="948443" cy="948443"/>
          </a:xfrm>
          <a:prstGeom prst="rect">
            <a:avLst/>
          </a:prstGeom>
        </p:spPr>
      </p:pic>
      <p:pic>
        <p:nvPicPr>
          <p:cNvPr id="12" name="Picture 11" descr="A white line on a green circle with people in front of it&#10;&#10;AI-generated content may be incorrect.">
            <a:extLst>
              <a:ext uri="{FF2B5EF4-FFF2-40B4-BE49-F238E27FC236}">
                <a16:creationId xmlns:a16="http://schemas.microsoft.com/office/drawing/2014/main" id="{991F9E1C-2FAD-DFE4-C962-D3525E7BD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8445" y="4241088"/>
            <a:ext cx="948443" cy="948443"/>
          </a:xfrm>
          <a:prstGeom prst="rect">
            <a:avLst/>
          </a:prstGeom>
        </p:spPr>
      </p:pic>
      <p:pic>
        <p:nvPicPr>
          <p:cNvPr id="14" name="Picture 13" descr="A white handshake in a blue circle&#10;&#10;AI-generated content may be incorrect.">
            <a:extLst>
              <a:ext uri="{FF2B5EF4-FFF2-40B4-BE49-F238E27FC236}">
                <a16:creationId xmlns:a16="http://schemas.microsoft.com/office/drawing/2014/main" id="{C7BC178E-7AB6-35F7-55E7-21016BE9D1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6567" y="5376921"/>
            <a:ext cx="948443" cy="948443"/>
          </a:xfrm>
          <a:prstGeom prst="rect">
            <a:avLst/>
          </a:prstGeom>
        </p:spPr>
      </p:pic>
      <p:pic>
        <p:nvPicPr>
          <p:cNvPr id="18" name="Picture 17" descr="A white line on a blue circle&#10;&#10;AI-generated content may be incorrect.">
            <a:extLst>
              <a:ext uri="{FF2B5EF4-FFF2-40B4-BE49-F238E27FC236}">
                <a16:creationId xmlns:a16="http://schemas.microsoft.com/office/drawing/2014/main" id="{F321ADC8-6D27-6938-87ED-0D77E0FCBC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1710" y="4241088"/>
            <a:ext cx="948443" cy="948443"/>
          </a:xfrm>
          <a:prstGeom prst="rect">
            <a:avLst/>
          </a:prstGeom>
        </p:spPr>
      </p:pic>
      <p:pic>
        <p:nvPicPr>
          <p:cNvPr id="20" name="Picture 19" descr="A white shield in a blue circle&#10;&#10;AI-generated content may be incorrect.">
            <a:extLst>
              <a:ext uri="{FF2B5EF4-FFF2-40B4-BE49-F238E27FC236}">
                <a16:creationId xmlns:a16="http://schemas.microsoft.com/office/drawing/2014/main" id="{E89D5B56-812C-C200-E894-E6ECD0F330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1710" y="3034031"/>
            <a:ext cx="948443" cy="94844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836C608-3766-1270-6114-20B3AF1CD749}"/>
              </a:ext>
            </a:extLst>
          </p:cNvPr>
          <p:cNvSpPr txBox="1">
            <a:spLocks/>
          </p:cNvSpPr>
          <p:nvPr/>
        </p:nvSpPr>
        <p:spPr>
          <a:xfrm>
            <a:off x="391733" y="2865658"/>
            <a:ext cx="3543174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BIO is the premier biotechnology advocacy organization representing biotech companies, industry leaders, &amp; and state biotech associations in the United States and more than 35 countries around the globe. </a:t>
            </a:r>
          </a:p>
          <a:p>
            <a:pPr marL="0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w Modelica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BIO members range from biotech start-ups to some of the world’s largest biopharmaceutical companies – all united by the same goal: to develop medical and scientific breakthroughs that prevent and fight disease, restore health, and improve patients’ lives. </a:t>
            </a:r>
          </a:p>
          <a:p>
            <a:pPr marL="0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w Modelica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BIO also organizes the BIO International Convention and a series of annual conferences that drive partnerships, investment, and progress within the sector.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A27C0C-0CEA-B879-952D-10C22AD538D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3986" y="1856078"/>
            <a:ext cx="3361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About the Biotechnology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Innovation Organization (BIO)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w Modelica" pitchFamily="2" charset="77"/>
              <a:ea typeface="+mn-ea"/>
              <a:cs typeface="+mn-cs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5093393-3FF8-0217-1C58-B21BF5C456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954" y="508029"/>
            <a:ext cx="1348865" cy="114614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A9F9916-AA44-A3E3-1DEC-CCB57F8E8165}"/>
              </a:ext>
            </a:extLst>
          </p:cNvPr>
          <p:cNvSpPr txBox="1">
            <a:spLocks/>
          </p:cNvSpPr>
          <p:nvPr/>
        </p:nvSpPr>
        <p:spPr>
          <a:xfrm>
            <a:off x="5292469" y="638648"/>
            <a:ext cx="244436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Health Policy &amp; Programs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Empowering innovation, advocacy, and access; dedicated focus areas on access and reimbursement, infectious disease and vaccines.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07FF636-71D3-558E-5D59-82397BA848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04283" y="1952563"/>
            <a:ext cx="249603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Science &amp; Regulatory Affairs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Focused on modernizing agency regulatory processes so that cutting-edge science and technology can prosper.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E799FD-2D04-83FE-AB6C-D77776696C0B}"/>
              </a:ext>
            </a:extLst>
          </p:cNvPr>
          <p:cNvSpPr txBox="1">
            <a:spLocks/>
          </p:cNvSpPr>
          <p:nvPr/>
        </p:nvSpPr>
        <p:spPr>
          <a:xfrm>
            <a:off x="5273955" y="3191243"/>
            <a:ext cx="239796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Federal Government Affairs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Leading advocacy efforts with the federal government to advance policies that enable science and improve lives.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14FC9F5-50B6-6F1B-5397-466D6483A174}"/>
              </a:ext>
            </a:extLst>
          </p:cNvPr>
          <p:cNvSpPr txBox="1">
            <a:spLocks/>
          </p:cNvSpPr>
          <p:nvPr/>
        </p:nvSpPr>
        <p:spPr>
          <a:xfrm>
            <a:off x="5304283" y="4354315"/>
            <a:ext cx="249603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State Government Affairs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Advancing state legislation and strengthening our relationship with the Council of State Bioscience Associations to move our industry forward.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F1AA19-8596-1596-1F43-30A2F59B149D}"/>
              </a:ext>
            </a:extLst>
          </p:cNvPr>
          <p:cNvSpPr txBox="1">
            <a:spLocks/>
          </p:cNvSpPr>
          <p:nvPr/>
        </p:nvSpPr>
        <p:spPr>
          <a:xfrm>
            <a:off x="8908026" y="666088"/>
            <a:ext cx="26969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Emerging Companies &amp; Economic Growth</a:t>
            </a:r>
            <a:b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Fostering capital formation and policies 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that help companies grow, advance science,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and ultimately develop new products.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w Modelica" pitchFamily="2" charset="77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FE0747B-0B88-E840-A788-DDEC0790209A}"/>
              </a:ext>
            </a:extLst>
          </p:cNvPr>
          <p:cNvSpPr txBox="1">
            <a:spLocks/>
          </p:cNvSpPr>
          <p:nvPr/>
        </p:nvSpPr>
        <p:spPr>
          <a:xfrm>
            <a:off x="8893095" y="3212883"/>
            <a:ext cx="2696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National Security &amp; International Affairs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Ensuring that biotechnology is seen as a U.S. national security priority.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B7FDC0-7F47-F5CE-DD29-79B170285C4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79098" y="4328169"/>
            <a:ext cx="27258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w Modelica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Business Operations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Dedicated to convening the industry, growing membership, and providing the resources and infrastructure that enable the pursuit of BIO’s mission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w Modelica" pitchFamily="2" charset="77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0553A8-F7FD-976E-CC86-90F82CD24FBE}"/>
              </a:ext>
            </a:extLst>
          </p:cNvPr>
          <p:cNvSpPr txBox="1">
            <a:spLocks/>
          </p:cNvSpPr>
          <p:nvPr/>
        </p:nvSpPr>
        <p:spPr>
          <a:xfrm>
            <a:off x="8908026" y="5499225"/>
            <a:ext cx="2544806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Legal</a:t>
            </a:r>
            <a:b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Trusted advisors and experienced counsel helping ensure compliance and governance.</a:t>
            </a:r>
          </a:p>
        </p:txBody>
      </p:sp>
      <p:pic>
        <p:nvPicPr>
          <p:cNvPr id="52" name="Picture 51" descr="A white gavel on a blue circle&#10;&#10;AI-generated content may be incorrect.">
            <a:extLst>
              <a:ext uri="{FF2B5EF4-FFF2-40B4-BE49-F238E27FC236}">
                <a16:creationId xmlns:a16="http://schemas.microsoft.com/office/drawing/2014/main" id="{164CEE6A-B0A8-0C38-50BF-DE871837D1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1710" y="5358881"/>
            <a:ext cx="948443" cy="948443"/>
          </a:xfrm>
          <a:prstGeom prst="rect">
            <a:avLst/>
          </a:prstGeom>
        </p:spPr>
      </p:pic>
      <p:pic>
        <p:nvPicPr>
          <p:cNvPr id="53" name="Picture 52" descr="A white and blue circle with circles and dots&#10;&#10;AI-generated content may be incorrect.">
            <a:extLst>
              <a:ext uri="{FF2B5EF4-FFF2-40B4-BE49-F238E27FC236}">
                <a16:creationId xmlns:a16="http://schemas.microsoft.com/office/drawing/2014/main" id="{E32AC9A6-8519-18D0-2B97-B9C9AB6320B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51710" y="1795350"/>
            <a:ext cx="948443" cy="948443"/>
          </a:xfrm>
          <a:prstGeom prst="rect">
            <a:avLst/>
          </a:prstGeom>
        </p:spPr>
      </p:pic>
      <p:pic>
        <p:nvPicPr>
          <p:cNvPr id="54" name="Picture 53" descr="A white flag in a blue circle&#10;&#10;AI-generated content may be incorrect.">
            <a:extLst>
              <a:ext uri="{FF2B5EF4-FFF2-40B4-BE49-F238E27FC236}">
                <a16:creationId xmlns:a16="http://schemas.microsoft.com/office/drawing/2014/main" id="{67FFBFA6-A006-AF38-190D-B704359CA7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8445" y="3033984"/>
            <a:ext cx="948443" cy="948443"/>
          </a:xfrm>
          <a:prstGeom prst="rect">
            <a:avLst/>
          </a:prstGeom>
        </p:spPr>
      </p:pic>
      <p:pic>
        <p:nvPicPr>
          <p:cNvPr id="24" name="Picture 23" descr="A hands holding a dollar sign&#10;&#10;AI-generated content may be incorrect.">
            <a:extLst>
              <a:ext uri="{FF2B5EF4-FFF2-40B4-BE49-F238E27FC236}">
                <a16:creationId xmlns:a16="http://schemas.microsoft.com/office/drawing/2014/main" id="{4040594F-937E-D80C-ED99-2CDA8B673F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52828" y="532515"/>
            <a:ext cx="948443" cy="94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122B9F-A6A1-50E3-AA3F-DAFC0A41847A}"/>
              </a:ext>
            </a:extLst>
          </p:cNvPr>
          <p:cNvSpPr txBox="1"/>
          <p:nvPr/>
        </p:nvSpPr>
        <p:spPr>
          <a:xfrm>
            <a:off x="5292469" y="5472905"/>
            <a:ext cx="243618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Patient Advocacy &amp; Alliance Development  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Driving strategic engagement with patient advocacy groups and coalitions to enable patient centric policy  members’ patient advocacy and engagement efforts.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D05FA-C7D1-44E6-B6D4-1496148FAE13}"/>
              </a:ext>
            </a:extLst>
          </p:cNvPr>
          <p:cNvSpPr txBox="1"/>
          <p:nvPr/>
        </p:nvSpPr>
        <p:spPr>
          <a:xfrm>
            <a:off x="8898297" y="1905659"/>
            <a:ext cx="2901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Communications</a:t>
            </a:r>
            <a:b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</a:b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w Modelica" pitchFamily="2" charset="77"/>
                <a:ea typeface="+mn-ea"/>
                <a:cs typeface="+mn-cs"/>
              </a:rPr>
              <a:t>Committed to outstanding storytelling, supporting policy and advocacy through communication, and executing a strategy that conveys biotechnology’s critical importance.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5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B79F0E-A000-D012-32C8-B374F8AB5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404" y="577829"/>
            <a:ext cx="10980124" cy="828270"/>
          </a:xfrm>
        </p:spPr>
        <p:txBody>
          <a:bodyPr>
            <a:noAutofit/>
          </a:bodyPr>
          <a:lstStyle/>
          <a:p>
            <a:r>
              <a:rPr lang="en-US" sz="3600" dirty="0"/>
              <a:t>BIO Business Solutions® - </a:t>
            </a:r>
            <a:r>
              <a:rPr lang="en-US" sz="3600" i="1" dirty="0"/>
              <a:t>A Membership Benefit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856523-F6F1-BB16-005D-2A2279283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1570008"/>
            <a:ext cx="10515496" cy="506370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largest cost-savings program for the life sciences industry helping </a:t>
            </a:r>
            <a:r>
              <a:rPr lang="en-US" b="1" dirty="0"/>
              <a:t>over 4,700 companies save more than $700 M</a:t>
            </a:r>
          </a:p>
          <a:p>
            <a:r>
              <a:rPr lang="en-US" b="1" dirty="0"/>
              <a:t>Eligible</a:t>
            </a:r>
            <a:r>
              <a:rPr lang="en-US" dirty="0"/>
              <a:t> to all BIO and </a:t>
            </a:r>
            <a:r>
              <a:rPr lang="en-US" dirty="0">
                <a:hlinkClick r:id="rId2"/>
              </a:rPr>
              <a:t>participating state affiliates</a:t>
            </a:r>
            <a:r>
              <a:rPr lang="en-US" dirty="0"/>
              <a:t> members</a:t>
            </a:r>
          </a:p>
          <a:p>
            <a:r>
              <a:rPr lang="en-US" dirty="0"/>
              <a:t>BIO does the </a:t>
            </a:r>
            <a:r>
              <a:rPr lang="en-US" b="1" dirty="0"/>
              <a:t>due diligence </a:t>
            </a:r>
            <a:r>
              <a:rPr lang="en-US" dirty="0"/>
              <a:t>on all suppliers to ensure:</a:t>
            </a:r>
          </a:p>
          <a:p>
            <a:pPr lvl="1"/>
            <a:r>
              <a:rPr lang="en-US" dirty="0"/>
              <a:t>Vetted and qualified products and services</a:t>
            </a:r>
          </a:p>
          <a:p>
            <a:pPr lvl="1"/>
            <a:r>
              <a:rPr lang="en-US" dirty="0"/>
              <a:t>Favorable pricing and term agreements for life science association members</a:t>
            </a:r>
          </a:p>
          <a:p>
            <a:r>
              <a:rPr lang="en-US" b="1" dirty="0"/>
              <a:t>Benefits</a:t>
            </a:r>
            <a:r>
              <a:rPr lang="en-US" dirty="0"/>
              <a:t> of participation</a:t>
            </a:r>
          </a:p>
          <a:p>
            <a:pPr lvl="1"/>
            <a:r>
              <a:rPr lang="en-US" dirty="0"/>
              <a:t>Watch your purchasing power grow by tapping into the pooled buying power of thousands of life science companies</a:t>
            </a:r>
          </a:p>
          <a:p>
            <a:pPr lvl="1"/>
            <a:r>
              <a:rPr lang="en-US" dirty="0"/>
              <a:t>Seamlessly access savings and terms (term negotiations, follow up, etc. is done by BIO)</a:t>
            </a:r>
          </a:p>
          <a:p>
            <a:pPr lvl="1"/>
            <a:r>
              <a:rPr lang="en-US" dirty="0"/>
              <a:t>Help and support the policy priorities of BIO and state associations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1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05A7-9936-D8EA-24DA-833B9803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404" y="299194"/>
            <a:ext cx="10515496" cy="1048468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BBS by the Numbers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8944FF04-4C1C-46B7-A8F8-31AB826A3E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410532" y="1530990"/>
            <a:ext cx="1017250" cy="1211012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92C51045-A5A7-313A-955E-62650E65080F}"/>
              </a:ext>
            </a:extLst>
          </p:cNvPr>
          <p:cNvSpPr txBox="1"/>
          <p:nvPr/>
        </p:nvSpPr>
        <p:spPr>
          <a:xfrm>
            <a:off x="2558458" y="1441303"/>
            <a:ext cx="3811856" cy="1532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-150" normalizeH="0" baseline="0" noProof="0" dirty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1"/>
                <a:ea typeface="+mn-ea"/>
                <a:cs typeface="+mn-cs"/>
              </a:rPr>
              <a:t>$750 M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710EFD20-6975-7EC1-E731-66E912652BFF}"/>
              </a:ext>
            </a:extLst>
          </p:cNvPr>
          <p:cNvSpPr txBox="1"/>
          <p:nvPr/>
        </p:nvSpPr>
        <p:spPr>
          <a:xfrm>
            <a:off x="2427782" y="2687718"/>
            <a:ext cx="2997636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1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2"/>
                <a:ea typeface="+mn-ea"/>
                <a:cs typeface="+mn-cs"/>
              </a:rPr>
              <a:t>TOTAL ANNUAL SPEND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4ACCD0FA-F28C-2FDD-F546-CDC0131A4559}"/>
              </a:ext>
            </a:extLst>
          </p:cNvPr>
          <p:cNvSpPr txBox="1"/>
          <p:nvPr/>
        </p:nvSpPr>
        <p:spPr>
          <a:xfrm>
            <a:off x="3526322" y="3343903"/>
            <a:ext cx="2561052" cy="1532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-150" normalizeH="0" baseline="0" noProof="0" dirty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1"/>
                <a:ea typeface="+mn-ea"/>
                <a:cs typeface="+mn-cs"/>
              </a:rPr>
              <a:t>4,500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62DFB1CA-6DC4-6A69-1136-BB520CEB3703}"/>
              </a:ext>
            </a:extLst>
          </p:cNvPr>
          <p:cNvSpPr txBox="1"/>
          <p:nvPr/>
        </p:nvSpPr>
        <p:spPr>
          <a:xfrm>
            <a:off x="3307084" y="4704643"/>
            <a:ext cx="2842218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1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2"/>
                <a:ea typeface="+mn-ea"/>
                <a:cs typeface="+mn-cs"/>
              </a:rPr>
              <a:t>COMPANIES PARTICIPATING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C1A68BA-E79C-179F-47C5-498439A829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349045" y="3690534"/>
            <a:ext cx="956732" cy="956732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2C131D98-097C-77B6-74E4-ED95A3C18FE4}"/>
              </a:ext>
            </a:extLst>
          </p:cNvPr>
          <p:cNvSpPr txBox="1"/>
          <p:nvPr/>
        </p:nvSpPr>
        <p:spPr>
          <a:xfrm>
            <a:off x="7183188" y="1366624"/>
            <a:ext cx="3889541" cy="1532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-150" normalizeH="0" baseline="0" noProof="0" dirty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1"/>
                <a:ea typeface="+mn-ea"/>
                <a:cs typeface="+mn-cs"/>
              </a:rPr>
              <a:t>$600 M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E37C24E0-89D1-77C8-41B1-5C5B386E2469}"/>
              </a:ext>
            </a:extLst>
          </p:cNvPr>
          <p:cNvSpPr txBox="1"/>
          <p:nvPr/>
        </p:nvSpPr>
        <p:spPr>
          <a:xfrm>
            <a:off x="7519186" y="2671395"/>
            <a:ext cx="3909962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1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2"/>
                <a:ea typeface="+mn-ea"/>
                <a:cs typeface="+mn-cs"/>
              </a:rPr>
              <a:t>AGGREGATE SAVINGS</a:t>
            </a:r>
          </a:p>
        </p:txBody>
      </p:sp>
      <p:pic>
        <p:nvPicPr>
          <p:cNvPr id="17" name="Graphic 16" descr="Coins with solid fill">
            <a:extLst>
              <a:ext uri="{FF2B5EF4-FFF2-40B4-BE49-F238E27FC236}">
                <a16:creationId xmlns:a16="http://schemas.microsoft.com/office/drawing/2014/main" id="{B4CA32AD-AD8B-AC0B-8714-3E75263CED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9863" y="1641828"/>
            <a:ext cx="956732" cy="956732"/>
          </a:xfrm>
          <a:prstGeom prst="rect">
            <a:avLst/>
          </a:prstGeom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E102DC0C-19B4-BDD0-7133-557C5AB84613}"/>
              </a:ext>
            </a:extLst>
          </p:cNvPr>
          <p:cNvSpPr txBox="1"/>
          <p:nvPr/>
        </p:nvSpPr>
        <p:spPr>
          <a:xfrm>
            <a:off x="6631949" y="3343903"/>
            <a:ext cx="2561052" cy="1532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-150" normalizeH="0" baseline="0" noProof="0" dirty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1"/>
                <a:ea typeface="+mn-ea"/>
                <a:cs typeface="+mn-cs"/>
              </a:rPr>
              <a:t>6,000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79D14CA-A234-01D0-CA76-59835E1D7A9B}"/>
              </a:ext>
            </a:extLst>
          </p:cNvPr>
          <p:cNvSpPr txBox="1"/>
          <p:nvPr/>
        </p:nvSpPr>
        <p:spPr>
          <a:xfrm>
            <a:off x="6631949" y="4708941"/>
            <a:ext cx="2842218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1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2E8D"/>
                </a:solidFill>
                <a:effectLst/>
                <a:uLnTx/>
                <a:uFillTx/>
                <a:latin typeface="Bw Modelica 2"/>
                <a:ea typeface="+mn-ea"/>
                <a:cs typeface="+mn-cs"/>
              </a:rPr>
              <a:t>BBS PROGRAMS USED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43019C-A67C-8AEA-EC36-E261DF534D23}"/>
              </a:ext>
            </a:extLst>
          </p:cNvPr>
          <p:cNvSpPr/>
          <p:nvPr/>
        </p:nvSpPr>
        <p:spPr>
          <a:xfrm>
            <a:off x="0" y="5696736"/>
            <a:ext cx="11982090" cy="1155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C25C8E-1555-B7AC-B96F-431F0A18868D}"/>
              </a:ext>
            </a:extLst>
          </p:cNvPr>
          <p:cNvSpPr txBox="1"/>
          <p:nvPr/>
        </p:nvSpPr>
        <p:spPr>
          <a:xfrm>
            <a:off x="5718937" y="5881366"/>
            <a:ext cx="54189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75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AstraZeneca, Biogen, BioMarin, Bristol Myers Squibb, Genentech, Gilead Sciences, GSK, Incyte, Lonza, Merck, Moderna, Novartis, Novo Nordisk, Pfizer, Regeneron, Sangamo, Vertex, and more.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52D8BDE-AF60-B6DC-63BE-6E23E590C6A6}"/>
              </a:ext>
            </a:extLst>
          </p:cNvPr>
          <p:cNvSpPr txBox="1">
            <a:spLocks/>
          </p:cNvSpPr>
          <p:nvPr/>
        </p:nvSpPr>
        <p:spPr>
          <a:xfrm>
            <a:off x="1668451" y="6054874"/>
            <a:ext cx="3351521" cy="6124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200" kern="1200" spc="-50" baseline="0">
                <a:solidFill>
                  <a:srgbClr val="462E8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0" normalizeH="0" baseline="0" noProof="0">
                <a:ln>
                  <a:noFill/>
                </a:ln>
                <a:solidFill>
                  <a:srgbClr val="555759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Participating Companies</a:t>
            </a: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E6AAF62D-B2FD-C073-F66E-177655D41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787" y="5881366"/>
            <a:ext cx="740371" cy="80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31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B0732-5A8C-AEF8-73B9-85BF0BDF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&amp; Facilities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C5D2-D6F7-9850-1A05-9A0947818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1759913"/>
            <a:ext cx="6684407" cy="453183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Packaged/bulk gas, </a:t>
            </a:r>
            <a:r>
              <a:rPr lang="en-US" sz="2800" b="1" dirty="0"/>
              <a:t>Airgas</a:t>
            </a:r>
          </a:p>
          <a:p>
            <a:r>
              <a:rPr lang="en-US" sz="2800" dirty="0"/>
              <a:t>Refurbished lab equipment, </a:t>
            </a:r>
            <a:r>
              <a:rPr lang="en-US" sz="2800" b="1" dirty="0"/>
              <a:t>ALT</a:t>
            </a:r>
          </a:p>
          <a:p>
            <a:r>
              <a:rPr lang="en-US" sz="2800" dirty="0"/>
              <a:t>Waste removal, </a:t>
            </a:r>
            <a:r>
              <a:rPr lang="en-US" sz="2800" b="1" dirty="0"/>
              <a:t>Clean Harbors</a:t>
            </a:r>
          </a:p>
          <a:p>
            <a:r>
              <a:rPr lang="en-US" sz="2800" dirty="0"/>
              <a:t>Microscope systems &amp; contract imaging services, </a:t>
            </a:r>
            <a:r>
              <a:rPr lang="en-US" sz="2800" b="1" dirty="0"/>
              <a:t>Nikon</a:t>
            </a:r>
          </a:p>
          <a:p>
            <a:r>
              <a:rPr lang="en-US" sz="2800" dirty="0"/>
              <a:t>Equipment service contract consolidation, </a:t>
            </a:r>
            <a:r>
              <a:rPr lang="en-US" sz="2800" b="1" dirty="0"/>
              <a:t>SU Group</a:t>
            </a:r>
            <a:endParaRPr lang="en-US" sz="2800" dirty="0"/>
          </a:p>
          <a:p>
            <a:r>
              <a:rPr lang="en-US" sz="2800" dirty="0"/>
              <a:t>Cleanroom and First Aid Safety, </a:t>
            </a:r>
            <a:r>
              <a:rPr lang="en-US" sz="2800" b="1" dirty="0"/>
              <a:t>Unifirst</a:t>
            </a:r>
          </a:p>
          <a:p>
            <a:r>
              <a:rPr lang="en-US" dirty="0"/>
              <a:t>Lab supplies, </a:t>
            </a:r>
            <a:r>
              <a:rPr lang="en-US" b="1" dirty="0"/>
              <a:t>VWR, part of Avantor</a:t>
            </a:r>
          </a:p>
          <a:p>
            <a:endParaRPr lang="en-US" sz="2800" b="1" dirty="0"/>
          </a:p>
          <a:p>
            <a:endParaRPr lang="en-US" dirty="0"/>
          </a:p>
        </p:txBody>
      </p:sp>
      <p:pic>
        <p:nvPicPr>
          <p:cNvPr id="5" name="Picture 4" descr="A close up of a sign&#10;&#10;Description automatically generated with low confidence">
            <a:extLst>
              <a:ext uri="{FF2B5EF4-FFF2-40B4-BE49-F238E27FC236}">
                <a16:creationId xmlns:a16="http://schemas.microsoft.com/office/drawing/2014/main" id="{45524E49-4853-C029-8302-3CA86E589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625" y="4786310"/>
            <a:ext cx="2463141" cy="517847"/>
          </a:xfrm>
          <a:prstGeom prst="rect">
            <a:avLst/>
          </a:prstGeom>
        </p:spPr>
      </p:pic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5F5AD70B-101C-B55D-B7B1-1DEA00592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759" y="1759913"/>
            <a:ext cx="1714500" cy="647700"/>
          </a:xfrm>
          <a:prstGeom prst="rect">
            <a:avLst/>
          </a:prstGeom>
        </p:spPr>
      </p:pic>
      <p:pic>
        <p:nvPicPr>
          <p:cNvPr id="11" name="Picture 10" descr="A red and white sign&#10;&#10;Description automatically generated with medium confidence">
            <a:extLst>
              <a:ext uri="{FF2B5EF4-FFF2-40B4-BE49-F238E27FC236}">
                <a16:creationId xmlns:a16="http://schemas.microsoft.com/office/drawing/2014/main" id="{057884D0-F169-6773-F007-7D330B406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124" y="1845585"/>
            <a:ext cx="2146994" cy="659711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ECE78B19-638A-2BD6-2A49-01B153D5C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271" y="2958276"/>
            <a:ext cx="1416700" cy="1306843"/>
          </a:xfrm>
          <a:prstGeom prst="rect">
            <a:avLst/>
          </a:prstGeom>
        </p:spPr>
      </p:pic>
      <p:pic>
        <p:nvPicPr>
          <p:cNvPr id="16" name="Picture 15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8DD5FC26-7629-A75C-0C85-B639D409A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0691" y="3118194"/>
            <a:ext cx="2258568" cy="688848"/>
          </a:xfrm>
          <a:prstGeom prst="rect">
            <a:avLst/>
          </a:prstGeom>
        </p:spPr>
      </p:pic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92A86A69-444F-8BCD-7D68-E91BE2B23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8623" y="4222121"/>
            <a:ext cx="1416700" cy="11283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A53E13-F4BB-3466-1618-3B0DD99B4C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9193" y="483079"/>
            <a:ext cx="3474035" cy="8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24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9894E-F1EE-CBAD-0873-215D61C6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 &amp;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46A97-49FC-8AB2-7CFB-52EAB9557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2035868"/>
            <a:ext cx="9287140" cy="4006896"/>
          </a:xfrm>
        </p:spPr>
        <p:txBody>
          <a:bodyPr>
            <a:normAutofit/>
          </a:bodyPr>
          <a:lstStyle/>
          <a:p>
            <a:r>
              <a:rPr lang="en-US" sz="2800" dirty="0"/>
              <a:t>All-in-one HR, </a:t>
            </a:r>
            <a:r>
              <a:rPr lang="en-US" sz="2800" b="1" dirty="0"/>
              <a:t>ADP</a:t>
            </a:r>
          </a:p>
          <a:p>
            <a:r>
              <a:rPr lang="en-US" sz="2800" dirty="0"/>
              <a:t>R&amp;D Tax Credits, </a:t>
            </a:r>
            <a:r>
              <a:rPr lang="en-US" sz="2800" b="1" dirty="0"/>
              <a:t>ADP</a:t>
            </a:r>
            <a:endParaRPr lang="en-US" sz="2800" dirty="0"/>
          </a:p>
          <a:p>
            <a:r>
              <a:rPr lang="en-US" dirty="0"/>
              <a:t>Insurance carrier for Business, Property &amp; Casualty, Clinical Trial insurance, </a:t>
            </a:r>
            <a:r>
              <a:rPr lang="en-US" b="1" dirty="0"/>
              <a:t>Chubb</a:t>
            </a:r>
            <a:endParaRPr lang="en-US" dirty="0"/>
          </a:p>
          <a:p>
            <a:r>
              <a:rPr lang="en-US" sz="2800" dirty="0"/>
              <a:t>Insurance broker for Executive Liability, Cyber, &amp; Employee Benefits, </a:t>
            </a:r>
            <a:r>
              <a:rPr lang="en-US" sz="2800" b="1" dirty="0"/>
              <a:t>NFP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4647253-67D5-E178-CB8D-819484BCB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8073" y="400205"/>
            <a:ext cx="1870610" cy="11666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99C319-1D30-6F76-D650-5755ECEC1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52" y="2044357"/>
            <a:ext cx="2775098" cy="280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F62B01-4223-EAA6-89CD-3E73ECD3AB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483" y="1872182"/>
            <a:ext cx="1828459" cy="63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EDBAC-EF38-1129-2C8D-94FAF9FA1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96CF6-BC1A-BA78-C321-2532EC84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5" y="1758123"/>
            <a:ext cx="7097374" cy="440127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C-Suite executive consulting &amp; placement, </a:t>
            </a:r>
            <a:r>
              <a:rPr lang="en-US" sz="2400" b="1" dirty="0" err="1"/>
              <a:t>BiotechExec</a:t>
            </a:r>
            <a:endParaRPr lang="en-US" sz="2400" dirty="0"/>
          </a:p>
          <a:p>
            <a:r>
              <a:rPr lang="en-US" sz="2400" dirty="0"/>
              <a:t>Corporate credit card &amp; expense management, </a:t>
            </a:r>
            <a:r>
              <a:rPr lang="en-US" sz="2400" b="1" dirty="0" err="1"/>
              <a:t>Brex</a:t>
            </a:r>
            <a:endParaRPr lang="en-US" sz="2400" b="1" dirty="0"/>
          </a:p>
          <a:p>
            <a:r>
              <a:rPr lang="en-US" sz="2400" dirty="0"/>
              <a:t>Business travel management, </a:t>
            </a:r>
            <a:r>
              <a:rPr lang="en-US" sz="2400" b="1" dirty="0"/>
              <a:t>Corporate Traveler</a:t>
            </a:r>
          </a:p>
          <a:p>
            <a:r>
              <a:rPr lang="en-US" sz="2400" dirty="0"/>
              <a:t>Office supplies, printing, </a:t>
            </a:r>
            <a:r>
              <a:rPr lang="en-US" sz="2400" b="1" dirty="0"/>
              <a:t>Office Depot Business</a:t>
            </a:r>
          </a:p>
          <a:p>
            <a:r>
              <a:rPr lang="en-US" sz="2400" dirty="0"/>
              <a:t>FDA/regulatory consulting services, </a:t>
            </a:r>
            <a:r>
              <a:rPr lang="en-US" sz="2400" b="1" dirty="0"/>
              <a:t>PSC Biotech</a:t>
            </a:r>
            <a:endParaRPr lang="en-US" sz="2400" dirty="0"/>
          </a:p>
          <a:p>
            <a:r>
              <a:rPr lang="en-US" sz="2400" dirty="0"/>
              <a:t>Quality management software, </a:t>
            </a:r>
            <a:r>
              <a:rPr lang="en-US" sz="2400" b="1" dirty="0"/>
              <a:t>PSC Software</a:t>
            </a:r>
          </a:p>
          <a:p>
            <a:r>
              <a:rPr lang="en-US" sz="2400" dirty="0"/>
              <a:t>Secure document sharing, </a:t>
            </a:r>
            <a:r>
              <a:rPr lang="en-US" sz="2400" b="1" dirty="0" err="1"/>
              <a:t>ShareVault</a:t>
            </a:r>
            <a:endParaRPr lang="en-US" sz="2400" b="1" dirty="0"/>
          </a:p>
          <a:p>
            <a:r>
              <a:rPr lang="en-US" sz="2400" dirty="0"/>
              <a:t>Office and employee relocation, </a:t>
            </a:r>
            <a:r>
              <a:rPr lang="en-US" sz="2400" b="1" dirty="0"/>
              <a:t>United Van Lines</a:t>
            </a:r>
          </a:p>
          <a:p>
            <a:r>
              <a:rPr lang="en-US" sz="2400" dirty="0"/>
              <a:t>Shipping &amp; logistics, </a:t>
            </a:r>
            <a:r>
              <a:rPr lang="en-US" sz="2400" b="1" dirty="0"/>
              <a:t>UPS Healthcare</a:t>
            </a:r>
            <a:endParaRPr lang="en-US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BDC0C3B-DCF5-E082-CC90-2B05B9B9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740" y="1858964"/>
            <a:ext cx="1914596" cy="506722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CD3FA37-B0AF-357F-2227-0BF5C3DAD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8720" y="617723"/>
            <a:ext cx="2138883" cy="775689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A616BAC-F00B-072D-5A96-860A91238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5394" y="5023080"/>
            <a:ext cx="1804810" cy="769824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082B0E72-76EE-6C40-F2C3-142178046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2416" y="2042772"/>
            <a:ext cx="1654804" cy="775689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8A83830F-4084-72DA-EE45-437BB775D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1782" y="617723"/>
            <a:ext cx="1496071" cy="1008352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493CB6A6-2BDD-34BB-6F84-71A6E4EA3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3298" y="4247391"/>
            <a:ext cx="3652676" cy="599606"/>
          </a:xfrm>
          <a:prstGeom prst="rect">
            <a:avLst/>
          </a:prstGeom>
        </p:spPr>
      </p:pic>
      <p:pic>
        <p:nvPicPr>
          <p:cNvPr id="14" name="Picture 13" descr="A logo with text and a blue and red design&#10;&#10;Description automatically generated with medium confidence">
            <a:extLst>
              <a:ext uri="{FF2B5EF4-FFF2-40B4-BE49-F238E27FC236}">
                <a16:creationId xmlns:a16="http://schemas.microsoft.com/office/drawing/2014/main" id="{8C16FE89-3BA6-4A33-A76B-B09C3C6B98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2355" y="5023081"/>
            <a:ext cx="1263315" cy="15286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8E2C146-1407-0FD9-B44D-39E9CD3794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1542" y="3023575"/>
            <a:ext cx="2140794" cy="6243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0A904-A967-7360-ED49-F84C82E467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775" y="3148245"/>
            <a:ext cx="1522199" cy="92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63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BE567-01B3-50DE-610D-5525E2509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Can Save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B26FE-6AB3-5F57-B203-40D1DEA9C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04" y="1716657"/>
            <a:ext cx="10515496" cy="444273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R&amp;D life science companies</a:t>
            </a:r>
            <a:endParaRPr lang="en-US" sz="2400" dirty="0">
              <a:latin typeface="+mn-lt"/>
            </a:endParaRP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Life science companies without an in-house lab operation</a:t>
            </a: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Virtual labs</a:t>
            </a: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Start-ups</a:t>
            </a: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 companies  </a:t>
            </a: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ompanies that provide services to biotech companies</a:t>
            </a: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Companies that partner with CROs for research activities </a:t>
            </a:r>
          </a:p>
          <a:p>
            <a:pPr marR="0" lvl="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Subsidiary of a company headquartered outside the US</a:t>
            </a:r>
          </a:p>
        </p:txBody>
      </p:sp>
    </p:spTree>
    <p:extLst>
      <p:ext uri="{BB962C8B-B14F-4D97-AF65-F5344CB8AC3E}">
        <p14:creationId xmlns:p14="http://schemas.microsoft.com/office/powerpoint/2010/main" val="158210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E7B6F1-8C3E-895B-8DB4-FA7D12BFC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587" y="4750543"/>
            <a:ext cx="1968135" cy="1520832"/>
          </a:xfrm>
          <a:prstGeom prst="rect">
            <a:avLst/>
          </a:prstGeom>
        </p:spPr>
      </p:pic>
      <p:pic>
        <p:nvPicPr>
          <p:cNvPr id="1046" name="Picture 22" descr="BIO ND">
            <a:extLst>
              <a:ext uri="{FF2B5EF4-FFF2-40B4-BE49-F238E27FC236}">
                <a16:creationId xmlns:a16="http://schemas.microsoft.com/office/drawing/2014/main" id="{CBBC1545-7FA8-D55B-8325-9E318F31E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31" y="3026731"/>
            <a:ext cx="1534449" cy="719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ontana BioScience Alliance Logo">
            <a:extLst>
              <a:ext uri="{FF2B5EF4-FFF2-40B4-BE49-F238E27FC236}">
                <a16:creationId xmlns:a16="http://schemas.microsoft.com/office/drawing/2014/main" id="{40C1C580-5595-137D-733F-150C294F0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419" y="1264988"/>
            <a:ext cx="1458255" cy="1041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9F492F-BBE0-40F0-A4DE-2AAFECEE9115}"/>
              </a:ext>
            </a:extLst>
          </p:cNvPr>
          <p:cNvSpPr txBox="1">
            <a:spLocks/>
          </p:cNvSpPr>
          <p:nvPr/>
        </p:nvSpPr>
        <p:spPr>
          <a:xfrm>
            <a:off x="457200" y="855453"/>
            <a:ext cx="11353800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386C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</a:endParaRPr>
          </a:p>
        </p:txBody>
      </p:sp>
      <p:pic>
        <p:nvPicPr>
          <p:cNvPr id="3078" name="Picture 6" descr="Bio Alabama - Home | Facebook">
            <a:extLst>
              <a:ext uri="{FF2B5EF4-FFF2-40B4-BE49-F238E27FC236}">
                <a16:creationId xmlns:a16="http://schemas.microsoft.com/office/drawing/2014/main" id="{A969D5C3-4B31-4E9F-83CF-34C51EBB9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176" y="3132733"/>
            <a:ext cx="862932" cy="76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T Medical Technologies, Inc. to Be Honored With an AZBio Fast ...">
            <a:extLst>
              <a:ext uri="{FF2B5EF4-FFF2-40B4-BE49-F238E27FC236}">
                <a16:creationId xmlns:a16="http://schemas.microsoft.com/office/drawing/2014/main" id="{AEC5EF04-29A8-4539-A334-8190FE8E0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41" y="5432155"/>
            <a:ext cx="1029136" cy="27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olorado BioScience Association Celebrates the Strength of State's ...">
            <a:extLst>
              <a:ext uri="{FF2B5EF4-FFF2-40B4-BE49-F238E27FC236}">
                <a16:creationId xmlns:a16="http://schemas.microsoft.com/office/drawing/2014/main" id="{D3B2A64C-022C-4E7C-B33A-3A96E6B5E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10" y="4230239"/>
            <a:ext cx="864055" cy="64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Idaho Technology Council - Home | Facebook">
            <a:extLst>
              <a:ext uri="{FF2B5EF4-FFF2-40B4-BE49-F238E27FC236}">
                <a16:creationId xmlns:a16="http://schemas.microsoft.com/office/drawing/2014/main" id="{EDC13475-F1CA-4053-823C-E6C7604DB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95" y="4159034"/>
            <a:ext cx="847526" cy="78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>
            <a:extLst>
              <a:ext uri="{FF2B5EF4-FFF2-40B4-BE49-F238E27FC236}">
                <a16:creationId xmlns:a16="http://schemas.microsoft.com/office/drawing/2014/main" id="{02EB0FC2-B786-4457-9C97-5017BC4A9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900" y="5079686"/>
            <a:ext cx="926884" cy="49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IowaBio - Home | Facebook">
            <a:extLst>
              <a:ext uri="{FF2B5EF4-FFF2-40B4-BE49-F238E27FC236}">
                <a16:creationId xmlns:a16="http://schemas.microsoft.com/office/drawing/2014/main" id="{5C87798C-7A04-41A7-A339-0109EF8C0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166" y="3130084"/>
            <a:ext cx="1215123" cy="84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792C80-7A7C-4BEE-871A-36E88CE820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640" y="3909536"/>
            <a:ext cx="1594526" cy="5213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232BAB-9ACA-4ED6-908A-15E70533C8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44385" y="3282478"/>
            <a:ext cx="792422" cy="489546"/>
          </a:xfrm>
          <a:prstGeom prst="rect">
            <a:avLst/>
          </a:prstGeom>
        </p:spPr>
      </p:pic>
      <p:pic>
        <p:nvPicPr>
          <p:cNvPr id="3104" name="Picture 32">
            <a:extLst>
              <a:ext uri="{FF2B5EF4-FFF2-40B4-BE49-F238E27FC236}">
                <a16:creationId xmlns:a16="http://schemas.microsoft.com/office/drawing/2014/main" id="{84A7C7E2-283C-4988-804F-8E67390E9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747" y="4207012"/>
            <a:ext cx="1533925" cy="49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0" name="Picture 38" descr="Medical Alley Association">
            <a:extLst>
              <a:ext uri="{FF2B5EF4-FFF2-40B4-BE49-F238E27FC236}">
                <a16:creationId xmlns:a16="http://schemas.microsoft.com/office/drawing/2014/main" id="{0D9050BA-C35A-4550-9E66-CA46AEFEE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85" y="2398523"/>
            <a:ext cx="1675163" cy="68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2" name="Picture 40" descr="MS BIO Association">
            <a:extLst>
              <a:ext uri="{FF2B5EF4-FFF2-40B4-BE49-F238E27FC236}">
                <a16:creationId xmlns:a16="http://schemas.microsoft.com/office/drawing/2014/main" id="{8B8F2D05-5D0C-4A69-B5D5-7427A7038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8" r="17487"/>
          <a:stretch/>
        </p:blipFill>
        <p:spPr bwMode="auto">
          <a:xfrm>
            <a:off x="9411943" y="4519898"/>
            <a:ext cx="776161" cy="68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8" name="Picture 46" descr="Kentucky Life Sciences Council">
            <a:extLst>
              <a:ext uri="{FF2B5EF4-FFF2-40B4-BE49-F238E27FC236}">
                <a16:creationId xmlns:a16="http://schemas.microsoft.com/office/drawing/2014/main" id="{DB557888-5D67-4042-8DB6-6C59B4D27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805" y="4577911"/>
            <a:ext cx="1002283" cy="46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0" name="Picture 48" descr="Nevada Biotechnology &amp; Health Science">
            <a:extLst>
              <a:ext uri="{FF2B5EF4-FFF2-40B4-BE49-F238E27FC236}">
                <a16:creationId xmlns:a16="http://schemas.microsoft.com/office/drawing/2014/main" id="{EDA786DD-38BF-473D-A744-307C80048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02" y="3309178"/>
            <a:ext cx="1142623" cy="53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2" name="Picture 50" descr="New Mexico BIO">
            <a:extLst>
              <a:ext uri="{FF2B5EF4-FFF2-40B4-BE49-F238E27FC236}">
                <a16:creationId xmlns:a16="http://schemas.microsoft.com/office/drawing/2014/main" id="{49931F4E-D10B-49A0-96B8-738F4EFBA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21" y="5182539"/>
            <a:ext cx="1197985" cy="56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4" name="Picture 62" descr="RI BIO">
            <a:extLst>
              <a:ext uri="{FF2B5EF4-FFF2-40B4-BE49-F238E27FC236}">
                <a16:creationId xmlns:a16="http://schemas.microsoft.com/office/drawing/2014/main" id="{CCB7DC25-DA7E-4BCD-9268-2F95F41C8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734" y="1349905"/>
            <a:ext cx="1391685" cy="71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0" name="Picture 68" descr="Texas Healthcare &amp; Bioscience Institute">
            <a:extLst>
              <a:ext uri="{FF2B5EF4-FFF2-40B4-BE49-F238E27FC236}">
                <a16:creationId xmlns:a16="http://schemas.microsoft.com/office/drawing/2014/main" id="{E5D9285F-3224-4A3A-8B32-6506F082A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022" y="3325363"/>
            <a:ext cx="1166987" cy="54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6" name="Picture 74" descr="BioHouston_logo">
            <a:extLst>
              <a:ext uri="{FF2B5EF4-FFF2-40B4-BE49-F238E27FC236}">
                <a16:creationId xmlns:a16="http://schemas.microsoft.com/office/drawing/2014/main" id="{EA60C205-ADB2-4B54-A3C7-F666D5F99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651" y="1694549"/>
            <a:ext cx="1613017" cy="20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4" name="Picture 82" descr="Virginia Bio">
            <a:extLst>
              <a:ext uri="{FF2B5EF4-FFF2-40B4-BE49-F238E27FC236}">
                <a16:creationId xmlns:a16="http://schemas.microsoft.com/office/drawing/2014/main" id="{99EB071B-7C15-4C3B-8031-9CEF38866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128" y="3006574"/>
            <a:ext cx="1388666" cy="61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6" name="Picture 84" descr="Life Science Washington">
            <a:extLst>
              <a:ext uri="{FF2B5EF4-FFF2-40B4-BE49-F238E27FC236}">
                <a16:creationId xmlns:a16="http://schemas.microsoft.com/office/drawing/2014/main" id="{A58D903E-3DD4-4857-88B9-4C778563E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68" y="1263437"/>
            <a:ext cx="1299608" cy="90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8" name="Picture 86" descr="BIO West Virginia">
            <a:extLst>
              <a:ext uri="{FF2B5EF4-FFF2-40B4-BE49-F238E27FC236}">
                <a16:creationId xmlns:a16="http://schemas.microsoft.com/office/drawing/2014/main" id="{8C1859AF-622C-4597-B476-6D20253CB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513" y="3223534"/>
            <a:ext cx="1018085" cy="4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outhern California Biomedical Council">
            <a:extLst>
              <a:ext uri="{FF2B5EF4-FFF2-40B4-BE49-F238E27FC236}">
                <a16:creationId xmlns:a16="http://schemas.microsoft.com/office/drawing/2014/main" id="{C781BE63-14EF-4D46-84EA-148B9869F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203" y="1459716"/>
            <a:ext cx="1447276" cy="67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lewareBio">
            <a:extLst>
              <a:ext uri="{FF2B5EF4-FFF2-40B4-BE49-F238E27FC236}">
                <a16:creationId xmlns:a16="http://schemas.microsoft.com/office/drawing/2014/main" id="{E0499688-629A-467C-9BC7-1E5D8621A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663" y="2172097"/>
            <a:ext cx="1491632" cy="72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95B98CF-8A16-4B6A-999D-763B22113F0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781271" y="1364097"/>
            <a:ext cx="2091147" cy="900243"/>
          </a:xfrm>
          <a:prstGeom prst="rect">
            <a:avLst/>
          </a:prstGeom>
        </p:spPr>
      </p:pic>
      <p:pic>
        <p:nvPicPr>
          <p:cNvPr id="9" name="Picture 4" descr="BIO NJ">
            <a:extLst>
              <a:ext uri="{FF2B5EF4-FFF2-40B4-BE49-F238E27FC236}">
                <a16:creationId xmlns:a16="http://schemas.microsoft.com/office/drawing/2014/main" id="{5FE52A2F-2089-4599-A727-FF660CA41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856" y="6071359"/>
            <a:ext cx="1289374" cy="53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BAC3C9BD-74EC-D6ED-7A22-C0ABFF2FDCD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896347" y="5957263"/>
            <a:ext cx="1624768" cy="693234"/>
          </a:xfrm>
          <a:prstGeom prst="rect">
            <a:avLst/>
          </a:prstGeom>
        </p:spPr>
      </p:pic>
      <p:pic>
        <p:nvPicPr>
          <p:cNvPr id="1030" name="Picture 6" descr="2020biomedsa logo">
            <a:extLst>
              <a:ext uri="{FF2B5EF4-FFF2-40B4-BE49-F238E27FC236}">
                <a16:creationId xmlns:a16="http://schemas.microsoft.com/office/drawing/2014/main" id="{1FA6B2D6-4BC3-D8CE-1F48-23F5709A7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31" y="3325791"/>
            <a:ext cx="1620248" cy="51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oNTX-logo">
            <a:extLst>
              <a:ext uri="{FF2B5EF4-FFF2-40B4-BE49-F238E27FC236}">
                <a16:creationId xmlns:a16="http://schemas.microsoft.com/office/drawing/2014/main" id="{BEC68E06-2574-F466-4D3B-CC8455A36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069" y="2452359"/>
            <a:ext cx="1726539" cy="42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oaustinctx-logo">
            <a:extLst>
              <a:ext uri="{FF2B5EF4-FFF2-40B4-BE49-F238E27FC236}">
                <a16:creationId xmlns:a16="http://schemas.microsoft.com/office/drawing/2014/main" id="{982F5D62-6E63-9E48-7A7A-245302FA6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972" y="4402203"/>
            <a:ext cx="1646254" cy="379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ew bio nebraska logo">
            <a:extLst>
              <a:ext uri="{FF2B5EF4-FFF2-40B4-BE49-F238E27FC236}">
                <a16:creationId xmlns:a16="http://schemas.microsoft.com/office/drawing/2014/main" id="{E75AF5FC-93ED-DFFE-75AB-BBBD141CA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387" y="5416060"/>
            <a:ext cx="1449566" cy="30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IOFLORIDA">
            <a:extLst>
              <a:ext uri="{FF2B5EF4-FFF2-40B4-BE49-F238E27FC236}">
                <a16:creationId xmlns:a16="http://schemas.microsoft.com/office/drawing/2014/main" id="{F1ACF5E8-179F-1439-7555-C029BE931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330" y="6056676"/>
            <a:ext cx="1337425" cy="62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ife Science Tennessee Logo">
            <a:extLst>
              <a:ext uri="{FF2B5EF4-FFF2-40B4-BE49-F238E27FC236}">
                <a16:creationId xmlns:a16="http://schemas.microsoft.com/office/drawing/2014/main" id="{ADB263B4-5D28-260C-FC6F-376ADE384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26" y="2363137"/>
            <a:ext cx="1282143" cy="60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BIOTECanada">
            <a:extLst>
              <a:ext uri="{FF2B5EF4-FFF2-40B4-BE49-F238E27FC236}">
                <a16:creationId xmlns:a16="http://schemas.microsoft.com/office/drawing/2014/main" id="{06F7D9CF-7336-F7A8-AD57-0440E92E8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907" y="5969703"/>
            <a:ext cx="1512643" cy="70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BIO Utah">
            <a:extLst>
              <a:ext uri="{FF2B5EF4-FFF2-40B4-BE49-F238E27FC236}">
                <a16:creationId xmlns:a16="http://schemas.microsoft.com/office/drawing/2014/main" id="{158D35FD-5620-5FC2-8C30-59D4F19EB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74" y="6093425"/>
            <a:ext cx="1349137" cy="63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BioForward-test">
            <a:extLst>
              <a:ext uri="{FF2B5EF4-FFF2-40B4-BE49-F238E27FC236}">
                <a16:creationId xmlns:a16="http://schemas.microsoft.com/office/drawing/2014/main" id="{D8A7AD20-95E0-1BA1-7BDD-20DC58E5C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801" y="6139968"/>
            <a:ext cx="1181602" cy="55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South Dakota Biotech">
            <a:extLst>
              <a:ext uri="{FF2B5EF4-FFF2-40B4-BE49-F238E27FC236}">
                <a16:creationId xmlns:a16="http://schemas.microsoft.com/office/drawing/2014/main" id="{9C3A1DD0-B21B-9BF8-1D58-08E76A4F0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275" y="4930228"/>
            <a:ext cx="1526134" cy="71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A1FB7B-636B-10C9-3A9E-40F51DF9FF06}"/>
              </a:ext>
            </a:extLst>
          </p:cNvPr>
          <p:cNvSpPr txBox="1">
            <a:spLocks/>
          </p:cNvSpPr>
          <p:nvPr/>
        </p:nvSpPr>
        <p:spPr>
          <a:xfrm>
            <a:off x="0" y="271374"/>
            <a:ext cx="11990717" cy="547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36C3D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sng" strike="noStrike" kern="1200" cap="none" spc="0" normalizeH="0" baseline="0" noProof="0" dirty="0">
                <a:ln>
                  <a:noFill/>
                </a:ln>
                <a:solidFill>
                  <a:srgbClr val="462E8D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Arial" panose="020B0604020202020204" pitchFamily="34" charset="0"/>
              </a:rPr>
              <a:t>Endorsing State Life Science Associations</a:t>
            </a:r>
            <a:endParaRPr kumimoji="0" lang="en-US" sz="4200" b="1" i="0" u="sng" strike="noStrike" kern="1200" cap="none" spc="0" normalizeH="0" baseline="30000" noProof="0" dirty="0">
              <a:ln>
                <a:noFill/>
              </a:ln>
              <a:solidFill>
                <a:srgbClr val="462E8D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A logo for a company&#10;&#10;Description automatically generated">
            <a:extLst>
              <a:ext uri="{FF2B5EF4-FFF2-40B4-BE49-F238E27FC236}">
                <a16:creationId xmlns:a16="http://schemas.microsoft.com/office/drawing/2014/main" id="{BEE3694D-FF75-8756-090A-3D1A84249D53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622940" y="3820666"/>
            <a:ext cx="1201184" cy="807704"/>
          </a:xfrm>
          <a:prstGeom prst="rect">
            <a:avLst/>
          </a:prstGeom>
        </p:spPr>
      </p:pic>
      <p:pic>
        <p:nvPicPr>
          <p:cNvPr id="18" name="Picture 17" descr="A green and black logo&#10;&#10;Description automatically generated">
            <a:extLst>
              <a:ext uri="{FF2B5EF4-FFF2-40B4-BE49-F238E27FC236}">
                <a16:creationId xmlns:a16="http://schemas.microsoft.com/office/drawing/2014/main" id="{25D52FA0-DF1F-9D50-8E84-E296621A35BB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499663" y="4107706"/>
            <a:ext cx="1620248" cy="743154"/>
          </a:xfrm>
          <a:prstGeom prst="rect">
            <a:avLst/>
          </a:prstGeom>
        </p:spPr>
      </p:pic>
      <p:pic>
        <p:nvPicPr>
          <p:cNvPr id="13" name="Picture 12" descr="A logo with a circle of lines&#10;&#10;Description automatically generated with medium confidence">
            <a:extLst>
              <a:ext uri="{FF2B5EF4-FFF2-40B4-BE49-F238E27FC236}">
                <a16:creationId xmlns:a16="http://schemas.microsoft.com/office/drawing/2014/main" id="{724B95EC-C30B-BF0F-5873-C649B7F1A02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960" y="1167179"/>
            <a:ext cx="1109272" cy="1109272"/>
          </a:xfrm>
          <a:prstGeom prst="rect">
            <a:avLst/>
          </a:prstGeom>
        </p:spPr>
      </p:pic>
      <p:pic>
        <p:nvPicPr>
          <p:cNvPr id="17" name="Picture 16" descr="A close-up of a logo&#10;&#10;Description automatically generated">
            <a:extLst>
              <a:ext uri="{FF2B5EF4-FFF2-40B4-BE49-F238E27FC236}">
                <a16:creationId xmlns:a16="http://schemas.microsoft.com/office/drawing/2014/main" id="{F4C0E365-DBF2-8D57-B91B-5F7B5761C65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249" y="2347819"/>
            <a:ext cx="1364528" cy="552626"/>
          </a:xfrm>
          <a:prstGeom prst="rect">
            <a:avLst/>
          </a:prstGeom>
        </p:spPr>
      </p:pic>
      <p:pic>
        <p:nvPicPr>
          <p:cNvPr id="20" name="Picture 19" descr="A logo with white text and blue circles&#10;&#10;Description automatically generated">
            <a:extLst>
              <a:ext uri="{FF2B5EF4-FFF2-40B4-BE49-F238E27FC236}">
                <a16:creationId xmlns:a16="http://schemas.microsoft.com/office/drawing/2014/main" id="{9716B33A-020A-A524-D69E-45DADB421FF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219" y="2202872"/>
            <a:ext cx="1194285" cy="728145"/>
          </a:xfrm>
          <a:prstGeom prst="rect">
            <a:avLst/>
          </a:prstGeom>
        </p:spPr>
      </p:pic>
      <p:pic>
        <p:nvPicPr>
          <p:cNvPr id="22" name="Picture 21" descr="A blue and black logo&#10;&#10;Description automatically generated">
            <a:extLst>
              <a:ext uri="{FF2B5EF4-FFF2-40B4-BE49-F238E27FC236}">
                <a16:creationId xmlns:a16="http://schemas.microsoft.com/office/drawing/2014/main" id="{EFBC8CC1-EE14-2515-0D8B-4CC7B5704C7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717" y="4820634"/>
            <a:ext cx="997517" cy="963878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3086D319-F575-55B8-B0D5-51337812716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110" y="5337150"/>
            <a:ext cx="1534449" cy="657621"/>
          </a:xfrm>
          <a:prstGeom prst="rect">
            <a:avLst/>
          </a:prstGeom>
        </p:spPr>
      </p:pic>
      <p:pic>
        <p:nvPicPr>
          <p:cNvPr id="12" name="Picture 11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92AF3B7D-B378-6CEA-5468-AAEF722C6AAE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95" y="2363137"/>
            <a:ext cx="1557038" cy="5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00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6354C-2490-43A2-A667-77AD2690A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>
                <a:solidFill>
                  <a:schemeClr val="tx1">
                    <a:lumMod val="75000"/>
                  </a:schemeClr>
                </a:solidFill>
                <a:latin typeface="+mn-lt"/>
                <a:ea typeface="Verdana" panose="020B0604030504040204" pitchFamily="34" charset="0"/>
              </a:rPr>
              <a:t>BIO Business Solutions® BD T</a:t>
            </a:r>
            <a:r>
              <a:rPr lang="en-US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eam Coverage</a:t>
            </a:r>
            <a:endParaRPr lang="en-US" baseline="3000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A60652-8544-4E7E-AE23-66D1CA733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4357" y="2788583"/>
            <a:ext cx="1391315" cy="11887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021A40-B8A9-4D0B-9143-CF1EB93AE005}"/>
              </a:ext>
            </a:extLst>
          </p:cNvPr>
          <p:cNvSpPr/>
          <p:nvPr/>
        </p:nvSpPr>
        <p:spPr>
          <a:xfrm>
            <a:off x="8823479" y="3980619"/>
            <a:ext cx="147307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46">
              <a:defRPr/>
            </a:pPr>
            <a:endParaRPr lang="en-US" sz="1100" dirty="0">
              <a:solidFill>
                <a:prstClr val="black"/>
              </a:solidFill>
              <a:latin typeface="Arial" panose="020B0604020202020204"/>
            </a:endParaRPr>
          </a:p>
          <a:p>
            <a:pPr defTabSz="914446">
              <a:defRPr/>
            </a:pPr>
            <a:r>
              <a:rPr lang="en-US" sz="1200" b="1" dirty="0">
                <a:solidFill>
                  <a:prstClr val="black"/>
                </a:solidFill>
                <a:latin typeface="Arial" panose="020B0604020202020204"/>
              </a:rPr>
              <a:t>David Mosley</a:t>
            </a:r>
          </a:p>
          <a:p>
            <a:pPr defTabSz="914446">
              <a:defRPr/>
            </a:pPr>
            <a:r>
              <a:rPr lang="en-US" sz="1200" b="1" dirty="0">
                <a:solidFill>
                  <a:prstClr val="black"/>
                </a:solidFill>
                <a:latin typeface="Arial" panose="020B0604020202020204"/>
              </a:rPr>
              <a:t>415-350-9324</a:t>
            </a:r>
          </a:p>
          <a:p>
            <a:pPr defTabSz="914446">
              <a:defRPr/>
            </a:pPr>
            <a:r>
              <a:rPr lang="en-US" sz="1200" b="1" dirty="0">
                <a:solidFill>
                  <a:prstClr val="black"/>
                </a:solidFill>
                <a:latin typeface="Arial" panose="020B0604020202020204"/>
                <a:hlinkClick r:id="rId3"/>
              </a:rPr>
              <a:t>dmosley@bio.org </a:t>
            </a:r>
            <a:endParaRPr lang="en-US" sz="1200" dirty="0">
              <a:solidFill>
                <a:srgbClr val="462E8D"/>
              </a:solidFill>
              <a:latin typeface="Arial" panose="020B060402020202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AF4B5B-67CF-48FA-824F-974030C854B3}"/>
              </a:ext>
            </a:extLst>
          </p:cNvPr>
          <p:cNvSpPr txBox="1"/>
          <p:nvPr/>
        </p:nvSpPr>
        <p:spPr>
          <a:xfrm>
            <a:off x="10451863" y="3965230"/>
            <a:ext cx="1601688" cy="830997"/>
          </a:xfrm>
          <a:prstGeom prst="rect">
            <a:avLst/>
          </a:prstGeom>
          <a:noFill/>
          <a:ln w="3175">
            <a:noFill/>
            <a:prstDash val="lgDash"/>
          </a:ln>
        </p:spPr>
        <p:txBody>
          <a:bodyPr wrap="square" rtlCol="0">
            <a:spAutoFit/>
          </a:bodyPr>
          <a:lstStyle/>
          <a:p>
            <a:pPr defTabSz="914446">
              <a:defRPr/>
            </a:pPr>
            <a:endParaRPr lang="en-US" sz="1200">
              <a:solidFill>
                <a:prstClr val="black"/>
              </a:solidFill>
              <a:latin typeface="Calibri" panose="020F0502020204030204"/>
            </a:endParaRPr>
          </a:p>
          <a:p>
            <a:pPr defTabSz="914446">
              <a:defRPr/>
            </a:pPr>
            <a:r>
              <a:rPr lang="en-US" sz="1200" b="1">
                <a:solidFill>
                  <a:prstClr val="black"/>
                </a:solidFill>
                <a:latin typeface="Arial" panose="020B0604020202020204"/>
              </a:rPr>
              <a:t>Jim Seymour</a:t>
            </a:r>
          </a:p>
          <a:p>
            <a:pPr defTabSz="914446">
              <a:defRPr/>
            </a:pPr>
            <a:r>
              <a:rPr lang="en-US" sz="1200" b="1">
                <a:solidFill>
                  <a:prstClr val="black"/>
                </a:solidFill>
                <a:latin typeface="Arial" panose="020B0604020202020204"/>
              </a:rPr>
              <a:t>845-239-3325 </a:t>
            </a:r>
          </a:p>
          <a:p>
            <a:pPr defTabSz="914446">
              <a:defRPr/>
            </a:pPr>
            <a:r>
              <a:rPr lang="en-US" sz="1200" b="1">
                <a:solidFill>
                  <a:prstClr val="black"/>
                </a:solidFill>
                <a:latin typeface="Arial" panose="020B0604020202020204"/>
                <a:hlinkClick r:id="rId4"/>
              </a:rPr>
              <a:t>jseymour@bio.org</a:t>
            </a: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C51A1878-315D-FB5F-DDAB-A1CCE7067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5613" b="146"/>
          <a:stretch/>
        </p:blipFill>
        <p:spPr>
          <a:xfrm>
            <a:off x="10583229" y="2777388"/>
            <a:ext cx="867809" cy="1303224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7F2777-E140-CE1A-093D-4857043B4DBB}"/>
              </a:ext>
            </a:extLst>
          </p:cNvPr>
          <p:cNvSpPr/>
          <p:nvPr/>
        </p:nvSpPr>
        <p:spPr>
          <a:xfrm>
            <a:off x="1" y="6250880"/>
            <a:ext cx="3333135" cy="554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US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9" name="Picture 8" descr="A person in a suit smiling&#10;&#10;Description automatically generated">
            <a:extLst>
              <a:ext uri="{FF2B5EF4-FFF2-40B4-BE49-F238E27FC236}">
                <a16:creationId xmlns:a16="http://schemas.microsoft.com/office/drawing/2014/main" id="{E8F1E3E5-1406-D8BC-C413-6386D8FB01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70" r="7318"/>
          <a:stretch/>
        </p:blipFill>
        <p:spPr>
          <a:xfrm>
            <a:off x="10063383" y="347859"/>
            <a:ext cx="1039692" cy="15636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6B30FF3-1E29-710A-4308-7BC6EE11D4C2}"/>
              </a:ext>
            </a:extLst>
          </p:cNvPr>
          <p:cNvSpPr/>
          <p:nvPr/>
        </p:nvSpPr>
        <p:spPr>
          <a:xfrm>
            <a:off x="9944838" y="1759133"/>
            <a:ext cx="160168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46">
              <a:defRPr/>
            </a:pPr>
            <a:endParaRPr lang="en-US" sz="1100">
              <a:solidFill>
                <a:prstClr val="black"/>
              </a:solidFill>
              <a:latin typeface="Arial" panose="020B0604020202020204"/>
            </a:endParaRPr>
          </a:p>
          <a:p>
            <a:pPr defTabSz="914446">
              <a:defRPr/>
            </a:pPr>
            <a:r>
              <a:rPr lang="en-US" sz="1200" b="1">
                <a:solidFill>
                  <a:prstClr val="black"/>
                </a:solidFill>
                <a:latin typeface="Arial" panose="020B0604020202020204"/>
              </a:rPr>
              <a:t>Jeff Vallerga</a:t>
            </a:r>
          </a:p>
          <a:p>
            <a:pPr defTabSz="914446">
              <a:defRPr/>
            </a:pPr>
            <a:r>
              <a:rPr lang="en-US" sz="1200" b="1">
                <a:solidFill>
                  <a:prstClr val="black"/>
                </a:solidFill>
                <a:latin typeface="Arial" panose="020B0604020202020204"/>
              </a:rPr>
              <a:t>480-543-9423 </a:t>
            </a:r>
            <a:r>
              <a:rPr lang="en-US" sz="1200" b="1">
                <a:solidFill>
                  <a:prstClr val="black"/>
                </a:solidFill>
                <a:latin typeface="Arial" panose="020B0604020202020204"/>
                <a:hlinkClick r:id="rId7"/>
              </a:rPr>
              <a:t>jvallerga@bio.org</a:t>
            </a:r>
            <a:endParaRPr lang="en-US" sz="1200">
              <a:solidFill>
                <a:srgbClr val="462E8D"/>
              </a:solidFill>
              <a:latin typeface="Arial" panose="020B0604020202020204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805129A-7E35-3013-4041-E155C4FA95D9}"/>
              </a:ext>
            </a:extLst>
          </p:cNvPr>
          <p:cNvSpPr txBox="1"/>
          <p:nvPr/>
        </p:nvSpPr>
        <p:spPr>
          <a:xfrm>
            <a:off x="9727115" y="6200678"/>
            <a:ext cx="1601688" cy="5796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1" marR="209560" defTabSz="914446">
              <a:spcBef>
                <a:spcPts val="100"/>
              </a:spcBef>
              <a:defRPr/>
            </a:pPr>
            <a:r>
              <a:rPr lang="en-US" sz="12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Bill Wivell </a:t>
            </a:r>
            <a:r>
              <a:rPr sz="12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endParaRPr lang="en-US" sz="1200" b="1" kern="0" spc="-1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1" marR="209560" defTabSz="914446">
              <a:spcBef>
                <a:spcPts val="100"/>
              </a:spcBef>
              <a:defRPr/>
            </a:pPr>
            <a:r>
              <a:rPr lang="en-US" sz="12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202-450-0039</a:t>
            </a:r>
          </a:p>
          <a:p>
            <a:pPr marL="12701" defTabSz="914446">
              <a:defRPr/>
            </a:pPr>
            <a:r>
              <a:rPr lang="en-US" sz="1200" b="1" u="sng" kern="0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8"/>
              </a:rPr>
              <a:t>wwivell</a:t>
            </a:r>
            <a:r>
              <a:rPr sz="1200" b="1" u="sng" kern="0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@bio.</a:t>
            </a:r>
            <a:r>
              <a:rPr lang="en-US" sz="1200" b="1" u="sng" kern="0" spc="-10" dirty="0">
                <a:solidFill>
                  <a:srgbClr val="5F5F5F"/>
                </a:solidFill>
                <a:uFill>
                  <a:solidFill>
                    <a:srgbClr val="5F5F5F"/>
                  </a:solidFill>
                </a:uFill>
                <a:latin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</a:t>
            </a:r>
            <a:endParaRPr sz="1200" kern="0" dirty="0">
              <a:solidFill>
                <a:sysClr val="windowText" lastClr="000000"/>
              </a:solidFill>
              <a:latin typeface="Arial"/>
              <a:cs typeface="Arial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5" name="Picture 4" descr="A person wearing glasses and smiling with Old Tuscaloosa County Jail in the background&#10;&#10;AI-generated content may be incorrect.">
            <a:extLst>
              <a:ext uri="{FF2B5EF4-FFF2-40B4-BE49-F238E27FC236}">
                <a16:creationId xmlns:a16="http://schemas.microsoft.com/office/drawing/2014/main" id="{912BF8B1-D4E0-C4FC-AB61-92E6728532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3311" y="4882919"/>
            <a:ext cx="1086476" cy="1230632"/>
          </a:xfrm>
          <a:prstGeom prst="rect">
            <a:avLst/>
          </a:prstGeom>
        </p:spPr>
      </p:pic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8" name="Chart 7">
                <a:extLst>
                  <a:ext uri="{FF2B5EF4-FFF2-40B4-BE49-F238E27FC236}">
                    <a16:creationId xmlns:a16="http://schemas.microsoft.com/office/drawing/2014/main" id="{B5677C95-8B36-40FC-9701-2D90249B47C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304" y="1129665"/>
              <a:ext cx="9631680" cy="545129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0"/>
              </a:graphicData>
            </a:graphic>
          </p:graphicFrame>
        </mc:Choice>
        <mc:Fallback xmlns="">
          <p:pic>
            <p:nvPicPr>
              <p:cNvPr id="8" name="Chart 7">
                <a:extLst>
                  <a:ext uri="{FF2B5EF4-FFF2-40B4-BE49-F238E27FC236}">
                    <a16:creationId xmlns:a16="http://schemas.microsoft.com/office/drawing/2014/main" id="{B5677C95-8B36-40FC-9701-2D90249B47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04" y="1129665"/>
                <a:ext cx="9631680" cy="54512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428288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BIO colors 2">
      <a:dk1>
        <a:srgbClr val="462E8D"/>
      </a:dk1>
      <a:lt1>
        <a:srgbClr val="FFFFFF"/>
      </a:lt1>
      <a:dk2>
        <a:srgbClr val="555759"/>
      </a:dk2>
      <a:lt2>
        <a:srgbClr val="F8F8F8"/>
      </a:lt2>
      <a:accent1>
        <a:srgbClr val="1B79B8"/>
      </a:accent1>
      <a:accent2>
        <a:srgbClr val="C6C8C8"/>
      </a:accent2>
      <a:accent3>
        <a:srgbClr val="028341"/>
      </a:accent3>
      <a:accent4>
        <a:srgbClr val="FED109"/>
      </a:accent4>
      <a:accent5>
        <a:srgbClr val="CE202F"/>
      </a:accent5>
      <a:accent6>
        <a:srgbClr val="F2E3B1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8-21" id="{7600B382-CF07-4B2F-A2D9-9C39D25420B9}" vid="{6B2D6F53-4491-44DE-9263-43D14020635C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18052_BIO2018_Template_BIO_(169)  -  Read-Only" id="{A6B01D14-1587-4BF3-8BEB-4C1F02AEBFC6}" vid="{75D77E29-DDAD-45BA-ABB7-56E87524A5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5F5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7CA6F60A88184B9EB3E10E019544DC" ma:contentTypeVersion="19" ma:contentTypeDescription="Create a new document." ma:contentTypeScope="" ma:versionID="1b1648492aa5f2120e77802e4fb1d4d0">
  <xsd:schema xmlns:xsd="http://www.w3.org/2001/XMLSchema" xmlns:xs="http://www.w3.org/2001/XMLSchema" xmlns:p="http://schemas.microsoft.com/office/2006/metadata/properties" xmlns:ns2="506a5f26-c591-47bf-9503-f2b25c339d7b" xmlns:ns3="d283bf15-9177-43df-8c46-8a0818524855" targetNamespace="http://schemas.microsoft.com/office/2006/metadata/properties" ma:root="true" ma:fieldsID="be34f11cc136d0a2677328b82435005f" ns2:_="" ns3:_="">
    <xsd:import namespace="506a5f26-c591-47bf-9503-f2b25c339d7b"/>
    <xsd:import namespace="d283bf15-9177-43df-8c46-8a08185248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6a5f26-c591-47bf-9503-f2b25c339d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771832c-c563-4ecd-86ce-abb25da321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83bf15-9177-43df-8c46-8a081852485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67d893a-ebe1-4363-96fe-a20e3de2db45}" ma:internalName="TaxCatchAll" ma:showField="CatchAllData" ma:web="d283bf15-9177-43df-8c46-8a0818524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6a5f26-c591-47bf-9503-f2b25c339d7b">
      <Terms xmlns="http://schemas.microsoft.com/office/infopath/2007/PartnerControls"/>
    </lcf76f155ced4ddcb4097134ff3c332f>
    <TaxCatchAll xmlns="d283bf15-9177-43df-8c46-8a0818524855" xsi:nil="true"/>
    <SharedWithUsers xmlns="d283bf15-9177-43df-8c46-8a0818524855">
      <UserInfo>
        <DisplayName>Ava Carr</DisplayName>
        <AccountId>641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88CE85-551A-4087-B8E3-7EAFB84E23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6a5f26-c591-47bf-9503-f2b25c339d7b"/>
    <ds:schemaRef ds:uri="d283bf15-9177-43df-8c46-8a08185248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1C8747-473C-4C62-BCAC-7FB8AC4F278C}">
  <ds:schemaRefs>
    <ds:schemaRef ds:uri="2baaec33-71bd-4c99-a994-5b599172ad19"/>
    <ds:schemaRef ds:uri="506a5f26-c591-47bf-9503-f2b25c339d7b"/>
    <ds:schemaRef ds:uri="d283bf15-9177-43df-8c46-8a081852485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DCBDC51-94A1-4FAC-BB33-DF4637E54B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2023-BIO-Office-Hours-Slides</Template>
  <TotalTime>2386</TotalTime>
  <Words>762</Words>
  <Application>Microsoft Office PowerPoint</Application>
  <PresentationFormat>Widescreen</PresentationFormat>
  <Paragraphs>89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7" baseType="lpstr">
      <vt:lpstr>Aptos</vt:lpstr>
      <vt:lpstr>Aptos Display</vt:lpstr>
      <vt:lpstr>Arial</vt:lpstr>
      <vt:lpstr>Avenir Next LT Pro</vt:lpstr>
      <vt:lpstr>Bw Modelica</vt:lpstr>
      <vt:lpstr>Bw Modelica 1</vt:lpstr>
      <vt:lpstr>Bw Modelica 2</vt:lpstr>
      <vt:lpstr>Calibri</vt:lpstr>
      <vt:lpstr>Calibri Light</vt:lpstr>
      <vt:lpstr>Courier New</vt:lpstr>
      <vt:lpstr>Symbol</vt:lpstr>
      <vt:lpstr>Verdana</vt:lpstr>
      <vt:lpstr>Wingdings</vt:lpstr>
      <vt:lpstr>PrismaticVTI</vt:lpstr>
      <vt:lpstr>3_Office Theme</vt:lpstr>
      <vt:lpstr>Office Theme</vt:lpstr>
      <vt:lpstr>1_Office Theme</vt:lpstr>
      <vt:lpstr>2_Office Theme</vt:lpstr>
      <vt:lpstr>PowerPoint Presentation</vt:lpstr>
      <vt:lpstr>BIO Business Solutions® - A Membership Benefit</vt:lpstr>
      <vt:lpstr>BBS by the Numbers</vt:lpstr>
      <vt:lpstr>Lab &amp; Facilities</vt:lpstr>
      <vt:lpstr>HR &amp; Insurance</vt:lpstr>
      <vt:lpstr>Corporate Services</vt:lpstr>
      <vt:lpstr>Who Can Save</vt:lpstr>
      <vt:lpstr>PowerPoint Presentation</vt:lpstr>
      <vt:lpstr>BIO Business Solutions® BD Team Coverage</vt:lpstr>
    </vt:vector>
  </TitlesOfParts>
  <Company>Biotechnology Innovation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 Business Solutions®</dc:title>
  <dc:creator>Dalexi Carrillo</dc:creator>
  <cp:lastModifiedBy>Dalexi Carrillo</cp:lastModifiedBy>
  <cp:revision>3</cp:revision>
  <dcterms:created xsi:type="dcterms:W3CDTF">2023-02-24T18:11:47Z</dcterms:created>
  <dcterms:modified xsi:type="dcterms:W3CDTF">2026-09-22T14:30:58Z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0x010100307CA6F60A88184B9EB3E10E019544DC</vt:lpwstr>
  </property>
  <property fmtid="{D5CDD505-2E9C-101B-9397-08002B2CF9AE}" pid="3" name="MediaServiceImageTags">
    <vt:lpwstr/>
  </property>
</Properties>
</file>