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6" r:id="rId5"/>
    <p:sldId id="2145705925" r:id="rId6"/>
    <p:sldId id="214570592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exi Carrillo" userId="a309c171-6e0e-4f5d-b2e0-98aeff72c486" providerId="ADAL" clId="{6F2B0EEB-77BD-4A8C-B4BD-C349AF1E4918}"/>
    <pc:docChg chg="custSel addSld delSld modSld">
      <pc:chgData name="Dalexi Carrillo" userId="a309c171-6e0e-4f5d-b2e0-98aeff72c486" providerId="ADAL" clId="{6F2B0EEB-77BD-4A8C-B4BD-C349AF1E4918}" dt="2026-09-22T14:29:43.981" v="62" actId="14100"/>
      <pc:docMkLst>
        <pc:docMk/>
      </pc:docMkLst>
      <pc:sldChg chg="add">
        <pc:chgData name="Dalexi Carrillo" userId="a309c171-6e0e-4f5d-b2e0-98aeff72c486" providerId="ADAL" clId="{6F2B0EEB-77BD-4A8C-B4BD-C349AF1E4918}" dt="2026-09-02T16:31:20.694" v="32"/>
        <pc:sldMkLst>
          <pc:docMk/>
          <pc:sldMk cId="1696168846" sldId="2145705925"/>
        </pc:sldMkLst>
      </pc:sldChg>
      <pc:sldChg chg="addSp delSp modSp add mod">
        <pc:chgData name="Dalexi Carrillo" userId="a309c171-6e0e-4f5d-b2e0-98aeff72c486" providerId="ADAL" clId="{6F2B0EEB-77BD-4A8C-B4BD-C349AF1E4918}" dt="2026-09-22T14:29:43.981" v="62" actId="14100"/>
        <pc:sldMkLst>
          <pc:docMk/>
          <pc:sldMk cId="1833463388" sldId="2145705926"/>
        </pc:sldMkLst>
        <pc:spChg chg="mod">
          <ac:chgData name="Dalexi Carrillo" userId="a309c171-6e0e-4f5d-b2e0-98aeff72c486" providerId="ADAL" clId="{6F2B0EEB-77BD-4A8C-B4BD-C349AF1E4918}" dt="2026-09-22T14:29:16.037" v="53" actId="20577"/>
          <ac:spMkLst>
            <pc:docMk/>
            <pc:sldMk cId="1833463388" sldId="2145705926"/>
            <ac:spMk id="3" creationId="{23796CF6-BC1A-BA78-C321-2532EC8468EA}"/>
          </ac:spMkLst>
        </pc:spChg>
        <pc:picChg chg="del">
          <ac:chgData name="Dalexi Carrillo" userId="a309c171-6e0e-4f5d-b2e0-98aeff72c486" providerId="ADAL" clId="{6F2B0EEB-77BD-4A8C-B4BD-C349AF1E4918}" dt="2026-09-22T14:29:21.159" v="54" actId="478"/>
          <ac:picMkLst>
            <pc:docMk/>
            <pc:sldMk cId="1833463388" sldId="2145705926"/>
            <ac:picMk id="7" creationId="{D3A66CBE-9B9E-F7FD-02DB-49C2A2C91005}"/>
          </ac:picMkLst>
        </pc:picChg>
        <pc:picChg chg="add mod">
          <ac:chgData name="Dalexi Carrillo" userId="a309c171-6e0e-4f5d-b2e0-98aeff72c486" providerId="ADAL" clId="{6F2B0EEB-77BD-4A8C-B4BD-C349AF1E4918}" dt="2026-09-22T14:29:43.981" v="62" actId="14100"/>
          <ac:picMkLst>
            <pc:docMk/>
            <pc:sldMk cId="1833463388" sldId="2145705926"/>
            <ac:picMk id="8" creationId="{C2B0A904-A967-7360-ED49-F84C82E4672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icon&#10;&#10;Description automatically generated">
            <a:extLst>
              <a:ext uri="{FF2B5EF4-FFF2-40B4-BE49-F238E27FC236}">
                <a16:creationId xmlns:a16="http://schemas.microsoft.com/office/drawing/2014/main" id="{F093D87D-49B4-F84F-89BD-B13FEDAC67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1517904"/>
            <a:ext cx="5618480" cy="2798064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572000"/>
            <a:ext cx="5618480" cy="1527048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49104" y="6400800"/>
            <a:ext cx="1865376" cy="365125"/>
          </a:xfrm>
        </p:spPr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50056" y="6400800"/>
            <a:ext cx="6099048" cy="365125"/>
          </a:xfrm>
        </p:spPr>
        <p:txBody>
          <a:bodyPr/>
          <a:lstStyle/>
          <a:p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122720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F21A1BC-B091-8C4E-802B-86D47C16BD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785813"/>
            <a:ext cx="91440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09448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7C17D7-0ED3-BD49-889B-A5FC80E3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3048" y="6502814"/>
            <a:ext cx="530352" cy="365125"/>
          </a:xfrm>
        </p:spPr>
        <p:txBody>
          <a:bodyPr/>
          <a:lstStyle>
            <a:lvl1pPr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3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F21A1BC-B091-8C4E-802B-86D47C16BD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785813"/>
            <a:ext cx="9144000" cy="2852737"/>
          </a:xfrm>
        </p:spPr>
        <p:txBody>
          <a:bodyPr anchor="b"/>
          <a:lstStyle>
            <a:lvl1pPr>
              <a:defRPr sz="6000">
                <a:solidFill>
                  <a:srgbClr val="462E8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09448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55575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7C17D7-0ED3-BD49-889B-A5FC80E3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3048" y="6502814"/>
            <a:ext cx="530352" cy="365125"/>
          </a:xfrm>
        </p:spPr>
        <p:txBody>
          <a:bodyPr/>
          <a:lstStyle>
            <a:lvl1pPr>
              <a:defRPr b="0" i="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4B36F0-BABB-6946-9C5B-5C82B0311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3572"/>
            <a:ext cx="12179300" cy="6850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404" y="698604"/>
            <a:ext cx="10515496" cy="1344168"/>
          </a:xfrm>
        </p:spPr>
        <p:txBody>
          <a:bodyPr/>
          <a:lstStyle>
            <a:lvl1pPr>
              <a:defRPr>
                <a:solidFill>
                  <a:srgbClr val="46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4" y="2152500"/>
            <a:ext cx="10515496" cy="3127248"/>
          </a:xfrm>
        </p:spPr>
        <p:txBody>
          <a:bodyPr/>
          <a:lstStyle>
            <a:lvl1pPr marL="365760" indent="-36576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8660" indent="-342900">
              <a:buClr>
                <a:schemeClr val="tx2"/>
              </a:buClr>
              <a:buFont typeface="Courier New" panose="02070309020205020404" pitchFamily="49" charset="0"/>
              <a:buChar char="o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0080" indent="-27432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252" y="6400800"/>
            <a:ext cx="609904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3048" y="6502814"/>
            <a:ext cx="530352" cy="365125"/>
          </a:xfrm>
        </p:spPr>
        <p:txBody>
          <a:bodyPr/>
          <a:lstStyle>
            <a:lvl1pPr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90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4B36F0-BABB-6946-9C5B-5C82B0311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3572"/>
            <a:ext cx="12179299" cy="6850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04" y="692404"/>
            <a:ext cx="10521696" cy="134416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204" y="2146300"/>
            <a:ext cx="10521696" cy="3848100"/>
          </a:xfrm>
        </p:spPr>
        <p:txBody>
          <a:bodyPr/>
          <a:lstStyle>
            <a:lvl1pPr marL="365760" indent="-36576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0080" indent="-274320">
              <a:buClr>
                <a:schemeClr val="bg1"/>
              </a:buClr>
              <a:buFont typeface="Courier New" panose="02070309020205020404" pitchFamily="49" charset="0"/>
              <a:buChar char="o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252" y="6400800"/>
            <a:ext cx="60990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3048" y="6502814"/>
            <a:ext cx="530352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82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52" y="695717"/>
            <a:ext cx="10950448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9252" y="2149613"/>
            <a:ext cx="10950448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F9AFA87-1417-4992-ABD9-27C3BC8CC883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1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5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rgbClr val="462E8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08660" indent="-342900" algn="l" defTabSz="914400" rtl="0" eaLnBrk="1" latinLnBrk="0" hangingPunct="1">
        <a:lnSpc>
          <a:spcPct val="105000"/>
        </a:lnSpc>
        <a:spcBef>
          <a:spcPts val="900"/>
        </a:spcBef>
        <a:buFont typeface="Courier New" panose="02070309020205020404" pitchFamily="49" charset="0"/>
        <a:buChar char="o"/>
        <a:defRPr sz="2400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2400" i="1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tx2"/>
        </a:buClr>
        <a:buFont typeface="Avenir Next LT Pro" panose="020B0504020202020204" pitchFamily="34" charset="0"/>
        <a:buChar char="+"/>
        <a:defRPr sz="2400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0732-5A8C-AEF8-73B9-85BF0BDF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&amp; Facilities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BC5D2-D6F7-9850-1A05-9A0947818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4" y="1759913"/>
            <a:ext cx="6684407" cy="453183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Packaged/bulk gas, </a:t>
            </a:r>
            <a:r>
              <a:rPr lang="en-US" sz="2800" b="1" dirty="0"/>
              <a:t>Airgas</a:t>
            </a:r>
          </a:p>
          <a:p>
            <a:r>
              <a:rPr lang="en-US" sz="2800" dirty="0"/>
              <a:t>Refurbished lab equipment, </a:t>
            </a:r>
            <a:r>
              <a:rPr lang="en-US" sz="2800" b="1" dirty="0"/>
              <a:t>ALT</a:t>
            </a:r>
          </a:p>
          <a:p>
            <a:r>
              <a:rPr lang="en-US" sz="2800" dirty="0"/>
              <a:t>Waste removal, </a:t>
            </a:r>
            <a:r>
              <a:rPr lang="en-US" sz="2800" b="1" dirty="0"/>
              <a:t>Clean Harbors</a:t>
            </a:r>
          </a:p>
          <a:p>
            <a:r>
              <a:rPr lang="en-US" sz="2800" dirty="0"/>
              <a:t>Microscope systems &amp; contract imaging services, </a:t>
            </a:r>
            <a:r>
              <a:rPr lang="en-US" sz="2800" b="1" dirty="0"/>
              <a:t>Nikon</a:t>
            </a:r>
          </a:p>
          <a:p>
            <a:r>
              <a:rPr lang="en-US" sz="2800" dirty="0"/>
              <a:t>Equipment service contract consolidation, </a:t>
            </a:r>
            <a:r>
              <a:rPr lang="en-US" sz="2800" b="1" dirty="0"/>
              <a:t>SU Group</a:t>
            </a:r>
            <a:endParaRPr lang="en-US" sz="2800" dirty="0"/>
          </a:p>
          <a:p>
            <a:r>
              <a:rPr lang="en-US" sz="2800" dirty="0"/>
              <a:t>Cleanroom and First Aid Safety, </a:t>
            </a:r>
            <a:r>
              <a:rPr lang="en-US" sz="2800" b="1" dirty="0"/>
              <a:t>Unifirst</a:t>
            </a:r>
          </a:p>
          <a:p>
            <a:r>
              <a:rPr lang="en-US" dirty="0"/>
              <a:t>Lab supplies</a:t>
            </a:r>
            <a:r>
              <a:rPr lang="en-US"/>
              <a:t>, </a:t>
            </a:r>
            <a:r>
              <a:rPr lang="en-US" b="1"/>
              <a:t>VWR, part of Avantor</a:t>
            </a:r>
            <a:endParaRPr lang="en-US" b="1" dirty="0"/>
          </a:p>
          <a:p>
            <a:endParaRPr lang="en-US" sz="2800" b="1" dirty="0"/>
          </a:p>
          <a:p>
            <a:endParaRPr lang="en-US" dirty="0"/>
          </a:p>
        </p:txBody>
      </p:sp>
      <p:pic>
        <p:nvPicPr>
          <p:cNvPr id="5" name="Picture 4" descr="A close up of a sign&#10;&#10;Description automatically generated with low confidence">
            <a:extLst>
              <a:ext uri="{FF2B5EF4-FFF2-40B4-BE49-F238E27FC236}">
                <a16:creationId xmlns:a16="http://schemas.microsoft.com/office/drawing/2014/main" id="{45524E49-4853-C029-8302-3CA86E589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625" y="4786310"/>
            <a:ext cx="2463141" cy="517847"/>
          </a:xfrm>
          <a:prstGeom prst="rect">
            <a:avLst/>
          </a:prstGeom>
        </p:spPr>
      </p:pic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5F5AD70B-101C-B55D-B7B1-1DEA00592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759" y="1759913"/>
            <a:ext cx="1714500" cy="647700"/>
          </a:xfrm>
          <a:prstGeom prst="rect">
            <a:avLst/>
          </a:prstGeom>
        </p:spPr>
      </p:pic>
      <p:pic>
        <p:nvPicPr>
          <p:cNvPr id="11" name="Picture 10" descr="A red and white sign&#10;&#10;Description automatically generated with medium confidence">
            <a:extLst>
              <a:ext uri="{FF2B5EF4-FFF2-40B4-BE49-F238E27FC236}">
                <a16:creationId xmlns:a16="http://schemas.microsoft.com/office/drawing/2014/main" id="{057884D0-F169-6773-F007-7D330B406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124" y="1845585"/>
            <a:ext cx="2146994" cy="659711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ECE78B19-638A-2BD6-2A49-01B153D5C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271" y="2958276"/>
            <a:ext cx="1416700" cy="1306843"/>
          </a:xfrm>
          <a:prstGeom prst="rect">
            <a:avLst/>
          </a:prstGeom>
        </p:spPr>
      </p:pic>
      <p:pic>
        <p:nvPicPr>
          <p:cNvPr id="16" name="Picture 15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8DD5FC26-7629-A75C-0C85-B639D409A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0691" y="3118194"/>
            <a:ext cx="2258568" cy="688848"/>
          </a:xfrm>
          <a:prstGeom prst="rect">
            <a:avLst/>
          </a:prstGeom>
        </p:spPr>
      </p:pic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92A86A69-444F-8BCD-7D68-E91BE2B23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8623" y="4222121"/>
            <a:ext cx="1416700" cy="11283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C0046E-2C20-738D-B1DB-75B6E10984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9193" y="483079"/>
            <a:ext cx="3474035" cy="8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37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9894E-F1EE-CBAD-0873-215D61C6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 &amp;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46A97-49FC-8AB2-7CFB-52EAB9557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4" y="2035868"/>
            <a:ext cx="9287140" cy="4006896"/>
          </a:xfrm>
        </p:spPr>
        <p:txBody>
          <a:bodyPr>
            <a:normAutofit/>
          </a:bodyPr>
          <a:lstStyle/>
          <a:p>
            <a:r>
              <a:rPr lang="en-US" sz="2800" dirty="0"/>
              <a:t>All-in-one HR, </a:t>
            </a:r>
            <a:r>
              <a:rPr lang="en-US" sz="2800" b="1" dirty="0"/>
              <a:t>ADP</a:t>
            </a:r>
          </a:p>
          <a:p>
            <a:r>
              <a:rPr lang="en-US" sz="2800" dirty="0"/>
              <a:t>R&amp;D Tax Credits, </a:t>
            </a:r>
            <a:r>
              <a:rPr lang="en-US" sz="2800" b="1" dirty="0"/>
              <a:t>ADP</a:t>
            </a:r>
            <a:endParaRPr lang="en-US" sz="2800" dirty="0"/>
          </a:p>
          <a:p>
            <a:r>
              <a:rPr lang="en-US" dirty="0"/>
              <a:t>Insurance carrier for Business, Property &amp; Casualty, Clinical Trial insurance, </a:t>
            </a:r>
            <a:r>
              <a:rPr lang="en-US" b="1" dirty="0"/>
              <a:t>Chubb</a:t>
            </a:r>
            <a:endParaRPr lang="en-US" dirty="0"/>
          </a:p>
          <a:p>
            <a:r>
              <a:rPr lang="en-US" sz="2800" dirty="0"/>
              <a:t>Insurance broker for Executive Liability, Cyber, &amp; Employee Benefits, </a:t>
            </a:r>
            <a:r>
              <a:rPr lang="en-US" sz="2800" b="1" dirty="0"/>
              <a:t>NFP</a:t>
            </a:r>
          </a:p>
          <a:p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4647253-67D5-E178-CB8D-819484BCB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8073" y="400205"/>
            <a:ext cx="1870610" cy="1166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99C319-1D30-6F76-D650-5755ECEC1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152" y="2044357"/>
            <a:ext cx="2775098" cy="280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F62B01-4223-EAA6-89CD-3E73ECD3AB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483" y="1872182"/>
            <a:ext cx="1828459" cy="63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6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EDBAC-EF38-1129-2C8D-94FAF9FA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96CF6-BC1A-BA78-C321-2532EC846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5" y="1758123"/>
            <a:ext cx="7097374" cy="440127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C-Suite executive consulting &amp; placement, </a:t>
            </a:r>
            <a:r>
              <a:rPr lang="en-US" sz="2400" b="1" dirty="0" err="1"/>
              <a:t>BiotechExec</a:t>
            </a:r>
            <a:endParaRPr lang="en-US" sz="2400" dirty="0"/>
          </a:p>
          <a:p>
            <a:r>
              <a:rPr lang="en-US" sz="2400" dirty="0"/>
              <a:t>Corporate credit card &amp; expense management, </a:t>
            </a:r>
            <a:r>
              <a:rPr lang="en-US" sz="2400" b="1" dirty="0" err="1"/>
              <a:t>Brex</a:t>
            </a:r>
            <a:endParaRPr lang="en-US" sz="2400" b="1" dirty="0"/>
          </a:p>
          <a:p>
            <a:r>
              <a:rPr lang="en-US" sz="2400" dirty="0"/>
              <a:t>Business travel management, </a:t>
            </a:r>
            <a:r>
              <a:rPr lang="en-US" sz="2400" b="1" dirty="0"/>
              <a:t>Corporate Traveler</a:t>
            </a:r>
          </a:p>
          <a:p>
            <a:r>
              <a:rPr lang="en-US" sz="2400" dirty="0"/>
              <a:t>Office supplies, printing, </a:t>
            </a:r>
            <a:r>
              <a:rPr lang="en-US" sz="2400" b="1" dirty="0"/>
              <a:t>Office Depot Business</a:t>
            </a:r>
          </a:p>
          <a:p>
            <a:r>
              <a:rPr lang="en-US" sz="2400" dirty="0"/>
              <a:t>FDA/regulatory consulting services, </a:t>
            </a:r>
            <a:r>
              <a:rPr lang="en-US" sz="2400" b="1" dirty="0"/>
              <a:t>PSC Biotech</a:t>
            </a:r>
            <a:endParaRPr lang="en-US" sz="2400" dirty="0"/>
          </a:p>
          <a:p>
            <a:r>
              <a:rPr lang="en-US" sz="2400" dirty="0"/>
              <a:t>Quality management software, </a:t>
            </a:r>
            <a:r>
              <a:rPr lang="en-US" sz="2400" b="1" dirty="0"/>
              <a:t>PSC Software</a:t>
            </a:r>
          </a:p>
          <a:p>
            <a:r>
              <a:rPr lang="en-US" sz="2400" dirty="0"/>
              <a:t>Secure document sharing, </a:t>
            </a:r>
            <a:r>
              <a:rPr lang="en-US" sz="2400" b="1" dirty="0" err="1"/>
              <a:t>ShareVault</a:t>
            </a:r>
            <a:endParaRPr lang="en-US" sz="2400" b="1" dirty="0"/>
          </a:p>
          <a:p>
            <a:r>
              <a:rPr lang="en-US" sz="2400" dirty="0"/>
              <a:t>Office and employee relocation, </a:t>
            </a:r>
            <a:r>
              <a:rPr lang="en-US" sz="2400" b="1" dirty="0"/>
              <a:t>United Van Lines</a:t>
            </a:r>
          </a:p>
          <a:p>
            <a:r>
              <a:rPr lang="en-US" sz="2400" dirty="0"/>
              <a:t>Shipping &amp; logistics, </a:t>
            </a:r>
            <a:r>
              <a:rPr lang="en-US" sz="2400" b="1" dirty="0"/>
              <a:t>UPS Healthcare</a:t>
            </a:r>
            <a:endParaRPr lang="en-US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BDC0C3B-DCF5-E082-CC90-2B05B9B9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740" y="1858964"/>
            <a:ext cx="1914596" cy="506722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CD3FA37-B0AF-357F-2227-0BF5C3DAD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720" y="617723"/>
            <a:ext cx="2138883" cy="775689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A616BAC-F00B-072D-5A96-860A91238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5394" y="5023080"/>
            <a:ext cx="1804810" cy="769824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082B0E72-76EE-6C40-F2C3-142178046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2416" y="2042772"/>
            <a:ext cx="1654804" cy="775689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8A83830F-4084-72DA-EE45-437BB775D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1782" y="617723"/>
            <a:ext cx="1496071" cy="1008352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493CB6A6-2BDD-34BB-6F84-71A6E4EA3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3298" y="4247391"/>
            <a:ext cx="3652676" cy="599606"/>
          </a:xfrm>
          <a:prstGeom prst="rect">
            <a:avLst/>
          </a:prstGeom>
        </p:spPr>
      </p:pic>
      <p:pic>
        <p:nvPicPr>
          <p:cNvPr id="14" name="Picture 13" descr="A logo with text and a blue and red design&#10;&#10;Description automatically generated with medium confidence">
            <a:extLst>
              <a:ext uri="{FF2B5EF4-FFF2-40B4-BE49-F238E27FC236}">
                <a16:creationId xmlns:a16="http://schemas.microsoft.com/office/drawing/2014/main" id="{8C16FE89-3BA6-4A33-A76B-B09C3C6B98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2355" y="5023081"/>
            <a:ext cx="1263315" cy="15286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E2C146-1407-0FD9-B44D-39E9CD3794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1542" y="3023575"/>
            <a:ext cx="2140794" cy="6243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B0A904-A967-7360-ED49-F84C82E467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775" y="3148245"/>
            <a:ext cx="1522199" cy="92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63388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BIO colors 2">
      <a:dk1>
        <a:srgbClr val="462E8D"/>
      </a:dk1>
      <a:lt1>
        <a:srgbClr val="FFFFFF"/>
      </a:lt1>
      <a:dk2>
        <a:srgbClr val="555759"/>
      </a:dk2>
      <a:lt2>
        <a:srgbClr val="F8F8F8"/>
      </a:lt2>
      <a:accent1>
        <a:srgbClr val="1B79B8"/>
      </a:accent1>
      <a:accent2>
        <a:srgbClr val="C6C8C8"/>
      </a:accent2>
      <a:accent3>
        <a:srgbClr val="028341"/>
      </a:accent3>
      <a:accent4>
        <a:srgbClr val="FED109"/>
      </a:accent4>
      <a:accent5>
        <a:srgbClr val="CE202F"/>
      </a:accent5>
      <a:accent6>
        <a:srgbClr val="F2E3B1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8-21" id="{7600B382-CF07-4B2F-A2D9-9C39D25420B9}" vid="{6B2D6F53-4491-44DE-9263-43D14020635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6a5f26-c591-47bf-9503-f2b25c339d7b">
      <Terms xmlns="http://schemas.microsoft.com/office/infopath/2007/PartnerControls"/>
    </lcf76f155ced4ddcb4097134ff3c332f>
    <TaxCatchAll xmlns="d283bf15-9177-43df-8c46-8a081852485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7CA6F60A88184B9EB3E10E019544DC" ma:contentTypeVersion="19" ma:contentTypeDescription="Create a new document." ma:contentTypeScope="" ma:versionID="1b1648492aa5f2120e77802e4fb1d4d0">
  <xsd:schema xmlns:xsd="http://www.w3.org/2001/XMLSchema" xmlns:xs="http://www.w3.org/2001/XMLSchema" xmlns:p="http://schemas.microsoft.com/office/2006/metadata/properties" xmlns:ns2="506a5f26-c591-47bf-9503-f2b25c339d7b" xmlns:ns3="d283bf15-9177-43df-8c46-8a0818524855" targetNamespace="http://schemas.microsoft.com/office/2006/metadata/properties" ma:root="true" ma:fieldsID="be34f11cc136d0a2677328b82435005f" ns2:_="" ns3:_="">
    <xsd:import namespace="506a5f26-c591-47bf-9503-f2b25c339d7b"/>
    <xsd:import namespace="d283bf15-9177-43df-8c46-8a08185248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6a5f26-c591-47bf-9503-f2b25c339d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771832c-c563-4ecd-86ce-abb25da321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83bf15-9177-43df-8c46-8a081852485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67d893a-ebe1-4363-96fe-a20e3de2db45}" ma:internalName="TaxCatchAll" ma:showField="CatchAllData" ma:web="d283bf15-9177-43df-8c46-8a0818524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433941-A289-4085-A732-A15DED2D85AA}">
  <ds:schemaRefs>
    <ds:schemaRef ds:uri="506a5f26-c591-47bf-9503-f2b25c339d7b"/>
    <ds:schemaRef ds:uri="d283bf15-9177-43df-8c46-8a0818524855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74BF9A7-584E-4C0F-8CF6-F3FE7FCE15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2F59CA-6D05-45DF-B0FC-FCB9BFE4BD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6a5f26-c591-47bf-9503-f2b25c339d7b"/>
    <ds:schemaRef ds:uri="d283bf15-9177-43df-8c46-8a08185248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154</Words>
  <Application>Microsoft Office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Next LT Pro</vt:lpstr>
      <vt:lpstr>Courier New</vt:lpstr>
      <vt:lpstr>Wingdings</vt:lpstr>
      <vt:lpstr>PrismaticVTI</vt:lpstr>
      <vt:lpstr>Lab &amp; Facilities</vt:lpstr>
      <vt:lpstr>HR &amp; Insurance</vt:lpstr>
      <vt:lpstr>Corporate Services</vt:lpstr>
    </vt:vector>
  </TitlesOfParts>
  <Company>Biotechnology Innovation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&amp; Facilities</dc:title>
  <dc:creator>Dalexi Carrillo</dc:creator>
  <cp:lastModifiedBy>Dalexi Carrillo</cp:lastModifiedBy>
  <cp:revision>1</cp:revision>
  <dcterms:created xsi:type="dcterms:W3CDTF">2024-07-11T18:06:00Z</dcterms:created>
  <dcterms:modified xsi:type="dcterms:W3CDTF">2026-09-22T14:29:44Z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0x010100307CA6F60A88184B9EB3E10E019544DC</vt:lpwstr>
  </property>
  <property fmtid="{D5CDD505-2E9C-101B-9397-08002B2CF9AE}" pid="3" name="MediaServiceImageTags">
    <vt:lpwstr/>
  </property>
</Properties>
</file>